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5"/>
  </p:notesMasterIdLst>
  <p:sldIdLst>
    <p:sldId id="374" r:id="rId2"/>
    <p:sldId id="392" r:id="rId3"/>
    <p:sldId id="805" r:id="rId4"/>
    <p:sldId id="806" r:id="rId5"/>
    <p:sldId id="478" r:id="rId6"/>
    <p:sldId id="479" r:id="rId7"/>
    <p:sldId id="754" r:id="rId8"/>
    <p:sldId id="755" r:id="rId9"/>
    <p:sldId id="789" r:id="rId10"/>
    <p:sldId id="790" r:id="rId11"/>
    <p:sldId id="791" r:id="rId12"/>
    <p:sldId id="776" r:id="rId13"/>
    <p:sldId id="777" r:id="rId14"/>
    <p:sldId id="778" r:id="rId15"/>
    <p:sldId id="798" r:id="rId16"/>
    <p:sldId id="792" r:id="rId17"/>
    <p:sldId id="757" r:id="rId18"/>
    <p:sldId id="793" r:id="rId19"/>
    <p:sldId id="797" r:id="rId20"/>
    <p:sldId id="807" r:id="rId21"/>
    <p:sldId id="808" r:id="rId22"/>
    <p:sldId id="809" r:id="rId23"/>
    <p:sldId id="794" r:id="rId24"/>
    <p:sldId id="795" r:id="rId25"/>
    <p:sldId id="788" r:id="rId26"/>
    <p:sldId id="773" r:id="rId27"/>
    <p:sldId id="764" r:id="rId28"/>
    <p:sldId id="765" r:id="rId29"/>
    <p:sldId id="766" r:id="rId30"/>
    <p:sldId id="767" r:id="rId31"/>
    <p:sldId id="768" r:id="rId32"/>
    <p:sldId id="769" r:id="rId33"/>
    <p:sldId id="770" r:id="rId34"/>
    <p:sldId id="779" r:id="rId35"/>
    <p:sldId id="785" r:id="rId36"/>
    <p:sldId id="758" r:id="rId37"/>
    <p:sldId id="784" r:id="rId38"/>
    <p:sldId id="786" r:id="rId39"/>
    <p:sldId id="780" r:id="rId40"/>
    <p:sldId id="796" r:id="rId41"/>
    <p:sldId id="783" r:id="rId42"/>
    <p:sldId id="802" r:id="rId43"/>
    <p:sldId id="775" r:id="rId4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Jung" initials="SJ" lastIdx="3" clrIdx="0">
    <p:extLst>
      <p:ext uri="{19B8F6BF-5375-455C-9EA6-DF929625EA0E}">
        <p15:presenceInfo xmlns:p15="http://schemas.microsoft.com/office/powerpoint/2012/main" userId="S::sjung@hrpa.ca::359dac96-2fb1-4c1f-80e6-f3979ddd56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07E"/>
    <a:srgbClr val="DCC5ED"/>
    <a:srgbClr val="B434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50" autoAdjust="0"/>
    <p:restoredTop sz="94660"/>
  </p:normalViewPr>
  <p:slideViewPr>
    <p:cSldViewPr snapToGrid="0">
      <p:cViewPr varScale="1">
        <p:scale>
          <a:sx n="96" d="100"/>
          <a:sy n="96" d="100"/>
        </p:scale>
        <p:origin x="92" y="109"/>
      </p:cViewPr>
      <p:guideLst>
        <p:guide orient="horz" pos="1368"/>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atin typeface="Poppins" panose="00000500000000000000" pitchFamily="2" charset="0"/>
              </a:defRPr>
            </a:lvl1pPr>
          </a:lstStyle>
          <a:p>
            <a:endParaRPr lang="en-CA"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atin typeface="Poppins" panose="00000500000000000000" pitchFamily="2" charset="0"/>
              </a:defRPr>
            </a:lvl1pPr>
          </a:lstStyle>
          <a:p>
            <a:fld id="{53C82A18-ED70-4415-A3FD-D99241D371AE}" type="datetimeFigureOut">
              <a:rPr lang="en-CA" smtClean="0"/>
              <a:pPr/>
              <a:t>2022-02-01</a:t>
            </a:fld>
            <a:endParaRPr lang="en-CA"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atin typeface="Poppins" panose="00000500000000000000" pitchFamily="2" charset="0"/>
              </a:defRPr>
            </a:lvl1pPr>
          </a:lstStyle>
          <a:p>
            <a:endParaRPr lang="en-CA"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atin typeface="Poppins" panose="00000500000000000000" pitchFamily="2" charset="0"/>
              </a:defRPr>
            </a:lvl1pPr>
          </a:lstStyle>
          <a:p>
            <a:fld id="{1DB51303-16DB-4C29-91CB-06B1BA226868}" type="slidenum">
              <a:rPr lang="en-CA" smtClean="0"/>
              <a:pPr/>
              <a:t>‹#›</a:t>
            </a:fld>
            <a:endParaRPr lang="en-CA" dirty="0"/>
          </a:p>
        </p:txBody>
      </p:sp>
    </p:spTree>
    <p:extLst>
      <p:ext uri="{BB962C8B-B14F-4D97-AF65-F5344CB8AC3E}">
        <p14:creationId xmlns:p14="http://schemas.microsoft.com/office/powerpoint/2010/main" val="73790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79380-7718-480B-A995-0EF6DF8BC882}" type="slidenum">
              <a:rPr lang="en-US" smtClean="0"/>
              <a:pPr/>
              <a:t>2</a:t>
            </a:fld>
            <a:endParaRPr lang="en-US" dirty="0"/>
          </a:p>
        </p:txBody>
      </p:sp>
    </p:spTree>
    <p:extLst>
      <p:ext uri="{BB962C8B-B14F-4D97-AF65-F5344CB8AC3E}">
        <p14:creationId xmlns:p14="http://schemas.microsoft.com/office/powerpoint/2010/main" val="49340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79380-7718-480B-A995-0EF6DF8BC882}" type="slidenum">
              <a:rPr lang="en-US" smtClean="0"/>
              <a:pPr/>
              <a:t>3</a:t>
            </a:fld>
            <a:endParaRPr lang="en-US" dirty="0"/>
          </a:p>
        </p:txBody>
      </p:sp>
    </p:spTree>
    <p:extLst>
      <p:ext uri="{BB962C8B-B14F-4D97-AF65-F5344CB8AC3E}">
        <p14:creationId xmlns:p14="http://schemas.microsoft.com/office/powerpoint/2010/main" val="49098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79380-7718-480B-A995-0EF6DF8BC882}" type="slidenum">
              <a:rPr lang="en-US" smtClean="0"/>
              <a:pPr/>
              <a:t>4</a:t>
            </a:fld>
            <a:endParaRPr lang="en-US" dirty="0"/>
          </a:p>
        </p:txBody>
      </p:sp>
    </p:spTree>
    <p:extLst>
      <p:ext uri="{BB962C8B-B14F-4D97-AF65-F5344CB8AC3E}">
        <p14:creationId xmlns:p14="http://schemas.microsoft.com/office/powerpoint/2010/main" val="76316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only applies to the CHRP KE and not the CHRL-KE. I know we explain this on the next slide, so perhaps provide some clarity here</a:t>
            </a:r>
          </a:p>
        </p:txBody>
      </p:sp>
      <p:sp>
        <p:nvSpPr>
          <p:cNvPr id="4" name="Slide Number Placeholder 3"/>
          <p:cNvSpPr>
            <a:spLocks noGrp="1"/>
          </p:cNvSpPr>
          <p:nvPr>
            <p:ph type="sldNum" sz="quarter" idx="5"/>
          </p:nvPr>
        </p:nvSpPr>
        <p:spPr/>
        <p:txBody>
          <a:bodyPr/>
          <a:lstStyle/>
          <a:p>
            <a:fld id="{1DB51303-16DB-4C29-91CB-06B1BA226868}" type="slidenum">
              <a:rPr lang="en-CA" smtClean="0"/>
              <a:pPr/>
              <a:t>19</a:t>
            </a:fld>
            <a:endParaRPr lang="en-CA" dirty="0"/>
          </a:p>
        </p:txBody>
      </p:sp>
    </p:spTree>
    <p:extLst>
      <p:ext uri="{BB962C8B-B14F-4D97-AF65-F5344CB8AC3E}">
        <p14:creationId xmlns:p14="http://schemas.microsoft.com/office/powerpoint/2010/main" val="104937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what is meant by this highlighted point. Provide further clarity</a:t>
            </a:r>
          </a:p>
        </p:txBody>
      </p:sp>
      <p:sp>
        <p:nvSpPr>
          <p:cNvPr id="4" name="Slide Number Placeholder 3"/>
          <p:cNvSpPr>
            <a:spLocks noGrp="1"/>
          </p:cNvSpPr>
          <p:nvPr>
            <p:ph type="sldNum" sz="quarter" idx="5"/>
          </p:nvPr>
        </p:nvSpPr>
        <p:spPr/>
        <p:txBody>
          <a:bodyPr/>
          <a:lstStyle/>
          <a:p>
            <a:fld id="{1DB51303-16DB-4C29-91CB-06B1BA226868}" type="slidenum">
              <a:rPr lang="en-CA" smtClean="0"/>
              <a:pPr/>
              <a:t>24</a:t>
            </a:fld>
            <a:endParaRPr lang="en-CA" dirty="0"/>
          </a:p>
        </p:txBody>
      </p:sp>
    </p:spTree>
    <p:extLst>
      <p:ext uri="{BB962C8B-B14F-4D97-AF65-F5344CB8AC3E}">
        <p14:creationId xmlns:p14="http://schemas.microsoft.com/office/powerpoint/2010/main" val="388083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here to have lots of caveats – worried that presenting this could look like you are getting insider information and they cannot violate the confidentiality agreement</a:t>
            </a:r>
          </a:p>
        </p:txBody>
      </p:sp>
      <p:sp>
        <p:nvSpPr>
          <p:cNvPr id="4" name="Slide Number Placeholder 3"/>
          <p:cNvSpPr>
            <a:spLocks noGrp="1"/>
          </p:cNvSpPr>
          <p:nvPr>
            <p:ph type="sldNum" sz="quarter" idx="5"/>
          </p:nvPr>
        </p:nvSpPr>
        <p:spPr/>
        <p:txBody>
          <a:bodyPr/>
          <a:lstStyle/>
          <a:p>
            <a:fld id="{1DB51303-16DB-4C29-91CB-06B1BA226868}" type="slidenum">
              <a:rPr lang="en-CA" smtClean="0"/>
              <a:pPr/>
              <a:t>30</a:t>
            </a:fld>
            <a:endParaRPr lang="en-CA" dirty="0"/>
          </a:p>
        </p:txBody>
      </p:sp>
    </p:spTree>
    <p:extLst>
      <p:ext uri="{BB962C8B-B14F-4D97-AF65-F5344CB8AC3E}">
        <p14:creationId xmlns:p14="http://schemas.microsoft.com/office/powerpoint/2010/main" val="1641523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6" name="Picture 15" descr="Icon&#10;&#10;Description automatically generated">
            <a:extLst>
              <a:ext uri="{FF2B5EF4-FFF2-40B4-BE49-F238E27FC236}">
                <a16:creationId xmlns:a16="http://schemas.microsoft.com/office/drawing/2014/main" id="{4FC0111C-FBAF-164C-920C-A77253A65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354" y="887340"/>
            <a:ext cx="6474388" cy="5970660"/>
          </a:xfrm>
          <a:prstGeom prst="rect">
            <a:avLst/>
          </a:prstGeom>
        </p:spPr>
      </p:pic>
      <p:sp>
        <p:nvSpPr>
          <p:cNvPr id="17" name="Rectangle 16">
            <a:extLst>
              <a:ext uri="{FF2B5EF4-FFF2-40B4-BE49-F238E27FC236}">
                <a16:creationId xmlns:a16="http://schemas.microsoft.com/office/drawing/2014/main" id="{BC94D588-E8EC-9941-B103-9B0C29205BB5}"/>
              </a:ext>
            </a:extLst>
          </p:cNvPr>
          <p:cNvSpPr/>
          <p:nvPr/>
        </p:nvSpPr>
        <p:spPr>
          <a:xfrm>
            <a:off x="0" y="887340"/>
            <a:ext cx="7678920" cy="2341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latin typeface="Poppins" panose="00000500000000000000" pitchFamily="2" charset="0"/>
            </a:endParaRPr>
          </a:p>
        </p:txBody>
      </p:sp>
      <p:sp>
        <p:nvSpPr>
          <p:cNvPr id="24" name="Rectangle 23">
            <a:extLst>
              <a:ext uri="{FF2B5EF4-FFF2-40B4-BE49-F238E27FC236}">
                <a16:creationId xmlns:a16="http://schemas.microsoft.com/office/drawing/2014/main" id="{6BB840B1-CCFD-E34B-9F06-EEFCA98557D7}"/>
              </a:ext>
            </a:extLst>
          </p:cNvPr>
          <p:cNvSpPr/>
          <p:nvPr/>
        </p:nvSpPr>
        <p:spPr>
          <a:xfrm>
            <a:off x="-19453" y="2404579"/>
            <a:ext cx="10158660" cy="4453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latin typeface="Poppins" panose="00000500000000000000" pitchFamily="2" charset="0"/>
            </a:endParaRPr>
          </a:p>
        </p:txBody>
      </p:sp>
      <p:sp>
        <p:nvSpPr>
          <p:cNvPr id="26" name="Text Placeholder 25"/>
          <p:cNvSpPr>
            <a:spLocks noGrp="1"/>
          </p:cNvSpPr>
          <p:nvPr>
            <p:ph type="body" sz="quarter" idx="10" hasCustomPrompt="1"/>
          </p:nvPr>
        </p:nvSpPr>
        <p:spPr>
          <a:xfrm>
            <a:off x="7624186" y="5427217"/>
            <a:ext cx="4325194" cy="600364"/>
          </a:xfrm>
          <a:prstGeom prst="rect">
            <a:avLst/>
          </a:prstGeom>
        </p:spPr>
        <p:txBody>
          <a:bodyPr/>
          <a:lstStyle>
            <a:lvl1pPr marL="0" indent="0">
              <a:buNone/>
              <a:defRPr sz="4000" b="1" baseline="0">
                <a:solidFill>
                  <a:schemeClr val="tx1"/>
                </a:solidFill>
                <a:latin typeface="Poppins" panose="00000500000000000000" pitchFamily="2" charset="0"/>
                <a:cs typeface="Poppins" panose="00000500000000000000" pitchFamily="2" charset="0"/>
              </a:defRPr>
            </a:lvl1pPr>
            <a:lvl2pPr>
              <a:defRPr>
                <a:solidFill>
                  <a:schemeClr val="bg1"/>
                </a:solidFill>
                <a:latin typeface="Klavika" panose="02000000000000000000" pitchFamily="2" charset="0"/>
              </a:defRPr>
            </a:lvl2pPr>
            <a:lvl3pPr>
              <a:defRPr>
                <a:solidFill>
                  <a:schemeClr val="bg1"/>
                </a:solidFill>
                <a:latin typeface="Klavika" panose="02000000000000000000" pitchFamily="2" charset="0"/>
              </a:defRPr>
            </a:lvl3pPr>
            <a:lvl4pPr>
              <a:defRPr>
                <a:solidFill>
                  <a:schemeClr val="bg1"/>
                </a:solidFill>
                <a:latin typeface="Klavika" panose="02000000000000000000" pitchFamily="2" charset="0"/>
              </a:defRPr>
            </a:lvl4pPr>
            <a:lvl5pPr>
              <a:defRPr>
                <a:solidFill>
                  <a:schemeClr val="bg1"/>
                </a:solidFill>
                <a:latin typeface="Klavika" panose="02000000000000000000" pitchFamily="2" charset="0"/>
              </a:defRPr>
            </a:lvl5pPr>
          </a:lstStyle>
          <a:p>
            <a:pPr lvl="0"/>
            <a:r>
              <a:rPr lang="en-CA" dirty="0"/>
              <a:t>Insert Title</a:t>
            </a:r>
          </a:p>
        </p:txBody>
      </p:sp>
      <p:sp>
        <p:nvSpPr>
          <p:cNvPr id="30" name="Text Placeholder 29"/>
          <p:cNvSpPr>
            <a:spLocks noGrp="1"/>
          </p:cNvSpPr>
          <p:nvPr>
            <p:ph type="body" sz="quarter" idx="11"/>
          </p:nvPr>
        </p:nvSpPr>
        <p:spPr>
          <a:xfrm>
            <a:off x="7620217" y="6090647"/>
            <a:ext cx="4325194" cy="565727"/>
          </a:xfrm>
          <a:prstGeom prst="rect">
            <a:avLst/>
          </a:prstGeom>
        </p:spPr>
        <p:txBody>
          <a:bodyPr/>
          <a:lstStyle>
            <a:lvl1pPr marL="0" indent="0">
              <a:buNone/>
              <a:defRPr sz="2000" baseline="0">
                <a:solidFill>
                  <a:schemeClr val="bg1">
                    <a:lumMod val="65000"/>
                  </a:schemeClr>
                </a:solidFill>
                <a:latin typeface="Poppins" panose="00000500000000000000" pitchFamily="2" charset="0"/>
                <a:cs typeface="Poppins" panose="00000500000000000000" pitchFamily="2" charset="0"/>
              </a:defRPr>
            </a:lvl1pPr>
          </a:lstStyle>
          <a:p>
            <a:pPr lvl="0"/>
            <a:r>
              <a:rPr lang="en-US"/>
              <a:t>Click to edit Master text styles</a:t>
            </a:r>
          </a:p>
        </p:txBody>
      </p:sp>
      <p:cxnSp>
        <p:nvCxnSpPr>
          <p:cNvPr id="65" name="Straight Connector 64"/>
          <p:cNvCxnSpPr/>
          <p:nvPr/>
        </p:nvCxnSpPr>
        <p:spPr>
          <a:xfrm flipH="1">
            <a:off x="7493502" y="5548154"/>
            <a:ext cx="7937" cy="10188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shape&#10;&#10;Description automatically generated">
            <a:extLst>
              <a:ext uri="{FF2B5EF4-FFF2-40B4-BE49-F238E27FC236}">
                <a16:creationId xmlns:a16="http://schemas.microsoft.com/office/drawing/2014/main" id="{FBD9D23C-08D2-3C4F-A8FD-B4DE93116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8877" y="280648"/>
            <a:ext cx="4794595" cy="4421560"/>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C4DC1408-4BB8-CB40-BCE1-B67187076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356" y="1776793"/>
            <a:ext cx="4782831" cy="4409107"/>
          </a:xfrm>
          <a:prstGeom prst="rect">
            <a:avLst/>
          </a:prstGeom>
        </p:spPr>
      </p:pic>
      <p:sp>
        <p:nvSpPr>
          <p:cNvPr id="11" name="Rectangle 10">
            <a:extLst>
              <a:ext uri="{FF2B5EF4-FFF2-40B4-BE49-F238E27FC236}">
                <a16:creationId xmlns:a16="http://schemas.microsoft.com/office/drawing/2014/main" id="{88BDF48E-59DF-224A-83F3-7933C1C45B21}"/>
              </a:ext>
            </a:extLst>
          </p:cNvPr>
          <p:cNvSpPr/>
          <p:nvPr/>
        </p:nvSpPr>
        <p:spPr>
          <a:xfrm>
            <a:off x="-6070" y="2831190"/>
            <a:ext cx="4782831" cy="1844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Poppins" panose="00000500000000000000" pitchFamily="2" charset="0"/>
            </a:endParaRPr>
          </a:p>
        </p:txBody>
      </p:sp>
      <p:pic>
        <p:nvPicPr>
          <p:cNvPr id="18" name="Picture 17" descr="Text&#10;&#10;Description automatically generated">
            <a:extLst>
              <a:ext uri="{FF2B5EF4-FFF2-40B4-BE49-F238E27FC236}">
                <a16:creationId xmlns:a16="http://schemas.microsoft.com/office/drawing/2014/main" id="{996A208D-15F9-44EC-931D-7113F5CB13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39" y="2915550"/>
            <a:ext cx="4466181" cy="1674818"/>
          </a:xfrm>
          <a:prstGeom prst="rect">
            <a:avLst/>
          </a:prstGeom>
        </p:spPr>
      </p:pic>
    </p:spTree>
    <p:extLst>
      <p:ext uri="{BB962C8B-B14F-4D97-AF65-F5344CB8AC3E}">
        <p14:creationId xmlns:p14="http://schemas.microsoft.com/office/powerpoint/2010/main" val="298161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B7681BE-EE8D-44BC-86D0-BB4222EB7479}" type="slidenum">
              <a:rPr lang="en-CA" smtClean="0"/>
              <a:t>‹#›</a:t>
            </a:fld>
            <a:endParaRPr lang="en-CA"/>
          </a:p>
        </p:txBody>
      </p:sp>
    </p:spTree>
    <p:extLst>
      <p:ext uri="{BB962C8B-B14F-4D97-AF65-F5344CB8AC3E}">
        <p14:creationId xmlns:p14="http://schemas.microsoft.com/office/powerpoint/2010/main" val="234026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oppins" panose="00000500000000000000" pitchFamily="2" charset="0"/>
              </a:defRPr>
            </a:lvl1pPr>
          </a:lstStyle>
          <a:p>
            <a:r>
              <a:rPr lang="en-US"/>
              <a:t>Click to edit Master title style</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B7681BE-EE8D-44BC-86D0-BB4222EB7479}" type="slidenum">
              <a:rPr lang="en-CA" smtClean="0"/>
              <a:t>‹#›</a:t>
            </a:fld>
            <a:endParaRPr lang="en-CA"/>
          </a:p>
        </p:txBody>
      </p:sp>
    </p:spTree>
    <p:extLst>
      <p:ext uri="{BB962C8B-B14F-4D97-AF65-F5344CB8AC3E}">
        <p14:creationId xmlns:p14="http://schemas.microsoft.com/office/powerpoint/2010/main" val="339213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a:t>Click to edit Master title style</a:t>
            </a:r>
            <a:endParaRPr lang="en-CA" dirty="0"/>
          </a:p>
        </p:txBody>
      </p:sp>
      <p:sp>
        <p:nvSpPr>
          <p:cNvPr id="3" name="Slide Number Placeholder 2"/>
          <p:cNvSpPr>
            <a:spLocks noGrp="1"/>
          </p:cNvSpPr>
          <p:nvPr>
            <p:ph type="sldNum" sz="quarter" idx="10"/>
          </p:nvPr>
        </p:nvSpPr>
        <p:spPr/>
        <p:txBody>
          <a:bodyPr/>
          <a:lstStyle/>
          <a:p>
            <a:fld id="{7B7681BE-EE8D-44BC-86D0-BB4222EB7479}" type="slidenum">
              <a:rPr lang="en-CA" smtClean="0"/>
              <a:t>‹#›</a:t>
            </a:fld>
            <a:endParaRPr lang="en-CA"/>
          </a:p>
        </p:txBody>
      </p:sp>
      <p:cxnSp>
        <p:nvCxnSpPr>
          <p:cNvPr id="4" name="Straight Connector 3">
            <a:extLst>
              <a:ext uri="{FF2B5EF4-FFF2-40B4-BE49-F238E27FC236}">
                <a16:creationId xmlns:a16="http://schemas.microsoft.com/office/drawing/2014/main" id="{B156CC65-1639-4858-99D0-4A9934B0E9EF}"/>
              </a:ext>
            </a:extLst>
          </p:cNvPr>
          <p:cNvCxnSpPr>
            <a:cxnSpLocks/>
          </p:cNvCxnSpPr>
          <p:nvPr/>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E859182A-FF7A-4B3F-99DF-4E7C3BDD06CC}"/>
              </a:ext>
            </a:extLst>
          </p:cNvPr>
          <p:cNvSpPr>
            <a:spLocks noGrp="1"/>
          </p:cNvSpPr>
          <p:nvPr>
            <p:ph idx="1"/>
          </p:nvPr>
        </p:nvSpPr>
        <p:spPr>
          <a:xfrm>
            <a:off x="698734" y="1359766"/>
            <a:ext cx="10761429" cy="4853705"/>
          </a:xfrm>
          <a:prstGeom prst="rect">
            <a:avLst/>
          </a:prstGeom>
        </p:spPr>
        <p:txBody>
          <a:bodyPr/>
          <a:lstStyle>
            <a:lvl1pPr marL="0" indent="0">
              <a:buNone/>
              <a:defRPr b="1">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51969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B7681BE-EE8D-44BC-86D0-BB4222EB7479}" type="slidenum">
              <a:rPr lang="en-CA" smtClean="0"/>
              <a:t>‹#›</a:t>
            </a:fld>
            <a:endParaRPr lang="en-CA"/>
          </a:p>
        </p:txBody>
      </p:sp>
      <p:cxnSp>
        <p:nvCxnSpPr>
          <p:cNvPr id="5" name="Straight Connector 4">
            <a:extLst>
              <a:ext uri="{FF2B5EF4-FFF2-40B4-BE49-F238E27FC236}">
                <a16:creationId xmlns:a16="http://schemas.microsoft.com/office/drawing/2014/main" id="{CA34F12A-619E-40DB-B693-D2CE55589DE7}"/>
              </a:ext>
            </a:extLst>
          </p:cNvPr>
          <p:cNvCxnSpPr>
            <a:cxnSpLocks/>
          </p:cNvCxnSpPr>
          <p:nvPr/>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AD625F7B-35AE-4791-87C2-50A1CA295398}"/>
              </a:ext>
            </a:extLst>
          </p:cNvPr>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a:t>Click to edit Master title style</a:t>
            </a:r>
            <a:endParaRPr lang="en-CA" dirty="0"/>
          </a:p>
        </p:txBody>
      </p:sp>
      <p:sp>
        <p:nvSpPr>
          <p:cNvPr id="7" name="Content Placeholder 2">
            <a:extLst>
              <a:ext uri="{FF2B5EF4-FFF2-40B4-BE49-F238E27FC236}">
                <a16:creationId xmlns:a16="http://schemas.microsoft.com/office/drawing/2014/main" id="{9C07D7D6-D2E3-4E14-8FB9-FA1E8A757FAD}"/>
              </a:ext>
            </a:extLst>
          </p:cNvPr>
          <p:cNvSpPr>
            <a:spLocks noGrp="1"/>
          </p:cNvSpPr>
          <p:nvPr>
            <p:ph idx="1"/>
          </p:nvPr>
        </p:nvSpPr>
        <p:spPr>
          <a:xfrm>
            <a:off x="698734" y="1359766"/>
            <a:ext cx="10761429" cy="4853703"/>
          </a:xfrm>
          <a:prstGeom prst="rect">
            <a:avLst/>
          </a:prstGeom>
        </p:spPr>
        <p:txBody>
          <a:bodyPr/>
          <a:lstStyle>
            <a:lvl1pPr marL="0" indent="0">
              <a:buNone/>
              <a:defRPr b="1">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4786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3581" y="377686"/>
            <a:ext cx="10764838" cy="1784355"/>
          </a:xfrm>
          <a:prstGeom prst="rect">
            <a:avLst/>
          </a:prstGeom>
        </p:spPr>
        <p:txBody>
          <a:bodyPr anchor="b"/>
          <a:lstStyle>
            <a:lvl1pPr>
              <a:defRPr sz="4400" b="1">
                <a:latin typeface="Poppins" panose="00000500000000000000" pitchFamily="2" charset="0"/>
                <a:cs typeface="Poppins" panose="00000500000000000000" pitchFamily="2" charset="0"/>
              </a:defRPr>
            </a:lvl1pPr>
          </a:lstStyle>
          <a:p>
            <a:r>
              <a:rPr lang="en-US"/>
              <a:t>Click to edit Master title style</a:t>
            </a:r>
            <a:endParaRPr lang="en-CA" dirty="0"/>
          </a:p>
        </p:txBody>
      </p:sp>
      <p:sp>
        <p:nvSpPr>
          <p:cNvPr id="3" name="Text Placeholder 2"/>
          <p:cNvSpPr>
            <a:spLocks noGrp="1"/>
          </p:cNvSpPr>
          <p:nvPr>
            <p:ph type="body" idx="1"/>
          </p:nvPr>
        </p:nvSpPr>
        <p:spPr>
          <a:xfrm>
            <a:off x="713581" y="2162041"/>
            <a:ext cx="10764838" cy="1500187"/>
          </a:xfrm>
          <a:prstGeom prst="rect">
            <a:avLst/>
          </a:prstGeom>
        </p:spPr>
        <p:txBody>
          <a:bodyPr/>
          <a:lstStyle>
            <a:lvl1pPr marL="0" indent="0">
              <a:buNone/>
              <a:defRPr sz="2400">
                <a:solidFill>
                  <a:schemeClr val="tx1">
                    <a:tint val="75000"/>
                  </a:schemeClr>
                </a:solidFill>
                <a:latin typeface="Poppins" panose="00000500000000000000" pitchFamily="2" charset="0"/>
                <a:cs typeface="Poppins"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E94365AC-3D7E-45EF-8CD4-FB57DDB3991E}"/>
              </a:ext>
            </a:extLst>
          </p:cNvPr>
          <p:cNvCxnSpPr>
            <a:cxnSpLocks/>
          </p:cNvCxnSpPr>
          <p:nvPr/>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03CE0BC4-A0E7-4E5A-9E65-C0A574D86F3C}"/>
              </a:ext>
            </a:extLst>
          </p:cNvPr>
          <p:cNvSpPr>
            <a:spLocks noGrp="1"/>
          </p:cNvSpPr>
          <p:nvPr>
            <p:ph type="sldNum" sz="quarter" idx="10"/>
          </p:nvPr>
        </p:nvSpPr>
        <p:spPr>
          <a:xfrm>
            <a:off x="11460163" y="6438265"/>
            <a:ext cx="523875" cy="365125"/>
          </a:xfrm>
        </p:spPr>
        <p:txBody>
          <a:bodyPr/>
          <a:lstStyle/>
          <a:p>
            <a:fld id="{7B7681BE-EE8D-44BC-86D0-BB4222EB7479}" type="slidenum">
              <a:rPr lang="en-CA" smtClean="0"/>
              <a:t>‹#›</a:t>
            </a:fld>
            <a:endParaRPr lang="en-CA"/>
          </a:p>
        </p:txBody>
      </p:sp>
    </p:spTree>
    <p:extLst>
      <p:ext uri="{BB962C8B-B14F-4D97-AF65-F5344CB8AC3E}">
        <p14:creationId xmlns:p14="http://schemas.microsoft.com/office/powerpoint/2010/main" val="410944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377379"/>
            <a:ext cx="10658475" cy="1010442"/>
          </a:xfrm>
          <a:prstGeom prst="rect">
            <a:avLst/>
          </a:prstGeom>
        </p:spPr>
        <p:txBody>
          <a:bodyPr/>
          <a:lstStyle>
            <a:lvl1pPr>
              <a:defRPr b="1">
                <a:latin typeface="Poppins" panose="00000500000000000000" pitchFamily="2" charset="0"/>
                <a:cs typeface="Poppins" panose="00000500000000000000" pitchFamily="2" charset="0"/>
              </a:defRPr>
            </a:lvl1pPr>
          </a:lstStyle>
          <a:p>
            <a:r>
              <a:rPr lang="en-US"/>
              <a:t>Click to edit Master title style</a:t>
            </a:r>
            <a:endParaRPr lang="en-CA" dirty="0"/>
          </a:p>
        </p:txBody>
      </p:sp>
      <p:sp>
        <p:nvSpPr>
          <p:cNvPr id="3" name="Content Placeholder 2"/>
          <p:cNvSpPr>
            <a:spLocks noGrp="1"/>
          </p:cNvSpPr>
          <p:nvPr>
            <p:ph sz="half" idx="1" hasCustomPrompt="1"/>
          </p:nvPr>
        </p:nvSpPr>
        <p:spPr>
          <a:xfrm>
            <a:off x="695325" y="1387821"/>
            <a:ext cx="5400675" cy="4710041"/>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387822"/>
            <a:ext cx="5181600" cy="4710042"/>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5" name="Straight Connector 4">
            <a:extLst>
              <a:ext uri="{FF2B5EF4-FFF2-40B4-BE49-F238E27FC236}">
                <a16:creationId xmlns:a16="http://schemas.microsoft.com/office/drawing/2014/main" id="{AD29BD81-0D69-42C8-A12E-5254B7773A34}"/>
              </a:ext>
            </a:extLst>
          </p:cNvPr>
          <p:cNvCxnSpPr>
            <a:cxnSpLocks/>
          </p:cNvCxnSpPr>
          <p:nvPr/>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737BA43C-A9DE-4B8A-A0B9-7FD01591BE57}"/>
              </a:ext>
            </a:extLst>
          </p:cNvPr>
          <p:cNvSpPr>
            <a:spLocks noGrp="1"/>
          </p:cNvSpPr>
          <p:nvPr>
            <p:ph type="sldNum" sz="quarter" idx="10"/>
          </p:nvPr>
        </p:nvSpPr>
        <p:spPr>
          <a:xfrm>
            <a:off x="11460163" y="6438265"/>
            <a:ext cx="523875" cy="365125"/>
          </a:xfrm>
        </p:spPr>
        <p:txBody>
          <a:bodyPr/>
          <a:lstStyle/>
          <a:p>
            <a:fld id="{7B7681BE-EE8D-44BC-86D0-BB4222EB7479}" type="slidenum">
              <a:rPr lang="en-CA" smtClean="0"/>
              <a:t>‹#›</a:t>
            </a:fld>
            <a:endParaRPr lang="en-CA"/>
          </a:p>
        </p:txBody>
      </p:sp>
    </p:spTree>
    <p:extLst>
      <p:ext uri="{BB962C8B-B14F-4D97-AF65-F5344CB8AC3E}">
        <p14:creationId xmlns:p14="http://schemas.microsoft.com/office/powerpoint/2010/main" val="366254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5326" y="1189038"/>
            <a:ext cx="5302250" cy="823912"/>
          </a:xfrm>
          <a:prstGeom prst="rect">
            <a:avLst/>
          </a:prstGeom>
        </p:spPr>
        <p:txBody>
          <a:bodyPr anchor="b"/>
          <a:lstStyle>
            <a:lvl1pPr marL="0" indent="0">
              <a:buNone/>
              <a:defRPr sz="2400" b="1">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5326" y="2012949"/>
            <a:ext cx="5324476" cy="4200527"/>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72200" y="1189038"/>
            <a:ext cx="5183188" cy="823912"/>
          </a:xfrm>
          <a:prstGeom prst="rect">
            <a:avLst/>
          </a:prstGeom>
        </p:spPr>
        <p:txBody>
          <a:bodyPr anchor="b"/>
          <a:lstStyle>
            <a:lvl1pPr marL="0" indent="0">
              <a:buNone/>
              <a:defRPr sz="2400" b="1">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199" y="2012950"/>
            <a:ext cx="5205523" cy="4200526"/>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4ED69207-0802-47F9-9FEA-A8D649F0C4C1}"/>
              </a:ext>
            </a:extLst>
          </p:cNvPr>
          <p:cNvCxnSpPr>
            <a:cxnSpLocks/>
          </p:cNvCxnSpPr>
          <p:nvPr/>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7DCF55A2-6641-4694-B776-E8EBDD168F86}"/>
              </a:ext>
            </a:extLst>
          </p:cNvPr>
          <p:cNvSpPr>
            <a:spLocks noGrp="1"/>
          </p:cNvSpPr>
          <p:nvPr>
            <p:ph type="sldNum" sz="quarter" idx="10"/>
          </p:nvPr>
        </p:nvSpPr>
        <p:spPr>
          <a:xfrm>
            <a:off x="11460163" y="6438265"/>
            <a:ext cx="523875" cy="365125"/>
          </a:xfrm>
        </p:spPr>
        <p:txBody>
          <a:bodyPr/>
          <a:lstStyle/>
          <a:p>
            <a:fld id="{7B7681BE-EE8D-44BC-86D0-BB4222EB7479}" type="slidenum">
              <a:rPr lang="en-CA" smtClean="0"/>
              <a:t>‹#›</a:t>
            </a:fld>
            <a:endParaRPr lang="en-CA"/>
          </a:p>
        </p:txBody>
      </p:sp>
      <p:sp>
        <p:nvSpPr>
          <p:cNvPr id="10" name="Title 1">
            <a:extLst>
              <a:ext uri="{FF2B5EF4-FFF2-40B4-BE49-F238E27FC236}">
                <a16:creationId xmlns:a16="http://schemas.microsoft.com/office/drawing/2014/main" id="{C10809EA-24F0-48B3-AD7D-27BFBDA5D120}"/>
              </a:ext>
            </a:extLst>
          </p:cNvPr>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a:t>Click to edit Master title style</a:t>
            </a:r>
            <a:endParaRPr lang="en-CA" dirty="0"/>
          </a:p>
        </p:txBody>
      </p:sp>
    </p:spTree>
    <p:extLst>
      <p:ext uri="{BB962C8B-B14F-4D97-AF65-F5344CB8AC3E}">
        <p14:creationId xmlns:p14="http://schemas.microsoft.com/office/powerpoint/2010/main" val="82968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b="1">
                <a:latin typeface="Poppins" panose="00000500000000000000" pitchFamily="2" charset="0"/>
                <a:cs typeface="Poppins" panose="00000500000000000000" pitchFamily="2" charset="0"/>
              </a:defRPr>
            </a:lvl1pPr>
          </a:lstStyle>
          <a:p>
            <a:r>
              <a:rPr lang="en-US"/>
              <a:t>Click to edit Master title style</a:t>
            </a:r>
            <a:endParaRPr lang="en-CA"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b="1">
                <a:latin typeface="Poppins" panose="00000500000000000000" pitchFamily="2" charset="0"/>
                <a:cs typeface="Poppins" panose="00000500000000000000" pitchFamily="2" charset="0"/>
              </a:defRPr>
            </a:lvl1pPr>
            <a:lvl2pPr>
              <a:defRPr sz="2800">
                <a:latin typeface="Poppins" panose="00000500000000000000" pitchFamily="2" charset="0"/>
                <a:cs typeface="Poppins" panose="00000500000000000000" pitchFamily="2" charset="0"/>
              </a:defRPr>
            </a:lvl2pPr>
            <a:lvl3pPr>
              <a:defRPr sz="2400">
                <a:latin typeface="Poppins" panose="00000500000000000000" pitchFamily="2" charset="0"/>
                <a:cs typeface="Poppins" panose="00000500000000000000" pitchFamily="2" charset="0"/>
              </a:defRPr>
            </a:lvl3pPr>
            <a:lvl4pPr>
              <a:defRPr sz="2000">
                <a:latin typeface="Poppins" panose="00000500000000000000" pitchFamily="2" charset="0"/>
                <a:cs typeface="Poppins" panose="00000500000000000000" pitchFamily="2" charset="0"/>
              </a:defRPr>
            </a:lvl4pPr>
            <a:lvl5pPr>
              <a:defRPr sz="2000">
                <a:latin typeface="Poppins" panose="00000500000000000000" pitchFamily="2" charset="0"/>
                <a:cs typeface="Poppins" panose="000005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Poppins" panose="00000500000000000000" pitchFamily="2" charset="0"/>
                <a:cs typeface="Poppins"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8B05B49E-8E41-4B65-88E9-ED53229DBA64}"/>
              </a:ext>
            </a:extLst>
          </p:cNvPr>
          <p:cNvCxnSpPr>
            <a:cxnSpLocks/>
          </p:cNvCxnSpPr>
          <p:nvPr/>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7579D968-90EA-43B0-A2A4-2A15438F6F1A}"/>
              </a:ext>
            </a:extLst>
          </p:cNvPr>
          <p:cNvSpPr>
            <a:spLocks noGrp="1"/>
          </p:cNvSpPr>
          <p:nvPr>
            <p:ph type="sldNum" sz="quarter" idx="10"/>
          </p:nvPr>
        </p:nvSpPr>
        <p:spPr>
          <a:xfrm>
            <a:off x="11460163" y="6438265"/>
            <a:ext cx="523875" cy="365125"/>
          </a:xfrm>
        </p:spPr>
        <p:txBody>
          <a:bodyPr/>
          <a:lstStyle/>
          <a:p>
            <a:fld id="{7B7681BE-EE8D-44BC-86D0-BB4222EB7479}" type="slidenum">
              <a:rPr lang="en-CA" smtClean="0"/>
              <a:t>‹#›</a:t>
            </a:fld>
            <a:endParaRPr lang="en-CA"/>
          </a:p>
        </p:txBody>
      </p:sp>
    </p:spTree>
    <p:extLst>
      <p:ext uri="{BB962C8B-B14F-4D97-AF65-F5344CB8AC3E}">
        <p14:creationId xmlns:p14="http://schemas.microsoft.com/office/powerpoint/2010/main" val="118771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b="1">
                <a:latin typeface="Poppins" panose="00000500000000000000" pitchFamily="2" charset="0"/>
                <a:cs typeface="Poppins" panose="00000500000000000000" pitchFamily="2" charset="0"/>
              </a:defRPr>
            </a:lvl1pPr>
          </a:lstStyle>
          <a:p>
            <a:r>
              <a:rPr lang="en-US"/>
              <a:t>Click to edit Master title style</a:t>
            </a:r>
            <a:endParaRPr lang="en-CA"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Poppins" panose="00000500000000000000" pitchFamily="2" charset="0"/>
                <a:cs typeface="Poppins" panose="000005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Poppins" panose="00000500000000000000" pitchFamily="2" charset="0"/>
                <a:cs typeface="Poppins"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5ADC1295-5058-4CEE-A2B8-9E12AA220E80}"/>
              </a:ext>
            </a:extLst>
          </p:cNvPr>
          <p:cNvCxnSpPr>
            <a:cxnSpLocks/>
          </p:cNvCxnSpPr>
          <p:nvPr/>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FFEBC82C-2EFC-451D-B0DB-60EB7B8B6B4B}"/>
              </a:ext>
            </a:extLst>
          </p:cNvPr>
          <p:cNvSpPr>
            <a:spLocks noGrp="1"/>
          </p:cNvSpPr>
          <p:nvPr>
            <p:ph type="sldNum" sz="quarter" idx="10"/>
          </p:nvPr>
        </p:nvSpPr>
        <p:spPr>
          <a:xfrm>
            <a:off x="11460163" y="6438265"/>
            <a:ext cx="523875" cy="365125"/>
          </a:xfrm>
        </p:spPr>
        <p:txBody>
          <a:bodyPr/>
          <a:lstStyle/>
          <a:p>
            <a:fld id="{7B7681BE-EE8D-44BC-86D0-BB4222EB7479}" type="slidenum">
              <a:rPr lang="en-CA" smtClean="0"/>
              <a:t>‹#›</a:t>
            </a:fld>
            <a:endParaRPr lang="en-CA"/>
          </a:p>
        </p:txBody>
      </p:sp>
    </p:spTree>
    <p:extLst>
      <p:ext uri="{BB962C8B-B14F-4D97-AF65-F5344CB8AC3E}">
        <p14:creationId xmlns:p14="http://schemas.microsoft.com/office/powerpoint/2010/main" val="388261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88FBAE5A-3EF9-134D-9BDA-E4F03592F1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4433" y="765283"/>
            <a:ext cx="3956550" cy="3648717"/>
          </a:xfrm>
          <a:prstGeom prst="rect">
            <a:avLst/>
          </a:prstGeom>
        </p:spPr>
      </p:pic>
      <p:sp>
        <p:nvSpPr>
          <p:cNvPr id="12" name="Rectangle 12">
            <a:extLst>
              <a:ext uri="{FF2B5EF4-FFF2-40B4-BE49-F238E27FC236}">
                <a16:creationId xmlns:a16="http://schemas.microsoft.com/office/drawing/2014/main" id="{0F534C51-0C17-CC41-84A1-42CC761928DF}"/>
              </a:ext>
            </a:extLst>
          </p:cNvPr>
          <p:cNvSpPr/>
          <p:nvPr/>
        </p:nvSpPr>
        <p:spPr>
          <a:xfrm flipH="1">
            <a:off x="2230397" y="1732964"/>
            <a:ext cx="5589043" cy="5124556"/>
          </a:xfrm>
          <a:custGeom>
            <a:avLst/>
            <a:gdLst>
              <a:gd name="connsiteX0" fmla="*/ 0 w 1515250"/>
              <a:gd name="connsiteY0" fmla="*/ 0 h 4850713"/>
              <a:gd name="connsiteX1" fmla="*/ 1515250 w 1515250"/>
              <a:gd name="connsiteY1" fmla="*/ 0 h 4850713"/>
              <a:gd name="connsiteX2" fmla="*/ 1515250 w 1515250"/>
              <a:gd name="connsiteY2" fmla="*/ 4850713 h 4850713"/>
              <a:gd name="connsiteX3" fmla="*/ 0 w 1515250"/>
              <a:gd name="connsiteY3" fmla="*/ 4850713 h 4850713"/>
              <a:gd name="connsiteX4" fmla="*/ 0 w 1515250"/>
              <a:gd name="connsiteY4" fmla="*/ 0 h 4850713"/>
              <a:gd name="connsiteX0" fmla="*/ 3294185 w 4809435"/>
              <a:gd name="connsiteY0" fmla="*/ 0 h 4850713"/>
              <a:gd name="connsiteX1" fmla="*/ 4809435 w 4809435"/>
              <a:gd name="connsiteY1" fmla="*/ 0 h 4850713"/>
              <a:gd name="connsiteX2" fmla="*/ 4809435 w 4809435"/>
              <a:gd name="connsiteY2" fmla="*/ 4850713 h 4850713"/>
              <a:gd name="connsiteX3" fmla="*/ 0 w 4809435"/>
              <a:gd name="connsiteY3" fmla="*/ 4850713 h 4850713"/>
              <a:gd name="connsiteX4" fmla="*/ 3294185 w 4809435"/>
              <a:gd name="connsiteY4" fmla="*/ 0 h 48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435" h="4850713">
                <a:moveTo>
                  <a:pt x="3294185" y="0"/>
                </a:moveTo>
                <a:lnTo>
                  <a:pt x="4809435" y="0"/>
                </a:lnTo>
                <a:lnTo>
                  <a:pt x="4809435" y="4850713"/>
                </a:lnTo>
                <a:lnTo>
                  <a:pt x="0" y="4850713"/>
                </a:lnTo>
                <a:lnTo>
                  <a:pt x="329418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latin typeface="Poppins" panose="00000500000000000000" pitchFamily="2" charset="0"/>
            </a:endParaRPr>
          </a:p>
        </p:txBody>
      </p:sp>
      <p:sp>
        <p:nvSpPr>
          <p:cNvPr id="13" name="Rectangle 12">
            <a:extLst>
              <a:ext uri="{FF2B5EF4-FFF2-40B4-BE49-F238E27FC236}">
                <a16:creationId xmlns:a16="http://schemas.microsoft.com/office/drawing/2014/main" id="{9CF0C144-9C59-D848-8CEF-75C7185B5CBD}"/>
              </a:ext>
            </a:extLst>
          </p:cNvPr>
          <p:cNvSpPr/>
          <p:nvPr/>
        </p:nvSpPr>
        <p:spPr>
          <a:xfrm flipH="1">
            <a:off x="5845993" y="1757196"/>
            <a:ext cx="5589043" cy="5124556"/>
          </a:xfrm>
          <a:custGeom>
            <a:avLst/>
            <a:gdLst>
              <a:gd name="connsiteX0" fmla="*/ 0 w 1515250"/>
              <a:gd name="connsiteY0" fmla="*/ 0 h 4850713"/>
              <a:gd name="connsiteX1" fmla="*/ 1515250 w 1515250"/>
              <a:gd name="connsiteY1" fmla="*/ 0 h 4850713"/>
              <a:gd name="connsiteX2" fmla="*/ 1515250 w 1515250"/>
              <a:gd name="connsiteY2" fmla="*/ 4850713 h 4850713"/>
              <a:gd name="connsiteX3" fmla="*/ 0 w 1515250"/>
              <a:gd name="connsiteY3" fmla="*/ 4850713 h 4850713"/>
              <a:gd name="connsiteX4" fmla="*/ 0 w 1515250"/>
              <a:gd name="connsiteY4" fmla="*/ 0 h 4850713"/>
              <a:gd name="connsiteX0" fmla="*/ 3294185 w 4809435"/>
              <a:gd name="connsiteY0" fmla="*/ 0 h 4850713"/>
              <a:gd name="connsiteX1" fmla="*/ 4809435 w 4809435"/>
              <a:gd name="connsiteY1" fmla="*/ 0 h 4850713"/>
              <a:gd name="connsiteX2" fmla="*/ 4809435 w 4809435"/>
              <a:gd name="connsiteY2" fmla="*/ 4850713 h 4850713"/>
              <a:gd name="connsiteX3" fmla="*/ 0 w 4809435"/>
              <a:gd name="connsiteY3" fmla="*/ 4850713 h 4850713"/>
              <a:gd name="connsiteX4" fmla="*/ 3294185 w 4809435"/>
              <a:gd name="connsiteY4" fmla="*/ 0 h 48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435" h="4850713">
                <a:moveTo>
                  <a:pt x="3294185" y="0"/>
                </a:moveTo>
                <a:lnTo>
                  <a:pt x="4809435" y="0"/>
                </a:lnTo>
                <a:lnTo>
                  <a:pt x="4809435" y="4850713"/>
                </a:lnTo>
                <a:lnTo>
                  <a:pt x="0" y="4850713"/>
                </a:lnTo>
                <a:lnTo>
                  <a:pt x="329418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latin typeface="Poppins" panose="00000500000000000000" pitchFamily="2" charset="0"/>
            </a:endParaRPr>
          </a:p>
        </p:txBody>
      </p:sp>
      <p:pic>
        <p:nvPicPr>
          <p:cNvPr id="14" name="Picture 13" descr="A picture containing logo&#10;&#10;Description automatically generated">
            <a:extLst>
              <a:ext uri="{FF2B5EF4-FFF2-40B4-BE49-F238E27FC236}">
                <a16:creationId xmlns:a16="http://schemas.microsoft.com/office/drawing/2014/main" id="{56136F0C-764B-8040-9C4B-AD8F34CCFC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5024" y="2362190"/>
            <a:ext cx="3946842" cy="3638441"/>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F8BA1DA8-6588-8B49-B0DA-7964796D77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8453" y="1370276"/>
            <a:ext cx="3956549" cy="3648718"/>
          </a:xfrm>
          <a:prstGeom prst="rect">
            <a:avLst/>
          </a:prstGeom>
        </p:spPr>
      </p:pic>
      <p:sp>
        <p:nvSpPr>
          <p:cNvPr id="19" name="Text Placeholder 29">
            <a:extLst>
              <a:ext uri="{FF2B5EF4-FFF2-40B4-BE49-F238E27FC236}">
                <a16:creationId xmlns:a16="http://schemas.microsoft.com/office/drawing/2014/main" id="{5D89C606-A7EF-8846-8F86-281CD59D9B20}"/>
              </a:ext>
            </a:extLst>
          </p:cNvPr>
          <p:cNvSpPr>
            <a:spLocks noGrp="1"/>
          </p:cNvSpPr>
          <p:nvPr>
            <p:ph type="body" sz="quarter" idx="11"/>
          </p:nvPr>
        </p:nvSpPr>
        <p:spPr>
          <a:xfrm>
            <a:off x="6867728" y="5154019"/>
            <a:ext cx="5077683" cy="1502355"/>
          </a:xfrm>
          <a:prstGeom prst="rect">
            <a:avLst/>
          </a:prstGeom>
        </p:spPr>
        <p:txBody>
          <a:bodyPr/>
          <a:lstStyle>
            <a:lvl1pPr marL="0" indent="0">
              <a:buNone/>
              <a:defRPr sz="2000" baseline="0">
                <a:solidFill>
                  <a:schemeClr val="tx1"/>
                </a:solidFill>
                <a:latin typeface="Poppins" panose="00000500000000000000" pitchFamily="2" charset="0"/>
                <a:cs typeface="Poppins" panose="00000500000000000000" pitchFamily="2"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88BDF48E-59DF-224A-83F3-7933C1C45B21}"/>
              </a:ext>
            </a:extLst>
          </p:cNvPr>
          <p:cNvSpPr/>
          <p:nvPr/>
        </p:nvSpPr>
        <p:spPr>
          <a:xfrm>
            <a:off x="-6070" y="196393"/>
            <a:ext cx="3264941" cy="12589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Poppins" panose="00000500000000000000" pitchFamily="2" charset="0"/>
            </a:endParaRPr>
          </a:p>
        </p:txBody>
      </p:sp>
      <p:pic>
        <p:nvPicPr>
          <p:cNvPr id="18" name="Picture 17" descr="Text&#10;&#10;Description automatically generated">
            <a:extLst>
              <a:ext uri="{FF2B5EF4-FFF2-40B4-BE49-F238E27FC236}">
                <a16:creationId xmlns:a16="http://schemas.microsoft.com/office/drawing/2014/main" id="{996A208D-15F9-44EC-931D-7113F5CB13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40" y="226982"/>
            <a:ext cx="3048784" cy="1143294"/>
          </a:xfrm>
          <a:prstGeom prst="rect">
            <a:avLst/>
          </a:prstGeom>
        </p:spPr>
      </p:pic>
    </p:spTree>
    <p:extLst>
      <p:ext uri="{BB962C8B-B14F-4D97-AF65-F5344CB8AC3E}">
        <p14:creationId xmlns:p14="http://schemas.microsoft.com/office/powerpoint/2010/main" val="304655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345332"/>
            <a:ext cx="12192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Poppins" panose="00000500000000000000" pitchFamily="2" charset="0"/>
            </a:endParaRPr>
          </a:p>
        </p:txBody>
      </p:sp>
      <p:pic>
        <p:nvPicPr>
          <p:cNvPr id="4" name="Picture 3" descr="A close up of a sign&#10;&#10;Description automatically generated">
            <a:extLst>
              <a:ext uri="{FF2B5EF4-FFF2-40B4-BE49-F238E27FC236}">
                <a16:creationId xmlns:a16="http://schemas.microsoft.com/office/drawing/2014/main" id="{83316C89-0E94-4FE2-BE6E-A5926DEC477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9316" y="6409467"/>
            <a:ext cx="2253666" cy="347788"/>
          </a:xfrm>
          <a:prstGeom prst="rect">
            <a:avLst/>
          </a:prstGeom>
        </p:spPr>
      </p:pic>
      <p:sp>
        <p:nvSpPr>
          <p:cNvPr id="6" name="Slide Number Placeholder 5"/>
          <p:cNvSpPr>
            <a:spLocks noGrp="1"/>
          </p:cNvSpPr>
          <p:nvPr>
            <p:ph type="sldNum" sz="quarter" idx="4"/>
          </p:nvPr>
        </p:nvSpPr>
        <p:spPr>
          <a:xfrm>
            <a:off x="11460163" y="6438265"/>
            <a:ext cx="523875" cy="365125"/>
          </a:xfrm>
          <a:prstGeom prst="rect">
            <a:avLst/>
          </a:prstGeom>
        </p:spPr>
        <p:txBody>
          <a:bodyPr vert="horz" lIns="91440" tIns="45720" rIns="91440" bIns="45720" rtlCol="0" anchor="ctr"/>
          <a:lstStyle>
            <a:lvl1pPr algn="ctr">
              <a:defRPr sz="1100">
                <a:solidFill>
                  <a:schemeClr val="bg1"/>
                </a:solidFill>
                <a:latin typeface="Poppins" panose="00000500000000000000" pitchFamily="2" charset="0"/>
              </a:defRPr>
            </a:lvl1pPr>
          </a:lstStyle>
          <a:p>
            <a:fld id="{7B7681BE-EE8D-44BC-86D0-BB4222EB7479}" type="slidenum">
              <a:rPr lang="en-CA" smtClean="0"/>
              <a:pPr/>
              <a:t>‹#›</a:t>
            </a:fld>
            <a:endParaRPr lang="en-CA" dirty="0"/>
          </a:p>
        </p:txBody>
      </p:sp>
      <p:cxnSp>
        <p:nvCxnSpPr>
          <p:cNvPr id="5" name="Straight Connector 4">
            <a:extLst>
              <a:ext uri="{FF2B5EF4-FFF2-40B4-BE49-F238E27FC236}">
                <a16:creationId xmlns:a16="http://schemas.microsoft.com/office/drawing/2014/main" id="{52D8D05E-E91C-4E24-9E46-B7E1ED0BD2D1}"/>
              </a:ext>
            </a:extLst>
          </p:cNvPr>
          <p:cNvCxnSpPr>
            <a:cxnSpLocks/>
          </p:cNvCxnSpPr>
          <p:nvPr/>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12848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19">
          <p15:clr>
            <a:srgbClr val="F26B43"/>
          </p15:clr>
        </p15:guide>
        <p15:guide id="4" pos="438">
          <p15:clr>
            <a:srgbClr val="F26B43"/>
          </p15:clr>
        </p15:guide>
        <p15:guide id="5" orient="horz" pos="3972">
          <p15:clr>
            <a:srgbClr val="F26B43"/>
          </p15:clr>
        </p15:guide>
        <p15:guide id="6" orient="horz" pos="3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mailto:cbalthazard@hrpa.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mailto:kmorris@hrpa.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www.lib.sfu.ca/about/branches-depts/slc/learning/exam-anxiety/reducing-exam-anxiety"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tcallitsis@hpra.ca"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exams@hrpa.ca" TargetMode="External"/><Relationship Id="rId2" Type="http://schemas.openxmlformats.org/officeDocument/2006/relationships/hyperlink" Target="mailto:registrar@hrpa.ca"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3680" y="2893963"/>
            <a:ext cx="10514648"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en-CA" sz="3600" b="1" dirty="0">
                <a:solidFill>
                  <a:srgbClr val="FA807E"/>
                </a:solidFill>
                <a:latin typeface="Poppins" panose="00000500000000000000" pitchFamily="2" charset="0"/>
              </a:rPr>
              <a:t>Preparing to write the CHRP-KE or CHRL-KE:</a:t>
            </a:r>
          </a:p>
          <a:p>
            <a:pPr algn="r"/>
            <a:r>
              <a:rPr lang="en-CA" sz="3600" b="1" dirty="0">
                <a:solidFill>
                  <a:srgbClr val="FA807E"/>
                </a:solidFill>
                <a:latin typeface="Poppins" panose="00000500000000000000" pitchFamily="2" charset="0"/>
              </a:rPr>
              <a:t>Advice from the Registrar</a:t>
            </a:r>
          </a:p>
        </p:txBody>
      </p:sp>
      <p:sp>
        <p:nvSpPr>
          <p:cNvPr id="8" name="Rectangle 7"/>
          <p:cNvSpPr/>
          <p:nvPr/>
        </p:nvSpPr>
        <p:spPr>
          <a:xfrm>
            <a:off x="9250065" y="4453575"/>
            <a:ext cx="2318263"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en-US" sz="2800" b="1" dirty="0">
                <a:ln/>
                <a:latin typeface="Poppins" panose="00000500000000000000" pitchFamily="2" charset="0"/>
              </a:rPr>
              <a:t>Feb 10, 2022</a:t>
            </a:r>
          </a:p>
        </p:txBody>
      </p:sp>
    </p:spTree>
    <p:extLst>
      <p:ext uri="{BB962C8B-B14F-4D97-AF65-F5344CB8AC3E}">
        <p14:creationId xmlns:p14="http://schemas.microsoft.com/office/powerpoint/2010/main" val="180458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D5D8-5389-4456-B957-159F6509A160}"/>
              </a:ext>
            </a:extLst>
          </p:cNvPr>
          <p:cNvSpPr>
            <a:spLocks noGrp="1"/>
          </p:cNvSpPr>
          <p:nvPr>
            <p:ph type="title"/>
          </p:nvPr>
        </p:nvSpPr>
        <p:spPr/>
        <p:txBody>
          <a:bodyPr/>
          <a:lstStyle/>
          <a:p>
            <a:r>
              <a:rPr lang="en-CA" sz="3200" dirty="0">
                <a:solidFill>
                  <a:srgbClr val="FA807E"/>
                </a:solidFill>
              </a:rPr>
              <a:t>Confidentiality agreement</a:t>
            </a:r>
          </a:p>
        </p:txBody>
      </p:sp>
      <p:sp>
        <p:nvSpPr>
          <p:cNvPr id="3" name="Content Placeholder 2">
            <a:extLst>
              <a:ext uri="{FF2B5EF4-FFF2-40B4-BE49-F238E27FC236}">
                <a16:creationId xmlns:a16="http://schemas.microsoft.com/office/drawing/2014/main" id="{C1B98EFF-7A7D-4F75-A8D6-2CE18AF1440C}"/>
              </a:ext>
            </a:extLst>
          </p:cNvPr>
          <p:cNvSpPr>
            <a:spLocks noGrp="1"/>
          </p:cNvSpPr>
          <p:nvPr>
            <p:ph idx="1"/>
          </p:nvPr>
        </p:nvSpPr>
        <p:spPr/>
        <p:txBody>
          <a:bodyPr/>
          <a:lstStyle/>
          <a:p>
            <a:pPr marL="342900" indent="-342900">
              <a:buFont typeface="Arial" panose="020B0604020202020204" pitchFamily="34" charset="0"/>
              <a:buChar char="•"/>
            </a:pPr>
            <a:r>
              <a:rPr lang="en-CA" sz="2400" b="0" dirty="0"/>
              <a:t>All exam candidates agree to maintain the confidentiality of the exams as one of the terms and conditions of writing the exam and sign a non-disclosure agreement</a:t>
            </a:r>
          </a:p>
          <a:p>
            <a:pPr marL="342900" indent="-342900">
              <a:buFont typeface="Arial" panose="020B0604020202020204" pitchFamily="34" charset="0"/>
              <a:buChar char="•"/>
            </a:pPr>
            <a:r>
              <a:rPr lang="en-CA" sz="2400" b="0" dirty="0"/>
              <a:t>There are multiple forms of the exam in each administration window</a:t>
            </a:r>
          </a:p>
          <a:p>
            <a:pPr marL="342900" indent="-342900">
              <a:buFont typeface="Arial" panose="020B0604020202020204" pitchFamily="34" charset="0"/>
              <a:buChar char="•"/>
            </a:pPr>
            <a:r>
              <a:rPr lang="en-CA" sz="2400" b="0" dirty="0"/>
              <a:t>The content of the exam is refreshed for each administration</a:t>
            </a:r>
          </a:p>
          <a:p>
            <a:pPr marL="342900" indent="-342900">
              <a:buFont typeface="Arial" panose="020B0604020202020204" pitchFamily="34" charset="0"/>
              <a:buChar char="•"/>
            </a:pPr>
            <a:r>
              <a:rPr lang="en-CA" sz="2400" b="0" dirty="0"/>
              <a:t>Hearing what previous exam candidates might remember of the exam is not likely to be useful to you and violates this agreement</a:t>
            </a:r>
          </a:p>
          <a:p>
            <a:pPr marL="342900" indent="-342900">
              <a:buFont typeface="Arial" panose="020B0604020202020204" pitchFamily="34" charset="0"/>
              <a:buChar char="•"/>
            </a:pPr>
            <a:r>
              <a:rPr lang="en-CA" sz="2400" b="0" dirty="0"/>
              <a:t>Consequences of violating this agreement could result in disciplinary action, a referral to HRPA’s complaints committee or the nullification and/or voiding of exam results</a:t>
            </a:r>
          </a:p>
        </p:txBody>
      </p:sp>
    </p:spTree>
    <p:extLst>
      <p:ext uri="{BB962C8B-B14F-4D97-AF65-F5344CB8AC3E}">
        <p14:creationId xmlns:p14="http://schemas.microsoft.com/office/powerpoint/2010/main" val="414220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F0F6-A548-443F-8F0C-0FBE3446D692}"/>
              </a:ext>
            </a:extLst>
          </p:cNvPr>
          <p:cNvSpPr>
            <a:spLocks noGrp="1"/>
          </p:cNvSpPr>
          <p:nvPr>
            <p:ph type="title"/>
          </p:nvPr>
        </p:nvSpPr>
        <p:spPr/>
        <p:txBody>
          <a:bodyPr/>
          <a:lstStyle/>
          <a:p>
            <a:r>
              <a:rPr lang="en-CA" sz="3200" dirty="0">
                <a:solidFill>
                  <a:srgbClr val="FA807E"/>
                </a:solidFill>
              </a:rPr>
              <a:t>Be wary of those who offer advice</a:t>
            </a:r>
          </a:p>
        </p:txBody>
      </p:sp>
      <p:sp>
        <p:nvSpPr>
          <p:cNvPr id="3" name="Content Placeholder 2">
            <a:extLst>
              <a:ext uri="{FF2B5EF4-FFF2-40B4-BE49-F238E27FC236}">
                <a16:creationId xmlns:a16="http://schemas.microsoft.com/office/drawing/2014/main" id="{6A3D2D4B-86ED-43BB-8C27-EB0B43370142}"/>
              </a:ext>
            </a:extLst>
          </p:cNvPr>
          <p:cNvSpPr>
            <a:spLocks noGrp="1"/>
          </p:cNvSpPr>
          <p:nvPr>
            <p:ph idx="1"/>
          </p:nvPr>
        </p:nvSpPr>
        <p:spPr/>
        <p:txBody>
          <a:bodyPr/>
          <a:lstStyle/>
          <a:p>
            <a:pPr marL="342900" indent="-342900">
              <a:buFont typeface="Arial" panose="020B0604020202020204" pitchFamily="34" charset="0"/>
              <a:buChar char="•"/>
            </a:pPr>
            <a:r>
              <a:rPr lang="en-CA" sz="2400" b="0" dirty="0"/>
              <a:t>HRPA provides a lot of information on its exams</a:t>
            </a:r>
          </a:p>
          <a:p>
            <a:pPr marL="342900" indent="-342900">
              <a:buFont typeface="Arial" panose="020B0604020202020204" pitchFamily="34" charset="0"/>
              <a:buChar char="•"/>
            </a:pPr>
            <a:r>
              <a:rPr lang="en-CA" sz="2400" b="0" dirty="0"/>
              <a:t>There is no ‘insider information’</a:t>
            </a:r>
          </a:p>
          <a:p>
            <a:pPr marL="342900" indent="-342900">
              <a:buFont typeface="Arial" panose="020B0604020202020204" pitchFamily="34" charset="0"/>
              <a:buChar char="•"/>
            </a:pPr>
            <a:r>
              <a:rPr lang="en-CA" sz="2400" b="0" dirty="0"/>
              <a:t>No one or no organization has access to better or more accurate information than you do</a:t>
            </a:r>
          </a:p>
          <a:p>
            <a:pPr marL="342900" indent="-342900">
              <a:buFont typeface="Arial" panose="020B0604020202020204" pitchFamily="34" charset="0"/>
              <a:buChar char="•"/>
            </a:pPr>
            <a:r>
              <a:rPr lang="en-CA" sz="2400" b="0" dirty="0"/>
              <a:t>So, be careful out there</a:t>
            </a:r>
          </a:p>
        </p:txBody>
      </p:sp>
    </p:spTree>
    <p:extLst>
      <p:ext uri="{BB962C8B-B14F-4D97-AF65-F5344CB8AC3E}">
        <p14:creationId xmlns:p14="http://schemas.microsoft.com/office/powerpoint/2010/main" val="38555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00FD-5099-4BF6-BBD5-F2EF5A5601CC}"/>
              </a:ext>
            </a:extLst>
          </p:cNvPr>
          <p:cNvSpPr>
            <a:spLocks noGrp="1"/>
          </p:cNvSpPr>
          <p:nvPr>
            <p:ph type="title"/>
          </p:nvPr>
        </p:nvSpPr>
        <p:spPr/>
        <p:txBody>
          <a:bodyPr>
            <a:noAutofit/>
          </a:bodyPr>
          <a:lstStyle/>
          <a:p>
            <a:r>
              <a:rPr lang="en-CA" sz="3200" dirty="0">
                <a:solidFill>
                  <a:srgbClr val="FA807E"/>
                </a:solidFill>
              </a:rPr>
              <a:t>Advice #2:</a:t>
            </a:r>
            <a:br>
              <a:rPr lang="en-CA" sz="3200" dirty="0">
                <a:solidFill>
                  <a:srgbClr val="FA807E"/>
                </a:solidFill>
              </a:rPr>
            </a:br>
            <a:r>
              <a:rPr lang="en-CA" sz="3200" dirty="0">
                <a:solidFill>
                  <a:srgbClr val="FA807E"/>
                </a:solidFill>
              </a:rPr>
              <a:t>Understand how the exams were developed</a:t>
            </a:r>
          </a:p>
        </p:txBody>
      </p:sp>
      <p:sp>
        <p:nvSpPr>
          <p:cNvPr id="3" name="Content Placeholder 2">
            <a:extLst>
              <a:ext uri="{FF2B5EF4-FFF2-40B4-BE49-F238E27FC236}">
                <a16:creationId xmlns:a16="http://schemas.microsoft.com/office/drawing/2014/main" id="{1A1C1AC4-8A9A-455C-9051-350537B69ED3}"/>
              </a:ext>
            </a:extLst>
          </p:cNvPr>
          <p:cNvSpPr>
            <a:spLocks noGrp="1"/>
          </p:cNvSpPr>
          <p:nvPr>
            <p:ph idx="1"/>
          </p:nvPr>
        </p:nvSpPr>
        <p:spPr>
          <a:xfrm>
            <a:off x="698734" y="1758950"/>
            <a:ext cx="10761429" cy="4454519"/>
          </a:xfrm>
        </p:spPr>
        <p:txBody>
          <a:bodyPr/>
          <a:lstStyle/>
          <a:p>
            <a:pPr marL="457200" indent="-457200">
              <a:lnSpc>
                <a:spcPct val="100000"/>
              </a:lnSpc>
              <a:buFont typeface="Arial" panose="020B0604020202020204" pitchFamily="34" charset="0"/>
              <a:buChar char="•"/>
            </a:pPr>
            <a:r>
              <a:rPr lang="en-CA" sz="2400" b="0" dirty="0"/>
              <a:t>The CHRP-KE and CHRL-KE measure </a:t>
            </a:r>
            <a:r>
              <a:rPr lang="en-CA" sz="2400" b="0" u="sng" dirty="0"/>
              <a:t>basic knowledge </a:t>
            </a:r>
            <a:r>
              <a:rPr lang="en-CA" sz="2400" b="0" dirty="0"/>
              <a:t>in HR—the kind of knowledge candidates would be expected to have in order to be able to demonstrate the competency</a:t>
            </a:r>
          </a:p>
          <a:p>
            <a:pPr marL="457200" indent="-457200">
              <a:lnSpc>
                <a:spcPct val="100000"/>
              </a:lnSpc>
              <a:buFont typeface="Arial" panose="020B0604020202020204" pitchFamily="34" charset="0"/>
              <a:buChar char="•"/>
            </a:pPr>
            <a:r>
              <a:rPr lang="en-CA" sz="2400" b="0" dirty="0"/>
              <a:t>Basic knowledge… not competence</a:t>
            </a:r>
          </a:p>
        </p:txBody>
      </p:sp>
    </p:spTree>
    <p:extLst>
      <p:ext uri="{BB962C8B-B14F-4D97-AF65-F5344CB8AC3E}">
        <p14:creationId xmlns:p14="http://schemas.microsoft.com/office/powerpoint/2010/main" val="389549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FDD2-D728-4ECA-9CF8-9B1AD6AC2056}"/>
              </a:ext>
            </a:extLst>
          </p:cNvPr>
          <p:cNvSpPr>
            <a:spLocks noGrp="1"/>
          </p:cNvSpPr>
          <p:nvPr>
            <p:ph type="title"/>
          </p:nvPr>
        </p:nvSpPr>
        <p:spPr/>
        <p:txBody>
          <a:bodyPr/>
          <a:lstStyle/>
          <a:p>
            <a:r>
              <a:rPr lang="en-CA" sz="3200" dirty="0">
                <a:solidFill>
                  <a:srgbClr val="FA807E"/>
                </a:solidFill>
              </a:rPr>
              <a:t>HRPA publishes a lot of information about its exams</a:t>
            </a:r>
          </a:p>
        </p:txBody>
      </p:sp>
      <p:sp>
        <p:nvSpPr>
          <p:cNvPr id="3" name="Content Placeholder 2">
            <a:extLst>
              <a:ext uri="{FF2B5EF4-FFF2-40B4-BE49-F238E27FC236}">
                <a16:creationId xmlns:a16="http://schemas.microsoft.com/office/drawing/2014/main" id="{95777247-04E0-45D6-9581-174438F10A39}"/>
              </a:ext>
            </a:extLst>
          </p:cNvPr>
          <p:cNvSpPr>
            <a:spLocks noGrp="1"/>
          </p:cNvSpPr>
          <p:nvPr>
            <p:ph idx="1"/>
          </p:nvPr>
        </p:nvSpPr>
        <p:spPr>
          <a:xfrm>
            <a:off x="698734" y="1626467"/>
            <a:ext cx="10761429" cy="4272684"/>
          </a:xfrm>
        </p:spPr>
        <p:txBody>
          <a:bodyPr/>
          <a:lstStyle/>
          <a:p>
            <a:pPr marL="342900" lvl="0" indent="-342900">
              <a:buFont typeface="Arial" panose="020B0604020202020204" pitchFamily="34" charset="0"/>
              <a:buChar char="•"/>
            </a:pPr>
            <a:r>
              <a:rPr lang="en-CA" sz="2400" b="0" dirty="0"/>
              <a:t>HRPA Human Resources Professional Competency Framework</a:t>
            </a:r>
          </a:p>
          <a:p>
            <a:pPr marL="342900" lvl="0" indent="-342900">
              <a:buFont typeface="Arial" panose="020B0604020202020204" pitchFamily="34" charset="0"/>
              <a:buChar char="•"/>
            </a:pPr>
            <a:r>
              <a:rPr lang="en-CA" sz="2400" b="0" dirty="0"/>
              <a:t>Exam blueprints</a:t>
            </a:r>
          </a:p>
          <a:p>
            <a:pPr marL="342900" lvl="0" indent="-342900">
              <a:buFont typeface="Arial" panose="020B0604020202020204" pitchFamily="34" charset="0"/>
              <a:buChar char="•"/>
            </a:pPr>
            <a:r>
              <a:rPr lang="en-CA" sz="2400" b="0" dirty="0"/>
              <a:t>Question-writing style guidelines</a:t>
            </a:r>
          </a:p>
          <a:p>
            <a:pPr marL="342900" lvl="0" indent="-342900">
              <a:buFont typeface="Arial" panose="020B0604020202020204" pitchFamily="34" charset="0"/>
              <a:buChar char="•"/>
            </a:pPr>
            <a:r>
              <a:rPr lang="en-CA" sz="2400" b="0" dirty="0"/>
              <a:t>Technical manuals for previous administrations</a:t>
            </a:r>
          </a:p>
          <a:p>
            <a:pPr marL="342900" lvl="0" indent="-342900">
              <a:buFont typeface="Arial" panose="020B0604020202020204" pitchFamily="34" charset="0"/>
              <a:buChar char="•"/>
            </a:pPr>
            <a:r>
              <a:rPr lang="en-CA" sz="2400" b="0" dirty="0"/>
              <a:t>Webinars on exam development process</a:t>
            </a:r>
          </a:p>
          <a:p>
            <a:pPr marL="342900" lvl="0" indent="-342900">
              <a:buFont typeface="Arial" panose="020B0604020202020204" pitchFamily="34" charset="0"/>
              <a:buChar char="•"/>
            </a:pPr>
            <a:r>
              <a:rPr lang="en-CA" sz="2400" b="0" dirty="0"/>
              <a:t>Webinars on eligibility requirements for exams</a:t>
            </a:r>
          </a:p>
          <a:p>
            <a:pPr marL="342900" lvl="0" indent="-342900">
              <a:buFont typeface="Arial" panose="020B0604020202020204" pitchFamily="34" charset="0"/>
              <a:buChar char="•"/>
            </a:pPr>
            <a:r>
              <a:rPr lang="en-CA" sz="2400" b="0" dirty="0"/>
              <a:t>Webinars on remote proctoring</a:t>
            </a:r>
          </a:p>
          <a:p>
            <a:pPr lvl="0"/>
            <a:endParaRPr lang="en-CA" dirty="0"/>
          </a:p>
        </p:txBody>
      </p:sp>
    </p:spTree>
    <p:extLst>
      <p:ext uri="{BB962C8B-B14F-4D97-AF65-F5344CB8AC3E}">
        <p14:creationId xmlns:p14="http://schemas.microsoft.com/office/powerpoint/2010/main" val="425909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6B6-8CBC-45A8-BF92-F29582359957}"/>
              </a:ext>
            </a:extLst>
          </p:cNvPr>
          <p:cNvSpPr>
            <a:spLocks noGrp="1"/>
          </p:cNvSpPr>
          <p:nvPr>
            <p:ph type="title"/>
          </p:nvPr>
        </p:nvSpPr>
        <p:spPr/>
        <p:txBody>
          <a:bodyPr/>
          <a:lstStyle/>
          <a:p>
            <a:r>
              <a:rPr lang="en-CA" sz="3200" dirty="0">
                <a:solidFill>
                  <a:srgbClr val="FA807E"/>
                </a:solidFill>
              </a:rPr>
              <a:t>Where do the questions come from?</a:t>
            </a:r>
          </a:p>
        </p:txBody>
      </p:sp>
      <p:sp>
        <p:nvSpPr>
          <p:cNvPr id="3" name="Content Placeholder 2">
            <a:extLst>
              <a:ext uri="{FF2B5EF4-FFF2-40B4-BE49-F238E27FC236}">
                <a16:creationId xmlns:a16="http://schemas.microsoft.com/office/drawing/2014/main" id="{A1E18A06-2D0E-45C6-81E3-23AF9D91DE65}"/>
              </a:ext>
            </a:extLst>
          </p:cNvPr>
          <p:cNvSpPr>
            <a:spLocks noGrp="1"/>
          </p:cNvSpPr>
          <p:nvPr>
            <p:ph idx="1"/>
          </p:nvPr>
        </p:nvSpPr>
        <p:spPr>
          <a:xfrm>
            <a:off x="698734" y="1543050"/>
            <a:ext cx="10761429" cy="4670419"/>
          </a:xfrm>
        </p:spPr>
        <p:txBody>
          <a:bodyPr>
            <a:normAutofit/>
          </a:bodyPr>
          <a:lstStyle/>
          <a:p>
            <a:pPr marL="342900" indent="-342900">
              <a:lnSpc>
                <a:spcPct val="110000"/>
              </a:lnSpc>
              <a:buFont typeface="Arial" panose="020B0604020202020204" pitchFamily="34" charset="0"/>
              <a:buChar char="•"/>
            </a:pPr>
            <a:r>
              <a:rPr lang="en-CA" sz="2400" b="0" dirty="0"/>
              <a:t>The questions are written by subject matter experts that can include course instructors—diploma course instructors and degree course instructors and HR Professionals who currently practice in the field</a:t>
            </a:r>
          </a:p>
          <a:p>
            <a:pPr marL="342900" indent="-342900">
              <a:lnSpc>
                <a:spcPct val="110000"/>
              </a:lnSpc>
              <a:buFont typeface="Arial" panose="020B0604020202020204" pitchFamily="34" charset="0"/>
              <a:buChar char="•"/>
            </a:pPr>
            <a:r>
              <a:rPr lang="en-CA" sz="2400" b="0" dirty="0"/>
              <a:t>The questions are referenced to the competencies in the </a:t>
            </a:r>
            <a:r>
              <a:rPr lang="en-CA" sz="2400" b="0" i="1" dirty="0"/>
              <a:t>HRPA Human Resources Professional Competency Framework</a:t>
            </a:r>
            <a:r>
              <a:rPr lang="en-CA" sz="2400" b="0" dirty="0"/>
              <a:t>.  Question writers start from a given competency and then consider the knowledge would be required to be able to demonstrate the competency</a:t>
            </a:r>
          </a:p>
        </p:txBody>
      </p:sp>
    </p:spTree>
    <p:extLst>
      <p:ext uri="{BB962C8B-B14F-4D97-AF65-F5344CB8AC3E}">
        <p14:creationId xmlns:p14="http://schemas.microsoft.com/office/powerpoint/2010/main" val="56014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7B5-5438-4460-899A-58C1E5B8783A}"/>
              </a:ext>
            </a:extLst>
          </p:cNvPr>
          <p:cNvSpPr>
            <a:spLocks noGrp="1"/>
          </p:cNvSpPr>
          <p:nvPr>
            <p:ph type="title"/>
          </p:nvPr>
        </p:nvSpPr>
        <p:spPr/>
        <p:txBody>
          <a:bodyPr/>
          <a:lstStyle/>
          <a:p>
            <a:r>
              <a:rPr lang="en-CA" sz="3200" dirty="0">
                <a:solidFill>
                  <a:srgbClr val="FA807E"/>
                </a:solidFill>
              </a:rPr>
              <a:t>Style guide</a:t>
            </a:r>
          </a:p>
        </p:txBody>
      </p:sp>
      <p:sp>
        <p:nvSpPr>
          <p:cNvPr id="3" name="Content Placeholder 2">
            <a:extLst>
              <a:ext uri="{FF2B5EF4-FFF2-40B4-BE49-F238E27FC236}">
                <a16:creationId xmlns:a16="http://schemas.microsoft.com/office/drawing/2014/main" id="{20CC8AA3-DBE8-4870-BBE5-A03F6028EEC0}"/>
              </a:ext>
            </a:extLst>
          </p:cNvPr>
          <p:cNvSpPr>
            <a:spLocks noGrp="1"/>
          </p:cNvSpPr>
          <p:nvPr>
            <p:ph idx="1"/>
          </p:nvPr>
        </p:nvSpPr>
        <p:spPr/>
        <p:txBody>
          <a:bodyPr/>
          <a:lstStyle/>
          <a:p>
            <a:pPr marL="342900" indent="-342900">
              <a:buFont typeface="Arial" panose="020B0604020202020204" pitchFamily="34" charset="0"/>
              <a:buChar char="•"/>
            </a:pPr>
            <a:r>
              <a:rPr lang="en-CA" sz="2400" b="0" dirty="0"/>
              <a:t>All questions are in the same four-option multiple-choice format</a:t>
            </a:r>
          </a:p>
          <a:p>
            <a:pPr marL="342900" indent="-342900">
              <a:buFont typeface="Arial" panose="020B0604020202020204" pitchFamily="34" charset="0"/>
              <a:buChar char="•"/>
            </a:pPr>
            <a:r>
              <a:rPr lang="en-CA" sz="2400" b="0" dirty="0"/>
              <a:t>No </a:t>
            </a:r>
            <a:r>
              <a:rPr lang="en-CA" sz="2400" b="0" i="1" dirty="0"/>
              <a:t>‘all of the above’</a:t>
            </a:r>
          </a:p>
          <a:p>
            <a:pPr marL="342900" indent="-342900">
              <a:buFont typeface="Arial" panose="020B0604020202020204" pitchFamily="34" charset="0"/>
              <a:buChar char="•"/>
            </a:pPr>
            <a:r>
              <a:rPr lang="en-CA" sz="2400" b="0" dirty="0"/>
              <a:t>No </a:t>
            </a:r>
            <a:r>
              <a:rPr lang="en-CA" sz="2400" b="0" i="1" dirty="0"/>
              <a:t>‘none of the above’</a:t>
            </a:r>
          </a:p>
          <a:p>
            <a:pPr marL="342900" indent="-342900">
              <a:buFont typeface="Arial" panose="020B0604020202020204" pitchFamily="34" charset="0"/>
              <a:buChar char="•"/>
            </a:pPr>
            <a:r>
              <a:rPr lang="en-CA" sz="2400" b="0" dirty="0"/>
              <a:t>No </a:t>
            </a:r>
            <a:r>
              <a:rPr lang="en-CA" sz="2400" b="0" i="1" dirty="0"/>
              <a:t>‘a and b are true’</a:t>
            </a:r>
          </a:p>
          <a:p>
            <a:pPr marL="342900" indent="-342900">
              <a:buFont typeface="Arial" panose="020B0604020202020204" pitchFamily="34" charset="0"/>
              <a:buChar char="•"/>
            </a:pPr>
            <a:r>
              <a:rPr lang="en-CA" sz="2400" b="0" dirty="0"/>
              <a:t>No double negatives</a:t>
            </a:r>
          </a:p>
          <a:p>
            <a:pPr marL="342900" indent="-342900">
              <a:buFont typeface="Arial" panose="020B0604020202020204" pitchFamily="34" charset="0"/>
              <a:buChar char="•"/>
            </a:pPr>
            <a:r>
              <a:rPr lang="en-CA" sz="2400" b="0" dirty="0"/>
              <a:t>No negative questions</a:t>
            </a:r>
          </a:p>
          <a:p>
            <a:pPr marL="342900" indent="-342900">
              <a:buFont typeface="Arial" panose="020B0604020202020204" pitchFamily="34" charset="0"/>
              <a:buChar char="•"/>
            </a:pPr>
            <a:r>
              <a:rPr lang="en-CA" sz="2400" b="0" dirty="0"/>
              <a:t>No trick questions</a:t>
            </a:r>
            <a:endParaRPr lang="en-CA" b="0" dirty="0"/>
          </a:p>
        </p:txBody>
      </p:sp>
    </p:spTree>
    <p:extLst>
      <p:ext uri="{BB962C8B-B14F-4D97-AF65-F5344CB8AC3E}">
        <p14:creationId xmlns:p14="http://schemas.microsoft.com/office/powerpoint/2010/main" val="230172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6B6-8CBC-45A8-BF92-F29582359957}"/>
              </a:ext>
            </a:extLst>
          </p:cNvPr>
          <p:cNvSpPr>
            <a:spLocks noGrp="1"/>
          </p:cNvSpPr>
          <p:nvPr>
            <p:ph type="title"/>
          </p:nvPr>
        </p:nvSpPr>
        <p:spPr/>
        <p:txBody>
          <a:bodyPr/>
          <a:lstStyle/>
          <a:p>
            <a:r>
              <a:rPr lang="en-CA" sz="3200" dirty="0">
                <a:solidFill>
                  <a:srgbClr val="FA807E"/>
                </a:solidFill>
              </a:rPr>
              <a:t>Multiple layers of review</a:t>
            </a:r>
          </a:p>
        </p:txBody>
      </p:sp>
      <p:sp>
        <p:nvSpPr>
          <p:cNvPr id="3" name="Content Placeholder 2">
            <a:extLst>
              <a:ext uri="{FF2B5EF4-FFF2-40B4-BE49-F238E27FC236}">
                <a16:creationId xmlns:a16="http://schemas.microsoft.com/office/drawing/2014/main" id="{A1E18A06-2D0E-45C6-81E3-23AF9D91DE65}"/>
              </a:ext>
            </a:extLst>
          </p:cNvPr>
          <p:cNvSpPr>
            <a:spLocks noGrp="1"/>
          </p:cNvSpPr>
          <p:nvPr>
            <p:ph idx="1"/>
          </p:nvPr>
        </p:nvSpPr>
        <p:spPr/>
        <p:txBody>
          <a:bodyPr>
            <a:normAutofit fontScale="92500" lnSpcReduction="10000"/>
          </a:bodyPr>
          <a:lstStyle/>
          <a:p>
            <a:pPr marL="457200" indent="-457200">
              <a:lnSpc>
                <a:spcPct val="110000"/>
              </a:lnSpc>
              <a:buFont typeface="Arial" panose="020B0604020202020204" pitchFamily="34" charset="0"/>
              <a:buChar char="•"/>
            </a:pPr>
            <a:r>
              <a:rPr lang="en-CA" b="0" dirty="0"/>
              <a:t>All CHRP-KE and CHRL-KE questions are reviewed for adherence to </a:t>
            </a:r>
            <a:r>
              <a:rPr lang="en-CA" b="0" i="1" dirty="0"/>
              <a:t>style guidelines</a:t>
            </a:r>
          </a:p>
          <a:p>
            <a:pPr marL="457200" indent="-457200">
              <a:lnSpc>
                <a:spcPct val="110000"/>
              </a:lnSpc>
              <a:buFont typeface="Arial" panose="020B0604020202020204" pitchFamily="34" charset="0"/>
              <a:buChar char="•"/>
            </a:pPr>
            <a:r>
              <a:rPr lang="en-CA" b="0" dirty="0"/>
              <a:t>All CHRP-KE and CHRL-KE questions are reviewed for having one and only one correct answer.  All questions are </a:t>
            </a:r>
            <a:r>
              <a:rPr lang="en-CA" b="0" i="1" dirty="0"/>
              <a:t>fact checked </a:t>
            </a:r>
            <a:r>
              <a:rPr lang="en-CA" b="0" dirty="0"/>
              <a:t>independently, meaning that correctness of the correct option and the incorrectness of the incorrect options is verified against commonly used textbooks</a:t>
            </a:r>
          </a:p>
          <a:p>
            <a:pPr marL="457200" indent="-457200">
              <a:lnSpc>
                <a:spcPct val="110000"/>
              </a:lnSpc>
              <a:buFont typeface="Arial" panose="020B0604020202020204" pitchFamily="34" charset="0"/>
              <a:buChar char="•"/>
            </a:pPr>
            <a:r>
              <a:rPr lang="en-CA" b="0" dirty="0"/>
              <a:t>Questions are reviewed by a </a:t>
            </a:r>
            <a:r>
              <a:rPr lang="en-CA" b="0" i="1" dirty="0"/>
              <a:t>copy editor </a:t>
            </a:r>
            <a:r>
              <a:rPr lang="en-CA" b="0" dirty="0"/>
              <a:t>for consistency of grammar and style</a:t>
            </a:r>
          </a:p>
          <a:p>
            <a:pPr marL="457200" indent="-457200">
              <a:lnSpc>
                <a:spcPct val="110000"/>
              </a:lnSpc>
              <a:buFont typeface="Arial" panose="020B0604020202020204" pitchFamily="34" charset="0"/>
              <a:buChar char="•"/>
            </a:pPr>
            <a:r>
              <a:rPr lang="en-CA" b="0" dirty="0"/>
              <a:t>Questions are then reviewed and validated by HRPA’s Exam Validation Committees</a:t>
            </a:r>
          </a:p>
          <a:p>
            <a:pPr>
              <a:lnSpc>
                <a:spcPct val="110000"/>
              </a:lnSpc>
            </a:pPr>
            <a:endParaRPr lang="en-CA" dirty="0"/>
          </a:p>
          <a:p>
            <a:pPr>
              <a:lnSpc>
                <a:spcPct val="110000"/>
              </a:lnSpc>
            </a:pPr>
            <a:endParaRPr lang="en-CA" dirty="0"/>
          </a:p>
        </p:txBody>
      </p:sp>
    </p:spTree>
    <p:extLst>
      <p:ext uri="{BB962C8B-B14F-4D97-AF65-F5344CB8AC3E}">
        <p14:creationId xmlns:p14="http://schemas.microsoft.com/office/powerpoint/2010/main" val="1788496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67D2-8481-4244-9FC0-99E13C320232}"/>
              </a:ext>
            </a:extLst>
          </p:cNvPr>
          <p:cNvSpPr>
            <a:spLocks noGrp="1"/>
          </p:cNvSpPr>
          <p:nvPr>
            <p:ph type="title"/>
          </p:nvPr>
        </p:nvSpPr>
        <p:spPr/>
        <p:txBody>
          <a:bodyPr/>
          <a:lstStyle/>
          <a:p>
            <a:r>
              <a:rPr lang="en-CA" sz="3200" dirty="0">
                <a:solidFill>
                  <a:srgbClr val="FA807E"/>
                </a:solidFill>
              </a:rPr>
              <a:t>Exam blueprints and exam assembly</a:t>
            </a:r>
          </a:p>
        </p:txBody>
      </p:sp>
      <p:sp>
        <p:nvSpPr>
          <p:cNvPr id="3" name="Content Placeholder 2">
            <a:extLst>
              <a:ext uri="{FF2B5EF4-FFF2-40B4-BE49-F238E27FC236}">
                <a16:creationId xmlns:a16="http://schemas.microsoft.com/office/drawing/2014/main" id="{BF4A8B58-7883-4B14-B8D5-6450386E8835}"/>
              </a:ext>
            </a:extLst>
          </p:cNvPr>
          <p:cNvSpPr>
            <a:spLocks noGrp="1"/>
          </p:cNvSpPr>
          <p:nvPr>
            <p:ph idx="1"/>
          </p:nvPr>
        </p:nvSpPr>
        <p:spPr/>
        <p:txBody>
          <a:bodyPr>
            <a:normAutofit/>
          </a:bodyPr>
          <a:lstStyle/>
          <a:p>
            <a:pPr marL="342900" indent="-342900">
              <a:lnSpc>
                <a:spcPct val="100000"/>
              </a:lnSpc>
              <a:buFont typeface="Arial" panose="020B0604020202020204" pitchFamily="34" charset="0"/>
              <a:buChar char="•"/>
            </a:pPr>
            <a:r>
              <a:rPr lang="en-CA" sz="2400" b="0" dirty="0"/>
              <a:t>The exam blueprints </a:t>
            </a:r>
            <a:r>
              <a:rPr lang="en-US" sz="2400" b="0" dirty="0"/>
              <a:t>provide a listing of the major content areas and cognitive levels intended to be included on each exam form. It also includes the number of questions each exam form should include within each of these content and cognitive areas</a:t>
            </a:r>
          </a:p>
          <a:p>
            <a:pPr marL="342900" indent="-342900">
              <a:lnSpc>
                <a:spcPct val="100000"/>
              </a:lnSpc>
              <a:buFont typeface="Arial" panose="020B0604020202020204" pitchFamily="34" charset="0"/>
              <a:buChar char="•"/>
            </a:pPr>
            <a:r>
              <a:rPr lang="en-US" sz="2400" b="0" dirty="0"/>
              <a:t>All our exam blueprints are published on the HRPA website</a:t>
            </a:r>
          </a:p>
          <a:p>
            <a:pPr marL="342900" indent="-342900">
              <a:lnSpc>
                <a:spcPct val="100000"/>
              </a:lnSpc>
              <a:buFont typeface="Arial" panose="020B0604020202020204" pitchFamily="34" charset="0"/>
              <a:buChar char="•"/>
            </a:pPr>
            <a:r>
              <a:rPr lang="en-CA" sz="2400" b="0" dirty="0"/>
              <a:t>The CHRP and CHRL Exam Validation Committees use the exam blueprints as their guide to assemble exam content</a:t>
            </a:r>
          </a:p>
          <a:p>
            <a:pPr marL="342900" indent="-342900">
              <a:lnSpc>
                <a:spcPct val="100000"/>
              </a:lnSpc>
              <a:buFont typeface="Arial" panose="020B0604020202020204" pitchFamily="34" charset="0"/>
              <a:buChar char="•"/>
            </a:pPr>
            <a:r>
              <a:rPr lang="en-CA" sz="2400" b="0" dirty="0"/>
              <a:t>Care is taken that there are no ‘</a:t>
            </a:r>
            <a:r>
              <a:rPr lang="en-CA" sz="2400" b="0" i="1" dirty="0"/>
              <a:t>enemy questions</a:t>
            </a:r>
            <a:r>
              <a:rPr lang="en-CA" sz="2400" b="0" dirty="0"/>
              <a:t>’</a:t>
            </a:r>
          </a:p>
        </p:txBody>
      </p:sp>
    </p:spTree>
    <p:extLst>
      <p:ext uri="{BB962C8B-B14F-4D97-AF65-F5344CB8AC3E}">
        <p14:creationId xmlns:p14="http://schemas.microsoft.com/office/powerpoint/2010/main" val="1669891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46B6-8CBC-45A8-BF92-F29582359957}"/>
              </a:ext>
            </a:extLst>
          </p:cNvPr>
          <p:cNvSpPr>
            <a:spLocks noGrp="1"/>
          </p:cNvSpPr>
          <p:nvPr>
            <p:ph type="title"/>
          </p:nvPr>
        </p:nvSpPr>
        <p:spPr/>
        <p:txBody>
          <a:bodyPr/>
          <a:lstStyle/>
          <a:p>
            <a:r>
              <a:rPr lang="en-CA" sz="3600" dirty="0">
                <a:solidFill>
                  <a:srgbClr val="FA807E"/>
                </a:solidFill>
              </a:rPr>
              <a:t>Post-exam review</a:t>
            </a:r>
          </a:p>
        </p:txBody>
      </p:sp>
      <p:sp>
        <p:nvSpPr>
          <p:cNvPr id="3" name="Content Placeholder 2">
            <a:extLst>
              <a:ext uri="{FF2B5EF4-FFF2-40B4-BE49-F238E27FC236}">
                <a16:creationId xmlns:a16="http://schemas.microsoft.com/office/drawing/2014/main" id="{A1E18A06-2D0E-45C6-81E3-23AF9D91DE65}"/>
              </a:ext>
            </a:extLst>
          </p:cNvPr>
          <p:cNvSpPr>
            <a:spLocks noGrp="1"/>
          </p:cNvSpPr>
          <p:nvPr>
            <p:ph idx="1"/>
          </p:nvPr>
        </p:nvSpPr>
        <p:spPr/>
        <p:txBody>
          <a:bodyPr>
            <a:normAutofit/>
          </a:bodyPr>
          <a:lstStyle/>
          <a:p>
            <a:pPr marL="342900" indent="-342900">
              <a:lnSpc>
                <a:spcPct val="110000"/>
              </a:lnSpc>
              <a:buFont typeface="Arial" panose="020B0604020202020204" pitchFamily="34" charset="0"/>
              <a:buChar char="•"/>
            </a:pPr>
            <a:r>
              <a:rPr lang="en-CA" sz="2400" b="0" dirty="0"/>
              <a:t>Despite all the layers of review, sometimes questions don’t work like they are supposed to</a:t>
            </a:r>
          </a:p>
          <a:p>
            <a:pPr marL="342900" indent="-342900">
              <a:lnSpc>
                <a:spcPct val="110000"/>
              </a:lnSpc>
              <a:buFont typeface="Arial" panose="020B0604020202020204" pitchFamily="34" charset="0"/>
              <a:buChar char="•"/>
            </a:pPr>
            <a:r>
              <a:rPr lang="en-CA" sz="2400" b="0" dirty="0"/>
              <a:t>After each administration, questions are reviewed based on psychometric performance criteria by our psychometrician John Wickett</a:t>
            </a:r>
          </a:p>
          <a:p>
            <a:pPr marL="342900" indent="-342900">
              <a:lnSpc>
                <a:spcPct val="110000"/>
              </a:lnSpc>
              <a:buFont typeface="Arial" panose="020B0604020202020204" pitchFamily="34" charset="0"/>
              <a:buChar char="•"/>
            </a:pPr>
            <a:r>
              <a:rPr lang="en-CA" sz="2400" b="0" dirty="0"/>
              <a:t>Members of the Exam Validation Committee are convened to review the results with our psychometrician—this process is called </a:t>
            </a:r>
            <a:r>
              <a:rPr lang="en-CA" sz="2400" b="0" i="1" dirty="0"/>
              <a:t>key validation</a:t>
            </a:r>
            <a:endParaRPr lang="en-CA" sz="2400" b="0" dirty="0"/>
          </a:p>
        </p:txBody>
      </p:sp>
    </p:spTree>
    <p:extLst>
      <p:ext uri="{BB962C8B-B14F-4D97-AF65-F5344CB8AC3E}">
        <p14:creationId xmlns:p14="http://schemas.microsoft.com/office/powerpoint/2010/main" val="1885579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DA82-0A15-4F0B-9495-408F59931197}"/>
              </a:ext>
            </a:extLst>
          </p:cNvPr>
          <p:cNvSpPr>
            <a:spLocks noGrp="1"/>
          </p:cNvSpPr>
          <p:nvPr>
            <p:ph type="title"/>
          </p:nvPr>
        </p:nvSpPr>
        <p:spPr/>
        <p:txBody>
          <a:bodyPr/>
          <a:lstStyle/>
          <a:p>
            <a:r>
              <a:rPr lang="en-CA" sz="3200" dirty="0">
                <a:solidFill>
                  <a:srgbClr val="FA807E"/>
                </a:solidFill>
              </a:rPr>
              <a:t>Floating pass scores</a:t>
            </a:r>
          </a:p>
        </p:txBody>
      </p:sp>
      <p:sp>
        <p:nvSpPr>
          <p:cNvPr id="3" name="Content Placeholder 2">
            <a:extLst>
              <a:ext uri="{FF2B5EF4-FFF2-40B4-BE49-F238E27FC236}">
                <a16:creationId xmlns:a16="http://schemas.microsoft.com/office/drawing/2014/main" id="{0510F803-ED53-4194-97AC-ECB2B8D6790E}"/>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en-CA" sz="2400" b="0" dirty="0"/>
              <a:t>There is no target pass rate</a:t>
            </a:r>
          </a:p>
          <a:p>
            <a:pPr marL="342900" indent="-342900">
              <a:lnSpc>
                <a:spcPct val="100000"/>
              </a:lnSpc>
              <a:buFont typeface="Arial" panose="020B0604020202020204" pitchFamily="34" charset="0"/>
              <a:buChar char="•"/>
            </a:pPr>
            <a:r>
              <a:rPr lang="en-CA" sz="2400" b="0" dirty="0"/>
              <a:t>The pass score is set for each form of the exam to reflect the same level of proficiency</a:t>
            </a:r>
          </a:p>
          <a:p>
            <a:pPr marL="342900" indent="-342900">
              <a:lnSpc>
                <a:spcPct val="100000"/>
              </a:lnSpc>
              <a:buFont typeface="Arial" panose="020B0604020202020204" pitchFamily="34" charset="0"/>
              <a:buChar char="•"/>
            </a:pPr>
            <a:r>
              <a:rPr lang="en-CA" sz="2400" b="0" dirty="0"/>
              <a:t>This is fine-tuning to ensure that the pass-score is set at the same level of proficiency every time (the number of questions to be answered correctly may vary somewhat, but the level of proficiency required to pass the exam does not change from one form to the next)</a:t>
            </a:r>
          </a:p>
        </p:txBody>
      </p:sp>
    </p:spTree>
    <p:extLst>
      <p:ext uri="{BB962C8B-B14F-4D97-AF65-F5344CB8AC3E}">
        <p14:creationId xmlns:p14="http://schemas.microsoft.com/office/powerpoint/2010/main" val="2940520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863" y="1515762"/>
            <a:ext cx="3043692" cy="3978876"/>
          </a:xfrm>
          <a:prstGeom prst="rect">
            <a:avLst/>
          </a:prstGeom>
        </p:spPr>
      </p:pic>
      <p:sp>
        <p:nvSpPr>
          <p:cNvPr id="5" name="TextBox 4"/>
          <p:cNvSpPr txBox="1"/>
          <p:nvPr/>
        </p:nvSpPr>
        <p:spPr>
          <a:xfrm>
            <a:off x="4579374" y="2179441"/>
            <a:ext cx="6555000" cy="1962076"/>
          </a:xfrm>
          <a:prstGeom prst="rect">
            <a:avLst/>
          </a:prstGeom>
          <a:noFill/>
        </p:spPr>
        <p:txBody>
          <a:bodyPr wrap="none" rtlCol="0">
            <a:spAutoFit/>
          </a:bodyPr>
          <a:lstStyle/>
          <a:p>
            <a:r>
              <a:rPr lang="en-US" sz="2400" b="1" dirty="0">
                <a:solidFill>
                  <a:srgbClr val="FA807E"/>
                </a:solidFill>
                <a:latin typeface="Poppins" panose="00000500000000000000" pitchFamily="2" charset="0"/>
              </a:rPr>
              <a:t>Claude Balthazard, Ph.D., C.Psych., CHRL</a:t>
            </a:r>
          </a:p>
          <a:p>
            <a:pPr>
              <a:spcBef>
                <a:spcPts val="300"/>
              </a:spcBef>
              <a:spcAft>
                <a:spcPts val="300"/>
              </a:spcAft>
            </a:pPr>
            <a:r>
              <a:rPr lang="en-US" sz="2000" dirty="0">
                <a:latin typeface="Poppins" panose="00000500000000000000" pitchFamily="2" charset="0"/>
              </a:rPr>
              <a:t>Registrar and Vice-president Regulation</a:t>
            </a:r>
          </a:p>
          <a:p>
            <a:pPr>
              <a:spcBef>
                <a:spcPts val="300"/>
              </a:spcBef>
              <a:spcAft>
                <a:spcPts val="300"/>
              </a:spcAft>
            </a:pPr>
            <a:r>
              <a:rPr lang="en-US" sz="2000" dirty="0">
                <a:latin typeface="Poppins" panose="00000500000000000000" pitchFamily="2" charset="0"/>
              </a:rPr>
              <a:t>Human Resources Professionals Association</a:t>
            </a:r>
          </a:p>
          <a:p>
            <a:pPr>
              <a:spcBef>
                <a:spcPts val="300"/>
              </a:spcBef>
              <a:spcAft>
                <a:spcPts val="300"/>
              </a:spcAft>
            </a:pPr>
            <a:r>
              <a:rPr lang="en-US" sz="2000" b="1" dirty="0">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cbalthazard@hrpa.ca</a:t>
            </a:r>
            <a:r>
              <a:rPr lang="en-US" sz="2000" b="1" dirty="0">
                <a:latin typeface="Poppins" panose="00000500000000000000" pitchFamily="2" charset="0"/>
                <a:cs typeface="Poppins" panose="00000500000000000000" pitchFamily="2" charset="0"/>
              </a:rPr>
              <a:t> </a:t>
            </a:r>
          </a:p>
          <a:p>
            <a:pPr>
              <a:spcBef>
                <a:spcPts val="300"/>
              </a:spcBef>
              <a:spcAft>
                <a:spcPts val="300"/>
              </a:spcAft>
            </a:pPr>
            <a:r>
              <a:rPr lang="en-US" sz="2000" b="1" dirty="0">
                <a:latin typeface="Poppins" panose="00000500000000000000" pitchFamily="2" charset="0"/>
                <a:cs typeface="Poppins" panose="00000500000000000000" pitchFamily="2" charset="0"/>
              </a:rPr>
              <a:t>416-272-9750</a:t>
            </a:r>
          </a:p>
        </p:txBody>
      </p:sp>
    </p:spTree>
    <p:extLst>
      <p:ext uri="{BB962C8B-B14F-4D97-AF65-F5344CB8AC3E}">
        <p14:creationId xmlns:p14="http://schemas.microsoft.com/office/powerpoint/2010/main" val="1505940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DE26-3619-4E44-9EF0-2EE6047B3EDB}"/>
              </a:ext>
            </a:extLst>
          </p:cNvPr>
          <p:cNvSpPr>
            <a:spLocks noGrp="1"/>
          </p:cNvSpPr>
          <p:nvPr>
            <p:ph type="title"/>
          </p:nvPr>
        </p:nvSpPr>
        <p:spPr/>
        <p:txBody>
          <a:bodyPr/>
          <a:lstStyle/>
          <a:p>
            <a:r>
              <a:rPr lang="en-CA" sz="3200" dirty="0">
                <a:solidFill>
                  <a:srgbClr val="FA807E"/>
                </a:solidFill>
              </a:rPr>
              <a:t>Compensatory and non-compensatory scoring</a:t>
            </a:r>
            <a:endParaRPr lang="en-CA" sz="3200" dirty="0"/>
          </a:p>
        </p:txBody>
      </p:sp>
      <p:sp>
        <p:nvSpPr>
          <p:cNvPr id="3" name="Content Placeholder 2">
            <a:extLst>
              <a:ext uri="{FF2B5EF4-FFF2-40B4-BE49-F238E27FC236}">
                <a16:creationId xmlns:a16="http://schemas.microsoft.com/office/drawing/2014/main" id="{ADD1438B-639C-4F39-8CB6-E6D396662C69}"/>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CA" b="0" dirty="0"/>
              <a:t>Compensatory scoring means that a high score in one sub-domain will compensate for a low score in another. It’s the total score that counts. The CHRP-KE has </a:t>
            </a:r>
            <a:r>
              <a:rPr lang="en-CA" b="0" i="1" dirty="0"/>
              <a:t>compensatory</a:t>
            </a:r>
            <a:r>
              <a:rPr lang="en-CA" b="0" dirty="0"/>
              <a:t> scoring</a:t>
            </a:r>
          </a:p>
          <a:p>
            <a:pPr marL="457200" indent="-457200">
              <a:lnSpc>
                <a:spcPct val="100000"/>
              </a:lnSpc>
              <a:buFont typeface="Arial" panose="020B0604020202020204" pitchFamily="34" charset="0"/>
              <a:buChar char="•"/>
            </a:pPr>
            <a:r>
              <a:rPr lang="en-CA" b="0" dirty="0"/>
              <a:t>Non-compensatory scoring means that in addition to a overall cut-score, there is a cut-score for each sub-domain. The CHRL-KE has </a:t>
            </a:r>
            <a:r>
              <a:rPr lang="en-CA" b="0" i="1" dirty="0"/>
              <a:t>non-compensatory</a:t>
            </a:r>
            <a:r>
              <a:rPr lang="en-CA" b="0" dirty="0"/>
              <a:t> scoring</a:t>
            </a:r>
          </a:p>
          <a:p>
            <a:pPr marL="457200" indent="-457200">
              <a:lnSpc>
                <a:spcPct val="100000"/>
              </a:lnSpc>
              <a:buFont typeface="Arial" panose="020B0604020202020204" pitchFamily="34" charset="0"/>
              <a:buChar char="•"/>
            </a:pPr>
            <a:r>
              <a:rPr lang="en-CA" b="0" dirty="0"/>
              <a:t>Non-compensatory scoring is like the coursework requirement—a 70% average across all nine courses but with no single course under 65%</a:t>
            </a:r>
          </a:p>
        </p:txBody>
      </p:sp>
    </p:spTree>
    <p:extLst>
      <p:ext uri="{BB962C8B-B14F-4D97-AF65-F5344CB8AC3E}">
        <p14:creationId xmlns:p14="http://schemas.microsoft.com/office/powerpoint/2010/main" val="153643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DE26-3619-4E44-9EF0-2EE6047B3EDB}"/>
              </a:ext>
            </a:extLst>
          </p:cNvPr>
          <p:cNvSpPr>
            <a:spLocks noGrp="1"/>
          </p:cNvSpPr>
          <p:nvPr>
            <p:ph type="title"/>
          </p:nvPr>
        </p:nvSpPr>
        <p:spPr/>
        <p:txBody>
          <a:bodyPr/>
          <a:lstStyle/>
          <a:p>
            <a:r>
              <a:rPr lang="en-CA" sz="3200" dirty="0">
                <a:solidFill>
                  <a:srgbClr val="FA807E"/>
                </a:solidFill>
              </a:rPr>
              <a:t>Compensatory and non-compensatory scoring</a:t>
            </a:r>
            <a:endParaRPr lang="en-CA" sz="3200" dirty="0"/>
          </a:p>
        </p:txBody>
      </p:sp>
      <p:sp>
        <p:nvSpPr>
          <p:cNvPr id="3" name="Content Placeholder 2">
            <a:extLst>
              <a:ext uri="{FF2B5EF4-FFF2-40B4-BE49-F238E27FC236}">
                <a16:creationId xmlns:a16="http://schemas.microsoft.com/office/drawing/2014/main" id="{ADD1438B-639C-4F39-8CB6-E6D396662C69}"/>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CA" b="0" dirty="0"/>
              <a:t>If you are writing the CHRL-KE it is important to work on your weak subjects</a:t>
            </a:r>
          </a:p>
        </p:txBody>
      </p:sp>
    </p:spTree>
    <p:extLst>
      <p:ext uri="{BB962C8B-B14F-4D97-AF65-F5344CB8AC3E}">
        <p14:creationId xmlns:p14="http://schemas.microsoft.com/office/powerpoint/2010/main" val="249409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BA8F-6B47-4972-B434-DF8A5F6F7352}"/>
              </a:ext>
            </a:extLst>
          </p:cNvPr>
          <p:cNvSpPr>
            <a:spLocks noGrp="1"/>
          </p:cNvSpPr>
          <p:nvPr>
            <p:ph type="title"/>
          </p:nvPr>
        </p:nvSpPr>
        <p:spPr/>
        <p:txBody>
          <a:bodyPr/>
          <a:lstStyle/>
          <a:p>
            <a:r>
              <a:rPr lang="en-CA" sz="3200" dirty="0">
                <a:solidFill>
                  <a:srgbClr val="FA807E"/>
                </a:solidFill>
              </a:rPr>
              <a:t>Advice #3:</a:t>
            </a:r>
            <a:br>
              <a:rPr lang="en-CA" sz="3200" dirty="0">
                <a:solidFill>
                  <a:srgbClr val="FA807E"/>
                </a:solidFill>
              </a:rPr>
            </a:br>
            <a:r>
              <a:rPr lang="en-CA" sz="3200" dirty="0">
                <a:solidFill>
                  <a:srgbClr val="FA807E"/>
                </a:solidFill>
              </a:rPr>
              <a:t>Develop an exam preparation plan</a:t>
            </a:r>
          </a:p>
        </p:txBody>
      </p:sp>
      <p:sp>
        <p:nvSpPr>
          <p:cNvPr id="3" name="Content Placeholder 2">
            <a:extLst>
              <a:ext uri="{FF2B5EF4-FFF2-40B4-BE49-F238E27FC236}">
                <a16:creationId xmlns:a16="http://schemas.microsoft.com/office/drawing/2014/main" id="{7FAEC0DD-E87F-4ABE-93E6-2FC03F2113E0}"/>
              </a:ext>
            </a:extLst>
          </p:cNvPr>
          <p:cNvSpPr>
            <a:spLocks noGrp="1"/>
          </p:cNvSpPr>
          <p:nvPr>
            <p:ph idx="1"/>
          </p:nvPr>
        </p:nvSpPr>
        <p:spPr>
          <a:xfrm>
            <a:off x="698734" y="1662464"/>
            <a:ext cx="10761429" cy="4517619"/>
          </a:xfrm>
        </p:spPr>
        <p:txBody>
          <a:bodyPr>
            <a:normAutofit/>
          </a:bodyPr>
          <a:lstStyle/>
          <a:p>
            <a:pPr marL="342900" indent="-342900">
              <a:lnSpc>
                <a:spcPct val="110000"/>
              </a:lnSpc>
              <a:buFont typeface="Arial" panose="020B0604020202020204" pitchFamily="34" charset="0"/>
              <a:buChar char="•"/>
            </a:pPr>
            <a:r>
              <a:rPr lang="en-CA" sz="2400" b="0" dirty="0"/>
              <a:t>The plan should address content, process, and testing environment</a:t>
            </a:r>
          </a:p>
          <a:p>
            <a:pPr marL="342900" indent="-342900">
              <a:lnSpc>
                <a:spcPct val="110000"/>
              </a:lnSpc>
              <a:buFont typeface="Arial" panose="020B0604020202020204" pitchFamily="34" charset="0"/>
              <a:buChar char="•"/>
            </a:pPr>
            <a:r>
              <a:rPr lang="en-CA" sz="2400" b="0" dirty="0"/>
              <a:t>Conduct a self-assessment</a:t>
            </a:r>
          </a:p>
          <a:p>
            <a:pPr marL="342900" indent="-342900">
              <a:lnSpc>
                <a:spcPct val="110000"/>
              </a:lnSpc>
              <a:buFont typeface="Arial" panose="020B0604020202020204" pitchFamily="34" charset="0"/>
              <a:buChar char="•"/>
            </a:pPr>
            <a:r>
              <a:rPr lang="en-CA" sz="2400" b="0" dirty="0"/>
              <a:t>Assess your knowledge in the different functional areas</a:t>
            </a:r>
          </a:p>
        </p:txBody>
      </p:sp>
    </p:spTree>
    <p:extLst>
      <p:ext uri="{BB962C8B-B14F-4D97-AF65-F5344CB8AC3E}">
        <p14:creationId xmlns:p14="http://schemas.microsoft.com/office/powerpoint/2010/main" val="3391583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55AE-2FAF-4D59-A9E5-76A519988720}"/>
              </a:ext>
            </a:extLst>
          </p:cNvPr>
          <p:cNvSpPr>
            <a:spLocks noGrp="1"/>
          </p:cNvSpPr>
          <p:nvPr>
            <p:ph type="title"/>
          </p:nvPr>
        </p:nvSpPr>
        <p:spPr/>
        <p:txBody>
          <a:bodyPr/>
          <a:lstStyle/>
          <a:p>
            <a:r>
              <a:rPr lang="en-CA" sz="3200" dirty="0">
                <a:solidFill>
                  <a:srgbClr val="FA807E"/>
                </a:solidFill>
              </a:rPr>
              <a:t>Conduct a self-assessment</a:t>
            </a:r>
          </a:p>
        </p:txBody>
      </p:sp>
      <p:sp>
        <p:nvSpPr>
          <p:cNvPr id="3" name="Content Placeholder 2">
            <a:extLst>
              <a:ext uri="{FF2B5EF4-FFF2-40B4-BE49-F238E27FC236}">
                <a16:creationId xmlns:a16="http://schemas.microsoft.com/office/drawing/2014/main" id="{3C9A13CE-2B9B-4764-BE49-EF64642F4BBB}"/>
              </a:ext>
            </a:extLst>
          </p:cNvPr>
          <p:cNvSpPr>
            <a:spLocks noGrp="1"/>
          </p:cNvSpPr>
          <p:nvPr>
            <p:ph idx="1"/>
          </p:nvPr>
        </p:nvSpPr>
        <p:spPr>
          <a:xfrm>
            <a:off x="698734" y="1265176"/>
            <a:ext cx="10761429" cy="4853703"/>
          </a:xfrm>
        </p:spPr>
        <p:txBody>
          <a:bodyPr/>
          <a:lstStyle/>
          <a:p>
            <a:pPr marL="342900" indent="-342900">
              <a:buFont typeface="Arial" panose="020B0604020202020204" pitchFamily="34" charset="0"/>
              <a:buChar char="•"/>
            </a:pPr>
            <a:r>
              <a:rPr lang="en-CA" sz="2400" b="0" dirty="0"/>
              <a:t>What has been your experience with important exams? </a:t>
            </a:r>
          </a:p>
          <a:p>
            <a:pPr marL="342900" indent="-342900">
              <a:buFont typeface="Arial" panose="020B0604020202020204" pitchFamily="34" charset="0"/>
              <a:buChar char="•"/>
            </a:pPr>
            <a:r>
              <a:rPr lang="en-CA" sz="2400" b="0" dirty="0"/>
              <a:t>What has worked for you and what hasn’t? </a:t>
            </a:r>
          </a:p>
          <a:p>
            <a:pPr marL="342900" indent="-342900">
              <a:buFont typeface="Arial" panose="020B0604020202020204" pitchFamily="34" charset="0"/>
              <a:buChar char="•"/>
            </a:pPr>
            <a:r>
              <a:rPr lang="en-CA" sz="2400" b="0" dirty="0"/>
              <a:t>How would you assess your current level of knowledge in each functional area?</a:t>
            </a:r>
          </a:p>
          <a:p>
            <a:pPr marL="342900" indent="-342900">
              <a:buFont typeface="Arial" panose="020B0604020202020204" pitchFamily="34" charset="0"/>
              <a:buChar char="•"/>
            </a:pPr>
            <a:r>
              <a:rPr lang="en-CA" sz="2400" b="0" dirty="0"/>
              <a:t>Review the functional areas and competencies in the Competency Framework to identify the areas where you feel strongest and those which would benefit more from extra study</a:t>
            </a:r>
          </a:p>
          <a:p>
            <a:pPr marL="342900" indent="-342900">
              <a:buFont typeface="Arial" panose="020B0604020202020204" pitchFamily="34" charset="0"/>
              <a:buChar char="•"/>
            </a:pPr>
            <a:r>
              <a:rPr lang="en-CA" sz="2400" b="0" dirty="0"/>
              <a:t>Use the functional competencies matrices at the end of the Framework for added information about what is intended by each competency</a:t>
            </a:r>
          </a:p>
          <a:p>
            <a:pPr marL="342900" indent="-342900">
              <a:buFont typeface="Arial" panose="020B0604020202020204" pitchFamily="34" charset="0"/>
              <a:buChar char="•"/>
            </a:pPr>
            <a:r>
              <a:rPr lang="en-CA" sz="2400" b="0" dirty="0"/>
              <a:t>Some competencies are not covered on the CHRP-KE and that is noted in the matrices and on the CHRP-KE blueprint</a:t>
            </a:r>
          </a:p>
          <a:p>
            <a:endParaRPr lang="en-CA" dirty="0"/>
          </a:p>
        </p:txBody>
      </p:sp>
    </p:spTree>
    <p:extLst>
      <p:ext uri="{BB962C8B-B14F-4D97-AF65-F5344CB8AC3E}">
        <p14:creationId xmlns:p14="http://schemas.microsoft.com/office/powerpoint/2010/main" val="3367201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6DD3-A26D-421D-BE02-D27150501708}"/>
              </a:ext>
            </a:extLst>
          </p:cNvPr>
          <p:cNvSpPr>
            <a:spLocks noGrp="1"/>
          </p:cNvSpPr>
          <p:nvPr>
            <p:ph type="title"/>
          </p:nvPr>
        </p:nvSpPr>
        <p:spPr/>
        <p:txBody>
          <a:bodyPr/>
          <a:lstStyle/>
          <a:p>
            <a:r>
              <a:rPr lang="en-CA" sz="3200" dirty="0">
                <a:solidFill>
                  <a:srgbClr val="FA807E"/>
                </a:solidFill>
              </a:rPr>
              <a:t>Knowledge</a:t>
            </a:r>
          </a:p>
        </p:txBody>
      </p:sp>
      <p:sp>
        <p:nvSpPr>
          <p:cNvPr id="3" name="Content Placeholder 2">
            <a:extLst>
              <a:ext uri="{FF2B5EF4-FFF2-40B4-BE49-F238E27FC236}">
                <a16:creationId xmlns:a16="http://schemas.microsoft.com/office/drawing/2014/main" id="{741452E9-8548-4C0C-8374-3C0A17C7C703}"/>
              </a:ext>
            </a:extLst>
          </p:cNvPr>
          <p:cNvSpPr>
            <a:spLocks noGrp="1"/>
          </p:cNvSpPr>
          <p:nvPr>
            <p:ph idx="1"/>
          </p:nvPr>
        </p:nvSpPr>
        <p:spPr>
          <a:xfrm>
            <a:off x="698734" y="1101211"/>
            <a:ext cx="10761429" cy="4853703"/>
          </a:xfrm>
        </p:spPr>
        <p:txBody>
          <a:bodyPr/>
          <a:lstStyle/>
          <a:p>
            <a:pPr marL="342900" indent="-342900">
              <a:buFont typeface="Arial" panose="020B0604020202020204" pitchFamily="34" charset="0"/>
              <a:buChar char="•"/>
            </a:pPr>
            <a:r>
              <a:rPr lang="en-CA" sz="2400" b="0" dirty="0"/>
              <a:t>It is about facts</a:t>
            </a:r>
          </a:p>
          <a:p>
            <a:pPr marL="342900" indent="-342900">
              <a:buFont typeface="Arial" panose="020B0604020202020204" pitchFamily="34" charset="0"/>
              <a:buChar char="•"/>
            </a:pPr>
            <a:r>
              <a:rPr lang="en-CA" sz="2400" b="0" dirty="0"/>
              <a:t>Coverage is important</a:t>
            </a:r>
          </a:p>
          <a:p>
            <a:pPr marL="342900" indent="-342900">
              <a:buFont typeface="Arial" panose="020B0604020202020204" pitchFamily="34" charset="0"/>
              <a:buChar char="•"/>
            </a:pPr>
            <a:r>
              <a:rPr lang="en-CA" sz="2400" b="0" dirty="0"/>
              <a:t>Textbooks</a:t>
            </a:r>
          </a:p>
          <a:p>
            <a:pPr marL="1028700" lvl="1" indent="-342900"/>
            <a:r>
              <a:rPr lang="en-CA" sz="1800" b="0" dirty="0"/>
              <a:t>in reviewing textbooks remember it is about facts</a:t>
            </a:r>
          </a:p>
          <a:p>
            <a:pPr marL="1028700" lvl="1" indent="-342900"/>
            <a:r>
              <a:rPr lang="en-CA" sz="1800" b="0" dirty="0"/>
              <a:t>the depth of knowledge comes from the relevant HR textbooks- these same textbooks were used when you took the HR courses</a:t>
            </a:r>
          </a:p>
          <a:p>
            <a:pPr marL="1028700" lvl="1" indent="-342900"/>
            <a:r>
              <a:rPr lang="en-CA" sz="1800" dirty="0"/>
              <a:t>not required to purchase new textbooks – use the textbooks you already have </a:t>
            </a:r>
          </a:p>
          <a:p>
            <a:pPr marL="1028700" lvl="1" indent="-342900"/>
            <a:r>
              <a:rPr lang="en-CA" sz="1800" dirty="0"/>
              <a:t>o</a:t>
            </a:r>
            <a:r>
              <a:rPr lang="en-CA" sz="1800" b="0" dirty="0"/>
              <a:t>ne textbook is not sufficient to cover the depth of knowledge required for the knowledge exams</a:t>
            </a:r>
          </a:p>
          <a:p>
            <a:pPr marL="342900" indent="-342900">
              <a:buFont typeface="Arial" panose="020B0604020202020204" pitchFamily="34" charset="0"/>
              <a:buChar char="•"/>
            </a:pPr>
            <a:r>
              <a:rPr lang="en-CA" sz="2400" b="0" dirty="0"/>
              <a:t>Consider glossaries</a:t>
            </a:r>
          </a:p>
          <a:p>
            <a:pPr lvl="1"/>
            <a:r>
              <a:rPr lang="en-CA" sz="2000" dirty="0"/>
              <a:t>Perhaps the most underutilized strategy</a:t>
            </a:r>
          </a:p>
          <a:p>
            <a:pPr lvl="1"/>
            <a:r>
              <a:rPr lang="en-CA" sz="2000" dirty="0"/>
              <a:t>Human Resources has a lot of specialized terminology</a:t>
            </a:r>
          </a:p>
          <a:p>
            <a:pPr lvl="1"/>
            <a:r>
              <a:rPr lang="en-CA" sz="2000" dirty="0"/>
              <a:t>If you can define all the specialized terms and describe of how each relates to other specialized terms you are likely in good shape</a:t>
            </a:r>
          </a:p>
          <a:p>
            <a:pPr lvl="1"/>
            <a:endParaRPr lang="en-CA" sz="2000" dirty="0">
              <a:highlight>
                <a:srgbClr val="FFFF00"/>
              </a:highlight>
            </a:endParaRPr>
          </a:p>
        </p:txBody>
      </p:sp>
    </p:spTree>
    <p:extLst>
      <p:ext uri="{BB962C8B-B14F-4D97-AF65-F5344CB8AC3E}">
        <p14:creationId xmlns:p14="http://schemas.microsoft.com/office/powerpoint/2010/main" val="373251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1ABC-F263-4E34-B8CE-820B00C4A4D1}"/>
              </a:ext>
            </a:extLst>
          </p:cNvPr>
          <p:cNvSpPr>
            <a:spLocks noGrp="1"/>
          </p:cNvSpPr>
          <p:nvPr>
            <p:ph type="title"/>
          </p:nvPr>
        </p:nvSpPr>
        <p:spPr/>
        <p:txBody>
          <a:bodyPr/>
          <a:lstStyle/>
          <a:p>
            <a:r>
              <a:rPr lang="en-CA" sz="3200" dirty="0">
                <a:solidFill>
                  <a:srgbClr val="FA807E"/>
                </a:solidFill>
              </a:rPr>
              <a:t>Acquiring and retaining the relevant knowledge</a:t>
            </a:r>
          </a:p>
        </p:txBody>
      </p:sp>
      <p:sp>
        <p:nvSpPr>
          <p:cNvPr id="3" name="Content Placeholder 2">
            <a:extLst>
              <a:ext uri="{FF2B5EF4-FFF2-40B4-BE49-F238E27FC236}">
                <a16:creationId xmlns:a16="http://schemas.microsoft.com/office/drawing/2014/main" id="{E48FB1AF-77D0-4804-8EB1-876F4792FB58}"/>
              </a:ext>
            </a:extLst>
          </p:cNvPr>
          <p:cNvSpPr>
            <a:spLocks noGrp="1"/>
          </p:cNvSpPr>
          <p:nvPr>
            <p:ph idx="1"/>
          </p:nvPr>
        </p:nvSpPr>
        <p:spPr/>
        <p:txBody>
          <a:bodyPr/>
          <a:lstStyle/>
          <a:p>
            <a:pPr marL="342900" indent="-342900">
              <a:buFont typeface="Arial" panose="020B0604020202020204" pitchFamily="34" charset="0"/>
              <a:buChar char="•"/>
            </a:pPr>
            <a:r>
              <a:rPr lang="en-CA" sz="2400" b="0" dirty="0"/>
              <a:t>Plan to review it all</a:t>
            </a:r>
          </a:p>
          <a:p>
            <a:pPr marL="342900" indent="-342900">
              <a:buFont typeface="Arial" panose="020B0604020202020204" pitchFamily="34" charset="0"/>
              <a:buChar char="•"/>
            </a:pPr>
            <a:r>
              <a:rPr lang="en-CA" sz="2400" b="0" dirty="0"/>
              <a:t>But if time is short focus on the functional areas where you are weakest and use the Competency Framework as a guide to further focus your studying</a:t>
            </a:r>
          </a:p>
          <a:p>
            <a:endParaRPr lang="en-CA" dirty="0"/>
          </a:p>
        </p:txBody>
      </p:sp>
    </p:spTree>
    <p:extLst>
      <p:ext uri="{BB962C8B-B14F-4D97-AF65-F5344CB8AC3E}">
        <p14:creationId xmlns:p14="http://schemas.microsoft.com/office/powerpoint/2010/main" val="2169419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77C2-D48E-4C46-96AD-54827FF6049F}"/>
              </a:ext>
            </a:extLst>
          </p:cNvPr>
          <p:cNvSpPr>
            <a:spLocks noGrp="1"/>
          </p:cNvSpPr>
          <p:nvPr>
            <p:ph type="title"/>
          </p:nvPr>
        </p:nvSpPr>
        <p:spPr/>
        <p:txBody>
          <a:bodyPr/>
          <a:lstStyle/>
          <a:p>
            <a:r>
              <a:rPr lang="en-CA" sz="3200" dirty="0">
                <a:solidFill>
                  <a:srgbClr val="FA807E"/>
                </a:solidFill>
              </a:rPr>
              <a:t>Is it possible to study too much?</a:t>
            </a:r>
          </a:p>
        </p:txBody>
      </p:sp>
      <p:sp>
        <p:nvSpPr>
          <p:cNvPr id="3" name="Content Placeholder 2">
            <a:extLst>
              <a:ext uri="{FF2B5EF4-FFF2-40B4-BE49-F238E27FC236}">
                <a16:creationId xmlns:a16="http://schemas.microsoft.com/office/drawing/2014/main" id="{463EEB51-C8DA-4B67-867C-4894EB187319}"/>
              </a:ext>
            </a:extLst>
          </p:cNvPr>
          <p:cNvSpPr>
            <a:spLocks noGrp="1"/>
          </p:cNvSpPr>
          <p:nvPr>
            <p:ph idx="1"/>
          </p:nvPr>
        </p:nvSpPr>
        <p:spPr/>
        <p:txBody>
          <a:bodyPr/>
          <a:lstStyle/>
          <a:p>
            <a:pPr marL="342900" indent="-342900">
              <a:buFont typeface="Arial" panose="020B0604020202020204" pitchFamily="34" charset="0"/>
              <a:buChar char="•"/>
            </a:pPr>
            <a:r>
              <a:rPr lang="en-CA" sz="2400" b="0" dirty="0"/>
              <a:t>Yes, but it is highly variable from person to person and the intensity of the studying and how long ago you completed your coursework</a:t>
            </a:r>
          </a:p>
          <a:p>
            <a:pPr marL="342900" indent="-342900">
              <a:buFont typeface="Arial" panose="020B0604020202020204" pitchFamily="34" charset="0"/>
              <a:buChar char="•"/>
            </a:pPr>
            <a:r>
              <a:rPr lang="en-CA" sz="2400" b="0" dirty="0"/>
              <a:t>Three-months may be the optimum &amp; develop a schedule over this time and pace yourself accordingly.</a:t>
            </a:r>
          </a:p>
          <a:p>
            <a:pPr marL="342900" indent="-342900">
              <a:buFont typeface="Arial" panose="020B0604020202020204" pitchFamily="34" charset="0"/>
              <a:buChar char="•"/>
            </a:pPr>
            <a:r>
              <a:rPr lang="en-CA" sz="2400" b="0" dirty="0"/>
              <a:t>Pacing is important here</a:t>
            </a:r>
          </a:p>
          <a:p>
            <a:pPr marL="342900" indent="-342900">
              <a:buFont typeface="Arial" panose="020B0604020202020204" pitchFamily="34" charset="0"/>
              <a:buChar char="•"/>
            </a:pPr>
            <a:r>
              <a:rPr lang="en-CA" sz="2400" b="0" dirty="0"/>
              <a:t>Carve out some extra time for studying just before test day</a:t>
            </a:r>
            <a:endParaRPr lang="en-CA" b="0" dirty="0"/>
          </a:p>
        </p:txBody>
      </p:sp>
    </p:spTree>
    <p:extLst>
      <p:ext uri="{BB962C8B-B14F-4D97-AF65-F5344CB8AC3E}">
        <p14:creationId xmlns:p14="http://schemas.microsoft.com/office/powerpoint/2010/main" val="3420130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63F5-5798-4342-B466-E55A7132673A}"/>
              </a:ext>
            </a:extLst>
          </p:cNvPr>
          <p:cNvSpPr>
            <a:spLocks noGrp="1"/>
          </p:cNvSpPr>
          <p:nvPr>
            <p:ph type="title"/>
          </p:nvPr>
        </p:nvSpPr>
        <p:spPr/>
        <p:txBody>
          <a:bodyPr/>
          <a:lstStyle/>
          <a:p>
            <a:r>
              <a:rPr lang="en-CA" sz="3200" dirty="0">
                <a:solidFill>
                  <a:srgbClr val="FA807E"/>
                </a:solidFill>
              </a:rPr>
              <a:t>Advice #4:</a:t>
            </a:r>
            <a:br>
              <a:rPr lang="en-CA" sz="3200" dirty="0">
                <a:solidFill>
                  <a:srgbClr val="FA807E"/>
                </a:solidFill>
              </a:rPr>
            </a:br>
            <a:r>
              <a:rPr lang="en-CA" sz="3200" dirty="0">
                <a:solidFill>
                  <a:srgbClr val="FA807E"/>
                </a:solidFill>
              </a:rPr>
              <a:t>Choose exam prep method(s) that are right for you</a:t>
            </a:r>
          </a:p>
        </p:txBody>
      </p:sp>
      <p:sp>
        <p:nvSpPr>
          <p:cNvPr id="3" name="Content Placeholder 2">
            <a:extLst>
              <a:ext uri="{FF2B5EF4-FFF2-40B4-BE49-F238E27FC236}">
                <a16:creationId xmlns:a16="http://schemas.microsoft.com/office/drawing/2014/main" id="{C8091ACF-1DE6-43D7-8D0F-1C042E222B53}"/>
              </a:ext>
            </a:extLst>
          </p:cNvPr>
          <p:cNvSpPr>
            <a:spLocks noGrp="1"/>
          </p:cNvSpPr>
          <p:nvPr>
            <p:ph idx="1"/>
          </p:nvPr>
        </p:nvSpPr>
        <p:spPr>
          <a:xfrm>
            <a:off x="698734" y="2209800"/>
            <a:ext cx="10761429" cy="4003669"/>
          </a:xfrm>
        </p:spPr>
        <p:txBody>
          <a:bodyPr/>
          <a:lstStyle/>
          <a:p>
            <a:pPr marL="0" lvl="1" indent="0">
              <a:spcBef>
                <a:spcPts val="1000"/>
              </a:spcBef>
              <a:buNone/>
            </a:pPr>
            <a:r>
              <a:rPr lang="en-CA" b="1" dirty="0"/>
              <a:t>Let’s review the pros and cons of the following exam prep methods:</a:t>
            </a:r>
          </a:p>
          <a:p>
            <a:pPr lvl="1">
              <a:spcBef>
                <a:spcPts val="1000"/>
              </a:spcBef>
            </a:pPr>
            <a:r>
              <a:rPr lang="en-CA" dirty="0"/>
              <a:t>Self-study</a:t>
            </a:r>
          </a:p>
          <a:p>
            <a:pPr lvl="1">
              <a:spcBef>
                <a:spcPts val="1000"/>
              </a:spcBef>
            </a:pPr>
            <a:r>
              <a:rPr lang="en-CA" dirty="0"/>
              <a:t>Study groups</a:t>
            </a:r>
          </a:p>
          <a:p>
            <a:pPr lvl="1">
              <a:spcBef>
                <a:spcPts val="1000"/>
              </a:spcBef>
            </a:pPr>
            <a:r>
              <a:rPr lang="en-CA" dirty="0"/>
              <a:t>One-on-one mentoring</a:t>
            </a:r>
          </a:p>
          <a:p>
            <a:pPr lvl="1">
              <a:spcBef>
                <a:spcPts val="1000"/>
              </a:spcBef>
            </a:pPr>
            <a:r>
              <a:rPr lang="en-CA" dirty="0"/>
              <a:t>College and university test centres prep programs</a:t>
            </a:r>
          </a:p>
          <a:p>
            <a:pPr lvl="1">
              <a:spcBef>
                <a:spcPts val="1000"/>
              </a:spcBef>
            </a:pPr>
            <a:r>
              <a:rPr lang="en-CA" dirty="0"/>
              <a:t>Prep programs</a:t>
            </a:r>
          </a:p>
        </p:txBody>
      </p:sp>
    </p:spTree>
    <p:extLst>
      <p:ext uri="{BB962C8B-B14F-4D97-AF65-F5344CB8AC3E}">
        <p14:creationId xmlns:p14="http://schemas.microsoft.com/office/powerpoint/2010/main" val="2335575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6C764-41F3-48CA-813D-C5CB2E54E7D7}"/>
              </a:ext>
            </a:extLst>
          </p:cNvPr>
          <p:cNvSpPr>
            <a:spLocks noGrp="1"/>
          </p:cNvSpPr>
          <p:nvPr>
            <p:ph type="title"/>
          </p:nvPr>
        </p:nvSpPr>
        <p:spPr/>
        <p:txBody>
          <a:bodyPr/>
          <a:lstStyle/>
          <a:p>
            <a:r>
              <a:rPr lang="en-CA" sz="3200" dirty="0">
                <a:solidFill>
                  <a:srgbClr val="FA807E"/>
                </a:solidFill>
              </a:rPr>
              <a:t>Self-study</a:t>
            </a:r>
          </a:p>
        </p:txBody>
      </p:sp>
      <p:pic>
        <p:nvPicPr>
          <p:cNvPr id="4" name="Picture 3">
            <a:extLst>
              <a:ext uri="{FF2B5EF4-FFF2-40B4-BE49-F238E27FC236}">
                <a16:creationId xmlns:a16="http://schemas.microsoft.com/office/drawing/2014/main" id="{E7CC2C77-FF82-4FB7-ADFF-3ED4D90098E8}"/>
              </a:ext>
            </a:extLst>
          </p:cNvPr>
          <p:cNvPicPr>
            <a:picLocks noChangeAspect="1"/>
          </p:cNvPicPr>
          <p:nvPr/>
        </p:nvPicPr>
        <p:blipFill>
          <a:blip r:embed="rId2"/>
          <a:stretch>
            <a:fillRect/>
          </a:stretch>
        </p:blipFill>
        <p:spPr>
          <a:xfrm>
            <a:off x="838201" y="1661380"/>
            <a:ext cx="10515600" cy="1656568"/>
          </a:xfrm>
          <a:prstGeom prst="rect">
            <a:avLst/>
          </a:prstGeom>
        </p:spPr>
      </p:pic>
    </p:spTree>
    <p:extLst>
      <p:ext uri="{BB962C8B-B14F-4D97-AF65-F5344CB8AC3E}">
        <p14:creationId xmlns:p14="http://schemas.microsoft.com/office/powerpoint/2010/main" val="1066734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676F5-0463-4A2E-A33D-76A5B5434560}"/>
              </a:ext>
            </a:extLst>
          </p:cNvPr>
          <p:cNvPicPr>
            <a:picLocks noChangeAspect="1"/>
          </p:cNvPicPr>
          <p:nvPr/>
        </p:nvPicPr>
        <p:blipFill>
          <a:blip r:embed="rId2"/>
          <a:stretch>
            <a:fillRect/>
          </a:stretch>
        </p:blipFill>
        <p:spPr>
          <a:xfrm>
            <a:off x="838200" y="1657613"/>
            <a:ext cx="10515600" cy="3758998"/>
          </a:xfrm>
          <a:prstGeom prst="rect">
            <a:avLst/>
          </a:prstGeom>
        </p:spPr>
      </p:pic>
      <p:sp>
        <p:nvSpPr>
          <p:cNvPr id="5" name="Title 2">
            <a:extLst>
              <a:ext uri="{FF2B5EF4-FFF2-40B4-BE49-F238E27FC236}">
                <a16:creationId xmlns:a16="http://schemas.microsoft.com/office/drawing/2014/main" id="{9A1A3BBD-BA97-4D99-B1FD-8ECC61DBD2B2}"/>
              </a:ext>
            </a:extLst>
          </p:cNvPr>
          <p:cNvSpPr txBox="1">
            <a:spLocks/>
          </p:cNvSpPr>
          <p:nvPr/>
        </p:nvSpPr>
        <p:spPr>
          <a:xfrm>
            <a:off x="698734" y="414821"/>
            <a:ext cx="10655066" cy="804380"/>
          </a:xfrm>
        </p:spPr>
        <p:txBody>
          <a:bodyPr/>
          <a:lstStyle>
            <a:lvl1pPr algn="l" defTabSz="914400" rtl="0" eaLnBrk="1" latinLnBrk="0" hangingPunct="1">
              <a:lnSpc>
                <a:spcPct val="90000"/>
              </a:lnSpc>
              <a:spcBef>
                <a:spcPct val="0"/>
              </a:spcBef>
              <a:buNone/>
              <a:defRPr sz="4400" kern="1200" baseline="0">
                <a:solidFill>
                  <a:schemeClr val="tx1"/>
                </a:solidFill>
                <a:latin typeface="Poppins" panose="00000500000000000000" pitchFamily="2" charset="0"/>
                <a:ea typeface="+mj-ea"/>
                <a:cs typeface="+mj-cs"/>
              </a:defRPr>
            </a:lvl1pPr>
          </a:lstStyle>
          <a:p>
            <a:r>
              <a:rPr lang="en-CA" sz="3200" b="1" dirty="0">
                <a:solidFill>
                  <a:srgbClr val="FA807E"/>
                </a:solidFill>
              </a:rPr>
              <a:t>Study groups</a:t>
            </a:r>
          </a:p>
        </p:txBody>
      </p:sp>
    </p:spTree>
    <p:extLst>
      <p:ext uri="{BB962C8B-B14F-4D97-AF65-F5344CB8AC3E}">
        <p14:creationId xmlns:p14="http://schemas.microsoft.com/office/powerpoint/2010/main" val="222015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F6336C-5D11-431B-A547-3B4CD3874D3A}"/>
              </a:ext>
            </a:extLst>
          </p:cNvPr>
          <p:cNvPicPr>
            <a:picLocks noChangeAspect="1"/>
          </p:cNvPicPr>
          <p:nvPr/>
        </p:nvPicPr>
        <p:blipFill rotWithShape="1">
          <a:blip r:embed="rId3">
            <a:extLst>
              <a:ext uri="{28A0092B-C50C-407E-A947-70E740481C1C}">
                <a14:useLocalDpi xmlns:a14="http://schemas.microsoft.com/office/drawing/2010/main" val="0"/>
              </a:ext>
            </a:extLst>
          </a:blip>
          <a:srcRect l="25911" r="22487"/>
          <a:stretch/>
        </p:blipFill>
        <p:spPr>
          <a:xfrm>
            <a:off x="1041611" y="1515762"/>
            <a:ext cx="3043692" cy="3984172"/>
          </a:xfrm>
          <a:prstGeom prst="rect">
            <a:avLst/>
          </a:prstGeom>
        </p:spPr>
      </p:pic>
      <p:sp>
        <p:nvSpPr>
          <p:cNvPr id="7" name="TextBox 6">
            <a:extLst>
              <a:ext uri="{FF2B5EF4-FFF2-40B4-BE49-F238E27FC236}">
                <a16:creationId xmlns:a16="http://schemas.microsoft.com/office/drawing/2014/main" id="{A2C8B347-B475-4915-931C-CE039760FB8E}"/>
              </a:ext>
            </a:extLst>
          </p:cNvPr>
          <p:cNvSpPr txBox="1"/>
          <p:nvPr/>
        </p:nvSpPr>
        <p:spPr>
          <a:xfrm>
            <a:off x="4581503" y="2187869"/>
            <a:ext cx="6888164" cy="2000548"/>
          </a:xfrm>
          <a:prstGeom prst="rect">
            <a:avLst/>
          </a:prstGeom>
          <a:noFill/>
        </p:spPr>
        <p:txBody>
          <a:bodyPr wrap="square">
            <a:spAutoFit/>
          </a:bodyPr>
          <a:lstStyle/>
          <a:p>
            <a:pPr>
              <a:spcBef>
                <a:spcPts val="300"/>
              </a:spcBef>
              <a:spcAft>
                <a:spcPts val="300"/>
              </a:spcAft>
            </a:pPr>
            <a:r>
              <a:rPr lang="en-US" sz="2400" b="1" dirty="0">
                <a:solidFill>
                  <a:srgbClr val="FA807E"/>
                </a:solidFill>
                <a:latin typeface="Poppins" panose="00000500000000000000" pitchFamily="2" charset="0"/>
                <a:cs typeface="Poppins" panose="00000500000000000000" pitchFamily="2" charset="0"/>
              </a:rPr>
              <a:t>Kelly Morris, CHRL</a:t>
            </a:r>
          </a:p>
          <a:p>
            <a:pPr>
              <a:spcBef>
                <a:spcPts val="300"/>
              </a:spcBef>
              <a:spcAft>
                <a:spcPts val="300"/>
              </a:spcAft>
            </a:pPr>
            <a:r>
              <a:rPr lang="en-US" sz="2000" dirty="0">
                <a:latin typeface="Poppins" panose="00000500000000000000" pitchFamily="2" charset="0"/>
              </a:rPr>
              <a:t>Exams Manager</a:t>
            </a:r>
          </a:p>
          <a:p>
            <a:pPr>
              <a:spcBef>
                <a:spcPts val="300"/>
              </a:spcBef>
              <a:spcAft>
                <a:spcPts val="300"/>
              </a:spcAft>
            </a:pPr>
            <a:r>
              <a:rPr lang="en-US" sz="2000" dirty="0">
                <a:latin typeface="Poppins" panose="00000500000000000000" pitchFamily="2" charset="0"/>
                <a:cs typeface="Poppins" panose="00000500000000000000" pitchFamily="2" charset="0"/>
              </a:rPr>
              <a:t>Human</a:t>
            </a:r>
            <a:r>
              <a:rPr lang="en-US" sz="2000" dirty="0">
                <a:latin typeface="Poppins" panose="00000500000000000000" pitchFamily="2" charset="0"/>
              </a:rPr>
              <a:t> Resources Professionals Association</a:t>
            </a:r>
          </a:p>
          <a:p>
            <a:pPr>
              <a:spcBef>
                <a:spcPts val="300"/>
              </a:spcBef>
              <a:spcAft>
                <a:spcPts val="300"/>
              </a:spcAft>
            </a:pPr>
            <a:r>
              <a:rPr lang="en-US" sz="2000" b="1" dirty="0">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kmorris@hrpa.ca</a:t>
            </a:r>
            <a:r>
              <a:rPr lang="en-US" sz="2000" b="1" dirty="0">
                <a:latin typeface="Poppins" panose="00000500000000000000" pitchFamily="2" charset="0"/>
                <a:cs typeface="Poppins" panose="00000500000000000000" pitchFamily="2" charset="0"/>
              </a:rPr>
              <a:t> </a:t>
            </a:r>
          </a:p>
          <a:p>
            <a:pPr>
              <a:spcBef>
                <a:spcPts val="300"/>
              </a:spcBef>
              <a:spcAft>
                <a:spcPts val="300"/>
              </a:spcAft>
            </a:pPr>
            <a:r>
              <a:rPr lang="en-US" sz="2000" b="1" dirty="0">
                <a:latin typeface="Poppins" panose="00000500000000000000" pitchFamily="2" charset="0"/>
                <a:cs typeface="Poppins" panose="00000500000000000000" pitchFamily="2" charset="0"/>
              </a:rPr>
              <a:t>416-923-2324 x342</a:t>
            </a:r>
          </a:p>
        </p:txBody>
      </p:sp>
    </p:spTree>
    <p:extLst>
      <p:ext uri="{BB962C8B-B14F-4D97-AF65-F5344CB8AC3E}">
        <p14:creationId xmlns:p14="http://schemas.microsoft.com/office/powerpoint/2010/main" val="628595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4C8E4-0742-42A5-88EA-9596BC1A59F8}"/>
              </a:ext>
            </a:extLst>
          </p:cNvPr>
          <p:cNvPicPr>
            <a:picLocks noChangeAspect="1"/>
          </p:cNvPicPr>
          <p:nvPr/>
        </p:nvPicPr>
        <p:blipFill>
          <a:blip r:embed="rId3"/>
          <a:stretch>
            <a:fillRect/>
          </a:stretch>
        </p:blipFill>
        <p:spPr>
          <a:xfrm>
            <a:off x="838200" y="1671517"/>
            <a:ext cx="10515600" cy="2802960"/>
          </a:xfrm>
          <a:prstGeom prst="rect">
            <a:avLst/>
          </a:prstGeom>
        </p:spPr>
      </p:pic>
      <p:sp>
        <p:nvSpPr>
          <p:cNvPr id="6" name="Title 2">
            <a:extLst>
              <a:ext uri="{FF2B5EF4-FFF2-40B4-BE49-F238E27FC236}">
                <a16:creationId xmlns:a16="http://schemas.microsoft.com/office/drawing/2014/main" id="{B9AABC2A-6CEF-4B0E-9DC7-B826C89F0F5C}"/>
              </a:ext>
            </a:extLst>
          </p:cNvPr>
          <p:cNvSpPr txBox="1">
            <a:spLocks/>
          </p:cNvSpPr>
          <p:nvPr/>
        </p:nvSpPr>
        <p:spPr>
          <a:xfrm>
            <a:off x="698734" y="414821"/>
            <a:ext cx="10655066" cy="804380"/>
          </a:xfrm>
        </p:spPr>
        <p:txBody>
          <a:bodyPr/>
          <a:lstStyle>
            <a:lvl1pPr algn="l" defTabSz="914400" rtl="0" eaLnBrk="1" latinLnBrk="0" hangingPunct="1">
              <a:lnSpc>
                <a:spcPct val="90000"/>
              </a:lnSpc>
              <a:spcBef>
                <a:spcPct val="0"/>
              </a:spcBef>
              <a:buNone/>
              <a:defRPr sz="4400" kern="1200" baseline="0">
                <a:solidFill>
                  <a:schemeClr val="tx1"/>
                </a:solidFill>
                <a:latin typeface="Poppins" panose="00000500000000000000" pitchFamily="2" charset="0"/>
                <a:ea typeface="+mj-ea"/>
                <a:cs typeface="+mj-cs"/>
              </a:defRPr>
            </a:lvl1pPr>
          </a:lstStyle>
          <a:p>
            <a:r>
              <a:rPr lang="en-CA" sz="3200" b="1" dirty="0">
                <a:solidFill>
                  <a:srgbClr val="FA807E"/>
                </a:solidFill>
              </a:rPr>
              <a:t>One-on-one mentoring</a:t>
            </a:r>
          </a:p>
        </p:txBody>
      </p:sp>
    </p:spTree>
    <p:extLst>
      <p:ext uri="{BB962C8B-B14F-4D97-AF65-F5344CB8AC3E}">
        <p14:creationId xmlns:p14="http://schemas.microsoft.com/office/powerpoint/2010/main" val="409225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510D58-DCBA-4C7A-88B6-5F91A994CE59}"/>
              </a:ext>
            </a:extLst>
          </p:cNvPr>
          <p:cNvPicPr>
            <a:picLocks noChangeAspect="1"/>
          </p:cNvPicPr>
          <p:nvPr/>
        </p:nvPicPr>
        <p:blipFill>
          <a:blip r:embed="rId2"/>
          <a:stretch>
            <a:fillRect/>
          </a:stretch>
        </p:blipFill>
        <p:spPr>
          <a:xfrm>
            <a:off x="838200" y="1676017"/>
            <a:ext cx="10515600" cy="3069809"/>
          </a:xfrm>
          <a:prstGeom prst="rect">
            <a:avLst/>
          </a:prstGeom>
        </p:spPr>
      </p:pic>
      <p:sp>
        <p:nvSpPr>
          <p:cNvPr id="6" name="Title 2">
            <a:extLst>
              <a:ext uri="{FF2B5EF4-FFF2-40B4-BE49-F238E27FC236}">
                <a16:creationId xmlns:a16="http://schemas.microsoft.com/office/drawing/2014/main" id="{6623B5FF-0CB3-4C9E-9386-3798F2C6FE8E}"/>
              </a:ext>
            </a:extLst>
          </p:cNvPr>
          <p:cNvSpPr txBox="1">
            <a:spLocks/>
          </p:cNvSpPr>
          <p:nvPr/>
        </p:nvSpPr>
        <p:spPr>
          <a:xfrm>
            <a:off x="698734" y="414821"/>
            <a:ext cx="10655066" cy="804380"/>
          </a:xfrm>
        </p:spPr>
        <p:txBody>
          <a:bodyPr/>
          <a:lstStyle>
            <a:lvl1pPr algn="l" defTabSz="914400" rtl="0" eaLnBrk="1" latinLnBrk="0" hangingPunct="1">
              <a:lnSpc>
                <a:spcPct val="90000"/>
              </a:lnSpc>
              <a:spcBef>
                <a:spcPct val="0"/>
              </a:spcBef>
              <a:buNone/>
              <a:defRPr sz="4400" kern="1200" baseline="0">
                <a:solidFill>
                  <a:schemeClr val="tx1"/>
                </a:solidFill>
                <a:latin typeface="Poppins" panose="00000500000000000000" pitchFamily="2" charset="0"/>
                <a:ea typeface="+mj-ea"/>
                <a:cs typeface="+mj-cs"/>
              </a:defRPr>
            </a:lvl1pPr>
          </a:lstStyle>
          <a:p>
            <a:r>
              <a:rPr lang="en-CA" sz="3200" b="1" dirty="0">
                <a:solidFill>
                  <a:srgbClr val="FA807E"/>
                </a:solidFill>
              </a:rPr>
              <a:t>College and universities test centres</a:t>
            </a:r>
          </a:p>
        </p:txBody>
      </p:sp>
    </p:spTree>
    <p:extLst>
      <p:ext uri="{BB962C8B-B14F-4D97-AF65-F5344CB8AC3E}">
        <p14:creationId xmlns:p14="http://schemas.microsoft.com/office/powerpoint/2010/main" val="1704542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689146-415B-4247-A924-7B948E97E4F3}"/>
              </a:ext>
            </a:extLst>
          </p:cNvPr>
          <p:cNvPicPr>
            <a:picLocks noChangeAspect="1"/>
          </p:cNvPicPr>
          <p:nvPr/>
        </p:nvPicPr>
        <p:blipFill>
          <a:blip r:embed="rId2"/>
          <a:stretch>
            <a:fillRect/>
          </a:stretch>
        </p:blipFill>
        <p:spPr>
          <a:xfrm>
            <a:off x="838200" y="1673311"/>
            <a:ext cx="10515600" cy="2773279"/>
          </a:xfrm>
          <a:prstGeom prst="rect">
            <a:avLst/>
          </a:prstGeom>
        </p:spPr>
      </p:pic>
      <p:sp>
        <p:nvSpPr>
          <p:cNvPr id="6" name="Title 2">
            <a:extLst>
              <a:ext uri="{FF2B5EF4-FFF2-40B4-BE49-F238E27FC236}">
                <a16:creationId xmlns:a16="http://schemas.microsoft.com/office/drawing/2014/main" id="{3EA86164-9A3D-4D30-A8CA-ABD99DCCC656}"/>
              </a:ext>
            </a:extLst>
          </p:cNvPr>
          <p:cNvSpPr txBox="1">
            <a:spLocks/>
          </p:cNvSpPr>
          <p:nvPr/>
        </p:nvSpPr>
        <p:spPr>
          <a:xfrm>
            <a:off x="698734" y="414821"/>
            <a:ext cx="10655066" cy="804380"/>
          </a:xfrm>
        </p:spPr>
        <p:txBody>
          <a:bodyPr/>
          <a:lstStyle>
            <a:lvl1pPr algn="l" defTabSz="914400" rtl="0" eaLnBrk="1" latinLnBrk="0" hangingPunct="1">
              <a:lnSpc>
                <a:spcPct val="90000"/>
              </a:lnSpc>
              <a:spcBef>
                <a:spcPct val="0"/>
              </a:spcBef>
              <a:buNone/>
              <a:defRPr sz="4400" kern="1200" baseline="0">
                <a:solidFill>
                  <a:schemeClr val="tx1"/>
                </a:solidFill>
                <a:latin typeface="Poppins" panose="00000500000000000000" pitchFamily="2" charset="0"/>
                <a:ea typeface="+mj-ea"/>
                <a:cs typeface="+mj-cs"/>
              </a:defRPr>
            </a:lvl1pPr>
          </a:lstStyle>
          <a:p>
            <a:r>
              <a:rPr lang="en-CA" sz="3200" b="1" dirty="0">
                <a:solidFill>
                  <a:srgbClr val="FA807E"/>
                </a:solidFill>
              </a:rPr>
              <a:t>Prep programs</a:t>
            </a:r>
          </a:p>
        </p:txBody>
      </p:sp>
    </p:spTree>
    <p:extLst>
      <p:ext uri="{BB962C8B-B14F-4D97-AF65-F5344CB8AC3E}">
        <p14:creationId xmlns:p14="http://schemas.microsoft.com/office/powerpoint/2010/main" val="107078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975E-BE7D-4AFC-88FA-B415EC3C7F8F}"/>
              </a:ext>
            </a:extLst>
          </p:cNvPr>
          <p:cNvSpPr>
            <a:spLocks noGrp="1"/>
          </p:cNvSpPr>
          <p:nvPr>
            <p:ph type="title"/>
          </p:nvPr>
        </p:nvSpPr>
        <p:spPr/>
        <p:txBody>
          <a:bodyPr/>
          <a:lstStyle/>
          <a:p>
            <a:r>
              <a:rPr lang="en-CA" sz="3200" dirty="0">
                <a:solidFill>
                  <a:srgbClr val="FA807E"/>
                </a:solidFill>
              </a:rPr>
              <a:t>What about writing exam questions and developing practice exams?</a:t>
            </a:r>
          </a:p>
        </p:txBody>
      </p:sp>
      <p:sp>
        <p:nvSpPr>
          <p:cNvPr id="3" name="Content Placeholder 2">
            <a:extLst>
              <a:ext uri="{FF2B5EF4-FFF2-40B4-BE49-F238E27FC236}">
                <a16:creationId xmlns:a16="http://schemas.microsoft.com/office/drawing/2014/main" id="{C294F6D8-2A41-4110-B2E8-2C6043FB9D5C}"/>
              </a:ext>
            </a:extLst>
          </p:cNvPr>
          <p:cNvSpPr>
            <a:spLocks noGrp="1"/>
          </p:cNvSpPr>
          <p:nvPr>
            <p:ph idx="1"/>
          </p:nvPr>
        </p:nvSpPr>
        <p:spPr>
          <a:xfrm>
            <a:off x="698734" y="1791015"/>
            <a:ext cx="10761429" cy="4422454"/>
          </a:xfrm>
        </p:spPr>
        <p:txBody>
          <a:bodyPr/>
          <a:lstStyle/>
          <a:p>
            <a:pPr marL="342900" lvl="0" indent="-342900">
              <a:lnSpc>
                <a:spcPct val="100000"/>
              </a:lnSpc>
              <a:buFont typeface="Arial" panose="020B0604020202020204" pitchFamily="34" charset="0"/>
              <a:buChar char="•"/>
            </a:pPr>
            <a:r>
              <a:rPr lang="en-CA" sz="2400" b="0" dirty="0"/>
              <a:t>Writing exam questions is a learning experience in its own right.  One begins to think (and read textbooks) like a question writer</a:t>
            </a:r>
          </a:p>
          <a:p>
            <a:pPr marL="342900" indent="-342900">
              <a:lnSpc>
                <a:spcPct val="100000"/>
              </a:lnSpc>
              <a:buFont typeface="Arial" panose="020B0604020202020204" pitchFamily="34" charset="0"/>
              <a:buChar char="•"/>
            </a:pPr>
            <a:r>
              <a:rPr lang="en-CA" sz="2400" b="0" dirty="0"/>
              <a:t>Don’t develop an expectation that the ‘real’ questions will be like those you developed or that your performance on the real exam will be like your performance on practice exams</a:t>
            </a:r>
          </a:p>
        </p:txBody>
      </p:sp>
    </p:spTree>
    <p:extLst>
      <p:ext uri="{BB962C8B-B14F-4D97-AF65-F5344CB8AC3E}">
        <p14:creationId xmlns:p14="http://schemas.microsoft.com/office/powerpoint/2010/main" val="355239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8AF9-7384-4EDA-B5C9-B67E2958FAF0}"/>
              </a:ext>
            </a:extLst>
          </p:cNvPr>
          <p:cNvSpPr>
            <a:spLocks noGrp="1"/>
          </p:cNvSpPr>
          <p:nvPr>
            <p:ph type="title"/>
          </p:nvPr>
        </p:nvSpPr>
        <p:spPr/>
        <p:txBody>
          <a:bodyPr/>
          <a:lstStyle/>
          <a:p>
            <a:r>
              <a:rPr lang="en-CA" sz="3200" dirty="0">
                <a:solidFill>
                  <a:srgbClr val="FA807E"/>
                </a:solidFill>
              </a:rPr>
              <a:t>Advice #5:</a:t>
            </a:r>
            <a:br>
              <a:rPr lang="en-CA" sz="3200" dirty="0">
                <a:solidFill>
                  <a:srgbClr val="FA807E"/>
                </a:solidFill>
              </a:rPr>
            </a:br>
            <a:r>
              <a:rPr lang="en-CA" sz="3200" dirty="0">
                <a:solidFill>
                  <a:srgbClr val="FA807E"/>
                </a:solidFill>
              </a:rPr>
              <a:t>Develop or sharpen your multiple-choice test-taking skills</a:t>
            </a:r>
          </a:p>
        </p:txBody>
      </p:sp>
      <p:sp>
        <p:nvSpPr>
          <p:cNvPr id="4" name="Content Placeholder 3">
            <a:extLst>
              <a:ext uri="{FF2B5EF4-FFF2-40B4-BE49-F238E27FC236}">
                <a16:creationId xmlns:a16="http://schemas.microsoft.com/office/drawing/2014/main" id="{BF9C494E-1BD1-4EE6-A7A0-9B0FF007CBD6}"/>
              </a:ext>
            </a:extLst>
          </p:cNvPr>
          <p:cNvSpPr>
            <a:spLocks noGrp="1"/>
          </p:cNvSpPr>
          <p:nvPr>
            <p:ph idx="1"/>
          </p:nvPr>
        </p:nvSpPr>
        <p:spPr>
          <a:xfrm>
            <a:off x="698734" y="2241550"/>
            <a:ext cx="10761429" cy="3971919"/>
          </a:xfrm>
        </p:spPr>
        <p:txBody>
          <a:bodyPr/>
          <a:lstStyle/>
          <a:p>
            <a:pPr marL="0" lvl="0" indent="0">
              <a:buNone/>
            </a:pPr>
            <a:r>
              <a:rPr lang="en-CA" dirty="0"/>
              <a:t>Your test-taking strategy should consider three aspects:</a:t>
            </a:r>
          </a:p>
          <a:p>
            <a:pPr marL="971550" lvl="1" indent="-514350">
              <a:buFont typeface="+mj-lt"/>
              <a:buAutoNum type="arabicPeriod"/>
            </a:pPr>
            <a:r>
              <a:rPr lang="en-CA" dirty="0"/>
              <a:t>Processing multiple-choice questions efficiently</a:t>
            </a:r>
          </a:p>
          <a:p>
            <a:pPr marL="971550" lvl="1" indent="-514350">
              <a:buFont typeface="+mj-lt"/>
              <a:buAutoNum type="arabicPeriod"/>
            </a:pPr>
            <a:r>
              <a:rPr lang="en-CA" dirty="0"/>
              <a:t>Pacing and stamina</a:t>
            </a:r>
          </a:p>
          <a:p>
            <a:pPr marL="971550" lvl="1" indent="-514350">
              <a:buFont typeface="+mj-lt"/>
              <a:buAutoNum type="arabicPeriod"/>
            </a:pPr>
            <a:r>
              <a:rPr lang="en-CA" dirty="0"/>
              <a:t>Managing exam anxiety</a:t>
            </a:r>
          </a:p>
        </p:txBody>
      </p:sp>
    </p:spTree>
    <p:extLst>
      <p:ext uri="{BB962C8B-B14F-4D97-AF65-F5344CB8AC3E}">
        <p14:creationId xmlns:p14="http://schemas.microsoft.com/office/powerpoint/2010/main" val="4179527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803A-BBE1-4A00-9E06-FBA612CC94D0}"/>
              </a:ext>
            </a:extLst>
          </p:cNvPr>
          <p:cNvSpPr>
            <a:spLocks noGrp="1"/>
          </p:cNvSpPr>
          <p:nvPr>
            <p:ph type="title"/>
          </p:nvPr>
        </p:nvSpPr>
        <p:spPr/>
        <p:txBody>
          <a:bodyPr/>
          <a:lstStyle/>
          <a:p>
            <a:r>
              <a:rPr lang="en-CA" sz="3600" dirty="0">
                <a:solidFill>
                  <a:srgbClr val="FA807E"/>
                </a:solidFill>
              </a:rPr>
              <a:t>Processing multiple-choice questions efficiently</a:t>
            </a:r>
          </a:p>
        </p:txBody>
      </p:sp>
      <p:sp>
        <p:nvSpPr>
          <p:cNvPr id="3" name="Content Placeholder 2">
            <a:extLst>
              <a:ext uri="{FF2B5EF4-FFF2-40B4-BE49-F238E27FC236}">
                <a16:creationId xmlns:a16="http://schemas.microsoft.com/office/drawing/2014/main" id="{9ABBFF81-54E8-4802-8B88-EBF5693A9600}"/>
              </a:ext>
            </a:extLst>
          </p:cNvPr>
          <p:cNvSpPr>
            <a:spLocks noGrp="1"/>
          </p:cNvSpPr>
          <p:nvPr>
            <p:ph idx="1"/>
          </p:nvPr>
        </p:nvSpPr>
        <p:spPr>
          <a:xfrm>
            <a:off x="698734" y="1745673"/>
            <a:ext cx="10761429" cy="4467796"/>
          </a:xfrm>
        </p:spPr>
        <p:txBody>
          <a:bodyPr/>
          <a:lstStyle/>
          <a:p>
            <a:pPr marL="342900" indent="-342900">
              <a:buFont typeface="Arial" panose="020B0604020202020204" pitchFamily="34" charset="0"/>
              <a:buChar char="•"/>
            </a:pPr>
            <a:r>
              <a:rPr lang="en-CA" sz="2400" b="0" dirty="0"/>
              <a:t>All the usual advice</a:t>
            </a:r>
          </a:p>
          <a:p>
            <a:pPr marL="342900" indent="-342900">
              <a:buFont typeface="Arial" panose="020B0604020202020204" pitchFamily="34" charset="0"/>
              <a:buChar char="•"/>
            </a:pPr>
            <a:r>
              <a:rPr lang="en-CA" sz="2400" b="0" dirty="0"/>
              <a:t>Read questions completely before answering</a:t>
            </a:r>
          </a:p>
          <a:p>
            <a:pPr marL="342900" indent="-342900">
              <a:buFont typeface="Arial" panose="020B0604020202020204" pitchFamily="34" charset="0"/>
              <a:buChar char="•"/>
            </a:pPr>
            <a:r>
              <a:rPr lang="en-CA" sz="2400" b="0" dirty="0"/>
              <a:t>Eliminate options you know to be incorrect</a:t>
            </a:r>
          </a:p>
          <a:p>
            <a:pPr marL="342900" indent="-342900">
              <a:buFont typeface="Arial" panose="020B0604020202020204" pitchFamily="34" charset="0"/>
              <a:buChar char="•"/>
            </a:pPr>
            <a:r>
              <a:rPr lang="en-CA" sz="2400" b="0" dirty="0"/>
              <a:t>There is no penalty for incorrect answers, guess from among options you could not eliminate</a:t>
            </a:r>
          </a:p>
          <a:p>
            <a:pPr marL="342900" indent="-342900">
              <a:buFont typeface="Arial" panose="020B0604020202020204" pitchFamily="34" charset="0"/>
              <a:buChar char="•"/>
            </a:pPr>
            <a:r>
              <a:rPr lang="en-CA" sz="2400" b="0" dirty="0"/>
              <a:t>But there is also some advice out there that is not correct</a:t>
            </a:r>
            <a:endParaRPr lang="en-CA" b="0" dirty="0"/>
          </a:p>
        </p:txBody>
      </p:sp>
    </p:spTree>
    <p:extLst>
      <p:ext uri="{BB962C8B-B14F-4D97-AF65-F5344CB8AC3E}">
        <p14:creationId xmlns:p14="http://schemas.microsoft.com/office/powerpoint/2010/main" val="171346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CEFB0B-933B-49C4-8BFE-F966D54228A5}"/>
              </a:ext>
            </a:extLst>
          </p:cNvPr>
          <p:cNvPicPr>
            <a:picLocks noChangeAspect="1"/>
          </p:cNvPicPr>
          <p:nvPr/>
        </p:nvPicPr>
        <p:blipFill>
          <a:blip r:embed="rId2"/>
          <a:stretch>
            <a:fillRect/>
          </a:stretch>
        </p:blipFill>
        <p:spPr>
          <a:xfrm>
            <a:off x="698734" y="1098295"/>
            <a:ext cx="10485062" cy="4661409"/>
          </a:xfrm>
          <a:prstGeom prst="rect">
            <a:avLst/>
          </a:prstGeom>
        </p:spPr>
      </p:pic>
      <p:sp>
        <p:nvSpPr>
          <p:cNvPr id="6" name="Title 1">
            <a:extLst>
              <a:ext uri="{FF2B5EF4-FFF2-40B4-BE49-F238E27FC236}">
                <a16:creationId xmlns:a16="http://schemas.microsoft.com/office/drawing/2014/main" id="{A81C5015-6A12-4B87-9336-F29325A10E16}"/>
              </a:ext>
            </a:extLst>
          </p:cNvPr>
          <p:cNvSpPr txBox="1">
            <a:spLocks/>
          </p:cNvSpPr>
          <p:nvPr/>
        </p:nvSpPr>
        <p:spPr>
          <a:xfrm>
            <a:off x="698734" y="414821"/>
            <a:ext cx="10655066" cy="804380"/>
          </a:xfrm>
        </p:spPr>
        <p:txBody>
          <a:bodyPr/>
          <a:lstStyle>
            <a:lvl1pPr algn="l" defTabSz="914400" rtl="0" eaLnBrk="1" latinLnBrk="0" hangingPunct="1">
              <a:lnSpc>
                <a:spcPct val="90000"/>
              </a:lnSpc>
              <a:spcBef>
                <a:spcPct val="0"/>
              </a:spcBef>
              <a:buNone/>
              <a:defRPr sz="4400" kern="1200" baseline="0">
                <a:solidFill>
                  <a:schemeClr val="tx1"/>
                </a:solidFill>
                <a:latin typeface="Poppins" panose="00000500000000000000" pitchFamily="2" charset="0"/>
                <a:ea typeface="+mj-ea"/>
                <a:cs typeface="+mj-cs"/>
              </a:defRPr>
            </a:lvl1pPr>
          </a:lstStyle>
          <a:p>
            <a:r>
              <a:rPr lang="en-CA" sz="3200" b="1" dirty="0">
                <a:solidFill>
                  <a:srgbClr val="FA807E"/>
                </a:solidFill>
              </a:rPr>
              <a:t>Don’t count on ‘tricks’ to answer questions</a:t>
            </a:r>
          </a:p>
        </p:txBody>
      </p:sp>
    </p:spTree>
    <p:extLst>
      <p:ext uri="{BB962C8B-B14F-4D97-AF65-F5344CB8AC3E}">
        <p14:creationId xmlns:p14="http://schemas.microsoft.com/office/powerpoint/2010/main" val="3023664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8AF9-7384-4EDA-B5C9-B67E2958FAF0}"/>
              </a:ext>
            </a:extLst>
          </p:cNvPr>
          <p:cNvSpPr>
            <a:spLocks noGrp="1"/>
          </p:cNvSpPr>
          <p:nvPr>
            <p:ph type="title"/>
          </p:nvPr>
        </p:nvSpPr>
        <p:spPr/>
        <p:txBody>
          <a:bodyPr/>
          <a:lstStyle/>
          <a:p>
            <a:r>
              <a:rPr lang="en-CA" sz="3200" dirty="0">
                <a:solidFill>
                  <a:srgbClr val="FA807E"/>
                </a:solidFill>
              </a:rPr>
              <a:t>Pacing</a:t>
            </a:r>
          </a:p>
        </p:txBody>
      </p:sp>
      <p:sp>
        <p:nvSpPr>
          <p:cNvPr id="3" name="Content Placeholder 2">
            <a:extLst>
              <a:ext uri="{FF2B5EF4-FFF2-40B4-BE49-F238E27FC236}">
                <a16:creationId xmlns:a16="http://schemas.microsoft.com/office/drawing/2014/main" id="{001E8CEB-8B89-41CC-BCD1-C3262A148D5B}"/>
              </a:ext>
            </a:extLst>
          </p:cNvPr>
          <p:cNvSpPr>
            <a:spLocks noGrp="1"/>
          </p:cNvSpPr>
          <p:nvPr>
            <p:ph idx="1"/>
          </p:nvPr>
        </p:nvSpPr>
        <p:spPr/>
        <p:txBody>
          <a:bodyPr>
            <a:normAutofit/>
          </a:bodyPr>
          <a:lstStyle/>
          <a:p>
            <a:pPr marL="342900" indent="-342900">
              <a:lnSpc>
                <a:spcPct val="100000"/>
              </a:lnSpc>
              <a:buFont typeface="Arial" panose="020B0604020202020204" pitchFamily="34" charset="0"/>
              <a:buChar char="•"/>
            </a:pPr>
            <a:r>
              <a:rPr lang="en-CA" sz="2400" b="0" dirty="0"/>
              <a:t>Pacing—making sure that one gets through the exam within the time allotted</a:t>
            </a:r>
          </a:p>
          <a:p>
            <a:pPr marL="342900" lvl="0" indent="-342900">
              <a:lnSpc>
                <a:spcPct val="120000"/>
              </a:lnSpc>
              <a:buFont typeface="Arial" panose="020B0604020202020204" pitchFamily="34" charset="0"/>
              <a:buChar char="•"/>
            </a:pPr>
            <a:r>
              <a:rPr lang="en-CA" sz="2400" b="0" dirty="0"/>
              <a:t>The CHRP-KE and CHRL-KE are designed to be ‘all power and no speed’—meaning that candidates should have no problem in completing the exams.  Indeed, 95% of the candidates writing the CHRP-KE and CHRL-KE have no problem completing the exams within the time limits</a:t>
            </a:r>
          </a:p>
          <a:p>
            <a:pPr marL="342900" lvl="0" indent="-342900">
              <a:lnSpc>
                <a:spcPct val="120000"/>
              </a:lnSpc>
              <a:buFont typeface="Arial" panose="020B0604020202020204" pitchFamily="34" charset="0"/>
              <a:buChar char="•"/>
            </a:pPr>
            <a:r>
              <a:rPr lang="en-CA" sz="2400" b="0" dirty="0"/>
              <a:t>The standard is one minute per multiple-choice question</a:t>
            </a:r>
            <a:endParaRPr lang="en-CA" b="0" dirty="0"/>
          </a:p>
        </p:txBody>
      </p:sp>
    </p:spTree>
    <p:extLst>
      <p:ext uri="{BB962C8B-B14F-4D97-AF65-F5344CB8AC3E}">
        <p14:creationId xmlns:p14="http://schemas.microsoft.com/office/powerpoint/2010/main" val="2387545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7CDA-F6B4-49E9-BE04-4ABE134C8C7F}"/>
              </a:ext>
            </a:extLst>
          </p:cNvPr>
          <p:cNvSpPr>
            <a:spLocks noGrp="1"/>
          </p:cNvSpPr>
          <p:nvPr>
            <p:ph type="title"/>
          </p:nvPr>
        </p:nvSpPr>
        <p:spPr/>
        <p:txBody>
          <a:bodyPr/>
          <a:lstStyle/>
          <a:p>
            <a:r>
              <a:rPr lang="en-CA" sz="3200" dirty="0">
                <a:solidFill>
                  <a:srgbClr val="FA807E"/>
                </a:solidFill>
              </a:rPr>
              <a:t>Pacing</a:t>
            </a:r>
          </a:p>
        </p:txBody>
      </p:sp>
      <p:sp>
        <p:nvSpPr>
          <p:cNvPr id="3" name="Content Placeholder 2">
            <a:extLst>
              <a:ext uri="{FF2B5EF4-FFF2-40B4-BE49-F238E27FC236}">
                <a16:creationId xmlns:a16="http://schemas.microsoft.com/office/drawing/2014/main" id="{A05BA33D-30B5-4995-841B-76A4DC5D0BD9}"/>
              </a:ext>
            </a:extLst>
          </p:cNvPr>
          <p:cNvSpPr>
            <a:spLocks noGrp="1"/>
          </p:cNvSpPr>
          <p:nvPr>
            <p:ph idx="1"/>
          </p:nvPr>
        </p:nvSpPr>
        <p:spPr/>
        <p:txBody>
          <a:bodyPr>
            <a:normAutofit/>
          </a:bodyPr>
          <a:lstStyle/>
          <a:p>
            <a:pPr marL="342900" lvl="0" indent="-342900">
              <a:lnSpc>
                <a:spcPct val="120000"/>
              </a:lnSpc>
              <a:buFont typeface="Arial" panose="020B0604020202020204" pitchFamily="34" charset="0"/>
              <a:buChar char="•"/>
            </a:pPr>
            <a:r>
              <a:rPr lang="en-CA" sz="2400" b="0" dirty="0"/>
              <a:t>The advice here is to learn to pace oneself.  For instance, if you have answered 30 question in the first half hour or 60 questions in the first hour, you know you are on track</a:t>
            </a:r>
          </a:p>
          <a:p>
            <a:pPr marL="342900" lvl="0" indent="-342900">
              <a:lnSpc>
                <a:spcPct val="120000"/>
              </a:lnSpc>
              <a:buFont typeface="Arial" panose="020B0604020202020204" pitchFamily="34" charset="0"/>
              <a:buChar char="•"/>
            </a:pPr>
            <a:r>
              <a:rPr lang="en-CA" sz="2400" b="0" dirty="0"/>
              <a:t>Our computer-based exams, including the CHRP-KE And CHRL-KE, have a timer that counts down so you can pace yourself using this feature.  Exam-writers also get 30, 15 min alerts</a:t>
            </a:r>
          </a:p>
          <a:p>
            <a:pPr marL="342900" indent="-342900">
              <a:lnSpc>
                <a:spcPct val="120000"/>
              </a:lnSpc>
              <a:buFont typeface="Arial" panose="020B0604020202020204" pitchFamily="34" charset="0"/>
              <a:buChar char="•"/>
            </a:pPr>
            <a:r>
              <a:rPr lang="en-CA" sz="2400" b="0" dirty="0"/>
              <a:t>But this is an average, not a limit.  It is OK to spend more time on a question because you will be spending less than one minute on other questions</a:t>
            </a:r>
          </a:p>
        </p:txBody>
      </p:sp>
    </p:spTree>
    <p:extLst>
      <p:ext uri="{BB962C8B-B14F-4D97-AF65-F5344CB8AC3E}">
        <p14:creationId xmlns:p14="http://schemas.microsoft.com/office/powerpoint/2010/main" val="1886241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090-BBDE-4623-BC86-84935B441C36}"/>
              </a:ext>
            </a:extLst>
          </p:cNvPr>
          <p:cNvSpPr>
            <a:spLocks noGrp="1"/>
          </p:cNvSpPr>
          <p:nvPr>
            <p:ph type="title"/>
          </p:nvPr>
        </p:nvSpPr>
        <p:spPr/>
        <p:txBody>
          <a:bodyPr/>
          <a:lstStyle/>
          <a:p>
            <a:r>
              <a:rPr lang="en-CA" sz="3200" dirty="0">
                <a:solidFill>
                  <a:srgbClr val="FA807E"/>
                </a:solidFill>
              </a:rPr>
              <a:t>Advice #6:</a:t>
            </a:r>
            <a:br>
              <a:rPr lang="en-CA" sz="3200" dirty="0">
                <a:solidFill>
                  <a:srgbClr val="FA807E"/>
                </a:solidFill>
              </a:rPr>
            </a:br>
            <a:r>
              <a:rPr lang="en-CA" sz="3200" dirty="0">
                <a:solidFill>
                  <a:srgbClr val="FA807E"/>
                </a:solidFill>
              </a:rPr>
              <a:t>Learn to manage exam anxiety</a:t>
            </a:r>
          </a:p>
        </p:txBody>
      </p:sp>
      <p:sp>
        <p:nvSpPr>
          <p:cNvPr id="3" name="Content Placeholder 2">
            <a:extLst>
              <a:ext uri="{FF2B5EF4-FFF2-40B4-BE49-F238E27FC236}">
                <a16:creationId xmlns:a16="http://schemas.microsoft.com/office/drawing/2014/main" id="{13F53216-5164-4ED5-A35D-6617FD7C0F75}"/>
              </a:ext>
            </a:extLst>
          </p:cNvPr>
          <p:cNvSpPr>
            <a:spLocks noGrp="1"/>
          </p:cNvSpPr>
          <p:nvPr>
            <p:ph idx="1"/>
          </p:nvPr>
        </p:nvSpPr>
        <p:spPr>
          <a:xfrm>
            <a:off x="698734" y="1752600"/>
            <a:ext cx="11240582" cy="4460869"/>
          </a:xfrm>
        </p:spPr>
        <p:txBody>
          <a:bodyPr/>
          <a:lstStyle/>
          <a:p>
            <a:pPr marL="0" indent="0">
              <a:buNone/>
            </a:pPr>
            <a:r>
              <a:rPr lang="en-CA" dirty="0"/>
              <a:t>Exam anxiety is manageable </a:t>
            </a:r>
          </a:p>
          <a:p>
            <a:pPr lvl="1"/>
            <a:r>
              <a:rPr lang="en-CA" dirty="0"/>
              <a:t>Maintain a healthy lifestyle</a:t>
            </a:r>
          </a:p>
          <a:p>
            <a:pPr lvl="1"/>
            <a:r>
              <a:rPr lang="en-CA" dirty="0"/>
              <a:t>Get accurate information</a:t>
            </a:r>
          </a:p>
          <a:p>
            <a:pPr lvl="1"/>
            <a:r>
              <a:rPr lang="en-CA" dirty="0"/>
              <a:t>Study effectively</a:t>
            </a:r>
          </a:p>
          <a:p>
            <a:pPr lvl="1"/>
            <a:r>
              <a:rPr lang="en-CA" dirty="0"/>
              <a:t>Prepare to write the exam</a:t>
            </a:r>
          </a:p>
          <a:p>
            <a:pPr lvl="1"/>
            <a:r>
              <a:rPr lang="en-CA" dirty="0"/>
              <a:t>Adjust your attitude</a:t>
            </a:r>
          </a:p>
          <a:p>
            <a:pPr lvl="1"/>
            <a:r>
              <a:rPr lang="en-CA" dirty="0"/>
              <a:t>Change unhelpful thoughts</a:t>
            </a:r>
          </a:p>
          <a:p>
            <a:pPr lvl="1"/>
            <a:r>
              <a:rPr lang="en-CA" dirty="0"/>
              <a:t>Use test-taking strategies</a:t>
            </a:r>
          </a:p>
          <a:p>
            <a:pPr lvl="1"/>
            <a:r>
              <a:rPr lang="en-CA" dirty="0"/>
              <a:t>Use anxiety reduction techniques</a:t>
            </a:r>
          </a:p>
        </p:txBody>
      </p:sp>
      <p:sp>
        <p:nvSpPr>
          <p:cNvPr id="4" name="TextBox 3">
            <a:extLst>
              <a:ext uri="{FF2B5EF4-FFF2-40B4-BE49-F238E27FC236}">
                <a16:creationId xmlns:a16="http://schemas.microsoft.com/office/drawing/2014/main" id="{640AF4A1-B2F3-4B66-8B2C-02310DE292DB}"/>
              </a:ext>
            </a:extLst>
          </p:cNvPr>
          <p:cNvSpPr txBox="1"/>
          <p:nvPr/>
        </p:nvSpPr>
        <p:spPr>
          <a:xfrm>
            <a:off x="838200" y="5671305"/>
            <a:ext cx="11101116" cy="338554"/>
          </a:xfrm>
          <a:prstGeom prst="rect">
            <a:avLst/>
          </a:prstGeom>
          <a:noFill/>
        </p:spPr>
        <p:txBody>
          <a:bodyPr wrap="none" rtlCol="0">
            <a:spAutoFit/>
          </a:bodyPr>
          <a:lstStyle/>
          <a:p>
            <a:r>
              <a:rPr lang="en-CA" sz="1600" u="sng" dirty="0">
                <a:latin typeface="Poppins" panose="00000500000000000000" pitchFamily="2" charset="0"/>
                <a:hlinkClick r:id="rId2">
                  <a:extLst>
                    <a:ext uri="{A12FA001-AC4F-418D-AE19-62706E023703}">
                      <ahyp:hlinkClr xmlns:ahyp="http://schemas.microsoft.com/office/drawing/2018/hyperlinkcolor" val="tx"/>
                    </a:ext>
                  </a:extLst>
                </a:hlinkClick>
              </a:rPr>
              <a:t>Source: https://www.lib.sfu.ca/about/branches-depts/slc/learning/exam-anxiety/reducing-exam-anxiety</a:t>
            </a:r>
            <a:endParaRPr lang="en-CA" sz="1600" dirty="0">
              <a:latin typeface="Poppins" panose="00000500000000000000" pitchFamily="2" charset="0"/>
            </a:endParaRPr>
          </a:p>
        </p:txBody>
      </p:sp>
    </p:spTree>
    <p:extLst>
      <p:ext uri="{BB962C8B-B14F-4D97-AF65-F5344CB8AC3E}">
        <p14:creationId xmlns:p14="http://schemas.microsoft.com/office/powerpoint/2010/main" val="412576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C8B347-B475-4915-931C-CE039760FB8E}"/>
              </a:ext>
            </a:extLst>
          </p:cNvPr>
          <p:cNvSpPr txBox="1"/>
          <p:nvPr/>
        </p:nvSpPr>
        <p:spPr>
          <a:xfrm>
            <a:off x="4572000" y="2179074"/>
            <a:ext cx="6002594" cy="2000548"/>
          </a:xfrm>
          <a:prstGeom prst="rect">
            <a:avLst/>
          </a:prstGeom>
          <a:noFill/>
        </p:spPr>
        <p:txBody>
          <a:bodyPr wrap="square">
            <a:spAutoFit/>
          </a:bodyPr>
          <a:lstStyle/>
          <a:p>
            <a:pPr>
              <a:spcBef>
                <a:spcPts val="300"/>
              </a:spcBef>
              <a:spcAft>
                <a:spcPts val="300"/>
              </a:spcAft>
            </a:pPr>
            <a:r>
              <a:rPr lang="en-US" sz="2400" b="1" dirty="0">
                <a:solidFill>
                  <a:srgbClr val="FA807E"/>
                </a:solidFill>
                <a:latin typeface="Poppins" panose="00000500000000000000" pitchFamily="2" charset="0"/>
                <a:cs typeface="Poppins" panose="00000500000000000000" pitchFamily="2" charset="0"/>
              </a:rPr>
              <a:t>Thomas Callitsis</a:t>
            </a:r>
          </a:p>
          <a:p>
            <a:pPr>
              <a:spcBef>
                <a:spcPts val="300"/>
              </a:spcBef>
              <a:spcAft>
                <a:spcPts val="300"/>
              </a:spcAft>
            </a:pPr>
            <a:r>
              <a:rPr lang="en-US" sz="2000" dirty="0">
                <a:latin typeface="Poppins" panose="00000500000000000000" pitchFamily="2" charset="0"/>
                <a:cs typeface="Poppins" panose="00000500000000000000" pitchFamily="2" charset="0"/>
              </a:rPr>
              <a:t>Exams Specialist</a:t>
            </a:r>
          </a:p>
          <a:p>
            <a:pPr>
              <a:spcBef>
                <a:spcPts val="300"/>
              </a:spcBef>
              <a:spcAft>
                <a:spcPts val="300"/>
              </a:spcAft>
            </a:pPr>
            <a:r>
              <a:rPr lang="en-US" sz="2000" dirty="0">
                <a:latin typeface="Poppins" panose="00000500000000000000" pitchFamily="2" charset="0"/>
                <a:cs typeface="Poppins" panose="00000500000000000000" pitchFamily="2" charset="0"/>
              </a:rPr>
              <a:t>Human Resources Professionals Association</a:t>
            </a:r>
          </a:p>
          <a:p>
            <a:pPr>
              <a:spcBef>
                <a:spcPts val="300"/>
              </a:spcBef>
              <a:spcAft>
                <a:spcPts val="300"/>
              </a:spcAft>
            </a:pPr>
            <a:r>
              <a:rPr lang="en-US" sz="2000" b="1" dirty="0">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tcallitsis@hpra.ca</a:t>
            </a:r>
            <a:r>
              <a:rPr lang="en-US" sz="2000" b="1" dirty="0">
                <a:latin typeface="Poppins" panose="00000500000000000000" pitchFamily="2" charset="0"/>
                <a:cs typeface="Poppins" panose="00000500000000000000" pitchFamily="2" charset="0"/>
              </a:rPr>
              <a:t> </a:t>
            </a:r>
          </a:p>
          <a:p>
            <a:pPr>
              <a:spcBef>
                <a:spcPts val="300"/>
              </a:spcBef>
              <a:spcAft>
                <a:spcPts val="300"/>
              </a:spcAft>
            </a:pPr>
            <a:r>
              <a:rPr lang="en-US" sz="2000" b="1" dirty="0">
                <a:latin typeface="Poppins" panose="00000500000000000000" pitchFamily="2" charset="0"/>
                <a:cs typeface="Poppins" panose="00000500000000000000" pitchFamily="2" charset="0"/>
              </a:rPr>
              <a:t>416-923-2324 x301</a:t>
            </a:r>
            <a:endParaRPr lang="en-US" sz="1800" b="1" dirty="0">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C130886B-4868-4344-9559-317D9E6BE2DB}"/>
              </a:ext>
            </a:extLst>
          </p:cNvPr>
          <p:cNvPicPr>
            <a:picLocks noChangeAspect="1"/>
          </p:cNvPicPr>
          <p:nvPr/>
        </p:nvPicPr>
        <p:blipFill rotWithShape="1">
          <a:blip r:embed="rId4"/>
          <a:srcRect l="7679" r="3146"/>
          <a:stretch/>
        </p:blipFill>
        <p:spPr>
          <a:xfrm>
            <a:off x="1041613" y="1515762"/>
            <a:ext cx="3043692" cy="3998976"/>
          </a:xfrm>
          <a:prstGeom prst="rect">
            <a:avLst/>
          </a:prstGeom>
        </p:spPr>
      </p:pic>
    </p:spTree>
    <p:extLst>
      <p:ext uri="{BB962C8B-B14F-4D97-AF65-F5344CB8AC3E}">
        <p14:creationId xmlns:p14="http://schemas.microsoft.com/office/powerpoint/2010/main" val="2985816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722A-773D-477E-8FF5-93BDD25E5641}"/>
              </a:ext>
            </a:extLst>
          </p:cNvPr>
          <p:cNvSpPr>
            <a:spLocks noGrp="1"/>
          </p:cNvSpPr>
          <p:nvPr>
            <p:ph type="title"/>
          </p:nvPr>
        </p:nvSpPr>
        <p:spPr/>
        <p:txBody>
          <a:bodyPr/>
          <a:lstStyle/>
          <a:p>
            <a:r>
              <a:rPr lang="en-CA" sz="3200" dirty="0">
                <a:solidFill>
                  <a:srgbClr val="FA807E"/>
                </a:solidFill>
              </a:rPr>
              <a:t>Advice #7:</a:t>
            </a:r>
            <a:br>
              <a:rPr lang="en-CA" sz="3200" dirty="0">
                <a:solidFill>
                  <a:srgbClr val="FA807E"/>
                </a:solidFill>
              </a:rPr>
            </a:br>
            <a:r>
              <a:rPr lang="en-CA" sz="3200" dirty="0">
                <a:solidFill>
                  <a:srgbClr val="FA807E"/>
                </a:solidFill>
              </a:rPr>
              <a:t>Remote proctoring or test centre</a:t>
            </a:r>
          </a:p>
        </p:txBody>
      </p:sp>
      <p:sp>
        <p:nvSpPr>
          <p:cNvPr id="3" name="Content Placeholder 2">
            <a:extLst>
              <a:ext uri="{FF2B5EF4-FFF2-40B4-BE49-F238E27FC236}">
                <a16:creationId xmlns:a16="http://schemas.microsoft.com/office/drawing/2014/main" id="{98CB4FC5-2586-453F-BD4F-2E3FF7447015}"/>
              </a:ext>
            </a:extLst>
          </p:cNvPr>
          <p:cNvSpPr>
            <a:spLocks noGrp="1"/>
          </p:cNvSpPr>
          <p:nvPr>
            <p:ph idx="1"/>
          </p:nvPr>
        </p:nvSpPr>
        <p:spPr>
          <a:xfrm>
            <a:off x="698734" y="1775901"/>
            <a:ext cx="10761429" cy="4437568"/>
          </a:xfrm>
        </p:spPr>
        <p:txBody>
          <a:bodyPr>
            <a:normAutofit/>
          </a:bodyPr>
          <a:lstStyle/>
          <a:p>
            <a:pPr marL="457200" lvl="0" indent="-457200">
              <a:lnSpc>
                <a:spcPct val="110000"/>
              </a:lnSpc>
              <a:buFont typeface="Arial" panose="020B0604020202020204" pitchFamily="34" charset="0"/>
              <a:buChar char="•"/>
            </a:pPr>
            <a:r>
              <a:rPr lang="en-CA" sz="2400" b="0" dirty="0"/>
              <a:t>With remote proctoring come two new challenges </a:t>
            </a:r>
            <a:r>
              <a:rPr lang="en-CA" sz="2400" b="0" i="1" dirty="0"/>
              <a:t>‘managing the test environment’</a:t>
            </a:r>
            <a:r>
              <a:rPr lang="en-CA" sz="2400" b="0" dirty="0"/>
              <a:t> and </a:t>
            </a:r>
            <a:r>
              <a:rPr lang="en-CA" sz="2400" b="0" i="1" dirty="0"/>
              <a:t>‘managing the technology’</a:t>
            </a:r>
          </a:p>
          <a:p>
            <a:pPr marL="457200" lvl="0" indent="-457200">
              <a:lnSpc>
                <a:spcPct val="110000"/>
              </a:lnSpc>
              <a:buFont typeface="Arial" panose="020B0604020202020204" pitchFamily="34" charset="0"/>
              <a:buChar char="•"/>
            </a:pPr>
            <a:r>
              <a:rPr lang="en-CA" sz="2400" b="0" dirty="0"/>
              <a:t>Refer to the webinars on our website beforehand so there are no surprises on exam day</a:t>
            </a:r>
          </a:p>
        </p:txBody>
      </p:sp>
    </p:spTree>
    <p:extLst>
      <p:ext uri="{BB962C8B-B14F-4D97-AF65-F5344CB8AC3E}">
        <p14:creationId xmlns:p14="http://schemas.microsoft.com/office/powerpoint/2010/main" val="814761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722A-773D-477E-8FF5-93BDD25E5641}"/>
              </a:ext>
            </a:extLst>
          </p:cNvPr>
          <p:cNvSpPr>
            <a:spLocks noGrp="1"/>
          </p:cNvSpPr>
          <p:nvPr>
            <p:ph type="title"/>
          </p:nvPr>
        </p:nvSpPr>
        <p:spPr/>
        <p:txBody>
          <a:bodyPr/>
          <a:lstStyle/>
          <a:p>
            <a:r>
              <a:rPr lang="en-CA" sz="3200" dirty="0">
                <a:solidFill>
                  <a:srgbClr val="FA807E"/>
                </a:solidFill>
              </a:rPr>
              <a:t>Whether remote proctoring or test centre</a:t>
            </a:r>
          </a:p>
        </p:txBody>
      </p:sp>
      <p:sp>
        <p:nvSpPr>
          <p:cNvPr id="3" name="Content Placeholder 2">
            <a:extLst>
              <a:ext uri="{FF2B5EF4-FFF2-40B4-BE49-F238E27FC236}">
                <a16:creationId xmlns:a16="http://schemas.microsoft.com/office/drawing/2014/main" id="{98CB4FC5-2586-453F-BD4F-2E3FF7447015}"/>
              </a:ext>
            </a:extLst>
          </p:cNvPr>
          <p:cNvSpPr>
            <a:spLocks noGrp="1"/>
          </p:cNvSpPr>
          <p:nvPr>
            <p:ph idx="1"/>
          </p:nvPr>
        </p:nvSpPr>
        <p:spPr>
          <a:xfrm>
            <a:off x="698734" y="1219201"/>
            <a:ext cx="10761429" cy="4853703"/>
          </a:xfrm>
        </p:spPr>
        <p:txBody>
          <a:bodyPr>
            <a:normAutofit/>
          </a:bodyPr>
          <a:lstStyle/>
          <a:p>
            <a:pPr marL="342900" lvl="0" indent="-342900">
              <a:lnSpc>
                <a:spcPct val="110000"/>
              </a:lnSpc>
              <a:buFont typeface="Arial" panose="020B0604020202020204" pitchFamily="34" charset="0"/>
              <a:buChar char="•"/>
            </a:pPr>
            <a:r>
              <a:rPr lang="en-CA" sz="2400" b="0" dirty="0"/>
              <a:t>Read through the confirmation of registration email sent by HRPA and the appointment confirmation email sent by Prometric to ensure you aware of all exam rules and regulations along with the security procedures</a:t>
            </a:r>
          </a:p>
          <a:p>
            <a:pPr marL="342900" lvl="0" indent="-342900">
              <a:lnSpc>
                <a:spcPct val="110000"/>
              </a:lnSpc>
              <a:buFont typeface="Arial" panose="020B0604020202020204" pitchFamily="34" charset="0"/>
              <a:buChar char="•"/>
            </a:pPr>
            <a:r>
              <a:rPr lang="en-CA" sz="2400" b="0" dirty="0"/>
              <a:t>Make sure you read all of it</a:t>
            </a:r>
          </a:p>
        </p:txBody>
      </p:sp>
    </p:spTree>
    <p:extLst>
      <p:ext uri="{BB962C8B-B14F-4D97-AF65-F5344CB8AC3E}">
        <p14:creationId xmlns:p14="http://schemas.microsoft.com/office/powerpoint/2010/main" val="112862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5233-3674-4CC3-BC97-3FF669813E22}"/>
              </a:ext>
            </a:extLst>
          </p:cNvPr>
          <p:cNvSpPr>
            <a:spLocks noGrp="1"/>
          </p:cNvSpPr>
          <p:nvPr>
            <p:ph type="title"/>
          </p:nvPr>
        </p:nvSpPr>
        <p:spPr/>
        <p:txBody>
          <a:bodyPr/>
          <a:lstStyle/>
          <a:p>
            <a:r>
              <a:rPr lang="en-CA" sz="3200" dirty="0">
                <a:solidFill>
                  <a:srgbClr val="FA807E"/>
                </a:solidFill>
              </a:rPr>
              <a:t>Accommodations</a:t>
            </a:r>
          </a:p>
        </p:txBody>
      </p:sp>
      <p:sp>
        <p:nvSpPr>
          <p:cNvPr id="3" name="Content Placeholder 2">
            <a:extLst>
              <a:ext uri="{FF2B5EF4-FFF2-40B4-BE49-F238E27FC236}">
                <a16:creationId xmlns:a16="http://schemas.microsoft.com/office/drawing/2014/main" id="{EBFF2548-242D-4B5D-97A5-CFBFB09950B8}"/>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en-CA" sz="2400" b="0" dirty="0"/>
              <a:t>HRPA will provide accommodations in regard to exams and provide candidates with fair access to the exam</a:t>
            </a:r>
          </a:p>
          <a:p>
            <a:pPr marL="342900" indent="-342900">
              <a:lnSpc>
                <a:spcPct val="100000"/>
              </a:lnSpc>
              <a:buFont typeface="Arial" panose="020B0604020202020204" pitchFamily="34" charset="0"/>
              <a:buChar char="•"/>
            </a:pPr>
            <a:r>
              <a:rPr lang="en-CA" sz="2400" b="0" dirty="0"/>
              <a:t>By their very nature, accommodations are individualized</a:t>
            </a:r>
          </a:p>
          <a:p>
            <a:pPr marL="342900" indent="-342900">
              <a:lnSpc>
                <a:spcPct val="100000"/>
              </a:lnSpc>
              <a:buFont typeface="Arial" panose="020B0604020202020204" pitchFamily="34" charset="0"/>
              <a:buChar char="•"/>
            </a:pPr>
            <a:r>
              <a:rPr lang="en-CA" sz="2400" b="0" dirty="0"/>
              <a:t>All the information, the policy and forms required to request an accommodation are posted on the HRPA website</a:t>
            </a:r>
          </a:p>
          <a:p>
            <a:pPr marL="342900" indent="-342900">
              <a:lnSpc>
                <a:spcPct val="100000"/>
              </a:lnSpc>
              <a:buFont typeface="Arial" panose="020B0604020202020204" pitchFamily="34" charset="0"/>
              <a:buChar char="•"/>
            </a:pPr>
            <a:r>
              <a:rPr lang="en-CA" sz="2400" b="0" dirty="0"/>
              <a:t>Note that accommodations in a remote testing environment can present interesting challenges</a:t>
            </a:r>
          </a:p>
          <a:p>
            <a:pPr marL="342900" indent="-342900">
              <a:lnSpc>
                <a:spcPct val="100000"/>
              </a:lnSpc>
              <a:buFont typeface="Arial" panose="020B0604020202020204" pitchFamily="34" charset="0"/>
              <a:buChar char="•"/>
            </a:pPr>
            <a:r>
              <a:rPr lang="en-CA" sz="2400" b="0" dirty="0"/>
              <a:t>If you require an accommodation, please let HRPA exam staff know as early as possible</a:t>
            </a:r>
          </a:p>
        </p:txBody>
      </p:sp>
    </p:spTree>
    <p:extLst>
      <p:ext uri="{BB962C8B-B14F-4D97-AF65-F5344CB8AC3E}">
        <p14:creationId xmlns:p14="http://schemas.microsoft.com/office/powerpoint/2010/main" val="751585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2BC404-70A5-4C22-923B-7DF6748834ED}"/>
              </a:ext>
            </a:extLst>
          </p:cNvPr>
          <p:cNvSpPr/>
          <p:nvPr/>
        </p:nvSpPr>
        <p:spPr>
          <a:xfrm>
            <a:off x="4202695" y="2967335"/>
            <a:ext cx="3786614" cy="923330"/>
          </a:xfrm>
          <a:prstGeom prst="rect">
            <a:avLst/>
          </a:prstGeom>
          <a:noFill/>
        </p:spPr>
        <p:txBody>
          <a:bodyPr wrap="none" lIns="91440" tIns="45720" rIns="91440" bIns="45720">
            <a:spAutoFit/>
          </a:bodyPr>
          <a:lstStyle/>
          <a:p>
            <a:pPr algn="ctr"/>
            <a:r>
              <a:rPr lang="en-US" sz="5400" b="1" cap="none" spc="0" dirty="0">
                <a:ln/>
                <a:solidFill>
                  <a:srgbClr val="FA807E"/>
                </a:solidFill>
                <a:effectLst>
                  <a:outerShdw blurRad="38100" dist="19050" dir="2700000" algn="tl" rotWithShape="0">
                    <a:schemeClr val="dk1">
                      <a:lumMod val="50000"/>
                      <a:alpha val="40000"/>
                    </a:schemeClr>
                  </a:outerShdw>
                </a:effectLst>
                <a:latin typeface="Poppins" panose="00000500000000000000" pitchFamily="2" charset="0"/>
              </a:rPr>
              <a:t>Questions</a:t>
            </a:r>
          </a:p>
        </p:txBody>
      </p:sp>
    </p:spTree>
    <p:extLst>
      <p:ext uri="{BB962C8B-B14F-4D97-AF65-F5344CB8AC3E}">
        <p14:creationId xmlns:p14="http://schemas.microsoft.com/office/powerpoint/2010/main" val="174952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A807E"/>
                </a:solidFill>
              </a:rPr>
              <a:t>Housekeeping</a:t>
            </a:r>
            <a:endParaRPr lang="en-US" dirty="0">
              <a:solidFill>
                <a:srgbClr val="FA807E"/>
              </a:solidFill>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altLang="en-US" b="0" dirty="0"/>
              <a:t>Webinar will be recorded and posted online</a:t>
            </a:r>
          </a:p>
          <a:p>
            <a:pPr marL="457200" indent="-457200">
              <a:buFont typeface="Arial" panose="020B0604020202020204" pitchFamily="34" charset="0"/>
              <a:buChar char="•"/>
            </a:pPr>
            <a:r>
              <a:rPr lang="en-US" altLang="en-US" b="0" dirty="0"/>
              <a:t>This webinar is NOT eligible for CPD</a:t>
            </a:r>
          </a:p>
        </p:txBody>
      </p:sp>
    </p:spTree>
    <p:extLst>
      <p:ext uri="{BB962C8B-B14F-4D97-AF65-F5344CB8AC3E}">
        <p14:creationId xmlns:p14="http://schemas.microsoft.com/office/powerpoint/2010/main" val="424470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A807E"/>
                </a:solidFill>
              </a:rPr>
              <a:t>Questions Involving Specific Individual Circumstances</a:t>
            </a:r>
          </a:p>
        </p:txBody>
      </p:sp>
      <p:sp>
        <p:nvSpPr>
          <p:cNvPr id="3" name="Content Placeholder 2"/>
          <p:cNvSpPr>
            <a:spLocks noGrp="1"/>
          </p:cNvSpPr>
          <p:nvPr>
            <p:ph idx="1"/>
          </p:nvPr>
        </p:nvSpPr>
        <p:spPr>
          <a:xfrm>
            <a:off x="698734" y="1859028"/>
            <a:ext cx="10761429" cy="4354441"/>
          </a:xfrm>
        </p:spPr>
        <p:txBody>
          <a:bodyPr/>
          <a:lstStyle/>
          <a:p>
            <a:pPr marL="342900" indent="-342900">
              <a:lnSpc>
                <a:spcPct val="100000"/>
              </a:lnSpc>
              <a:buFont typeface="Arial" panose="020B0604020202020204" pitchFamily="34" charset="0"/>
              <a:buChar char="•"/>
            </a:pPr>
            <a:r>
              <a:rPr lang="en-US" sz="2400" b="0" dirty="0"/>
              <a:t>This webinar is not the appropriate place and time to address specific individual circumstances</a:t>
            </a:r>
          </a:p>
          <a:p>
            <a:pPr marL="342900" indent="-342900">
              <a:lnSpc>
                <a:spcPct val="100000"/>
              </a:lnSpc>
              <a:buFont typeface="Arial" panose="020B0604020202020204" pitchFamily="34" charset="0"/>
              <a:buChar char="•"/>
            </a:pPr>
            <a:r>
              <a:rPr lang="en-US" sz="2400" b="0" dirty="0"/>
              <a:t>Sometimes the correct answer depends on details that are not provided with the question</a:t>
            </a:r>
          </a:p>
          <a:p>
            <a:pPr marL="342900" indent="-342900">
              <a:lnSpc>
                <a:spcPct val="100000"/>
              </a:lnSpc>
              <a:buFont typeface="Arial" panose="020B0604020202020204" pitchFamily="34" charset="0"/>
              <a:buChar char="•"/>
            </a:pPr>
            <a:r>
              <a:rPr lang="en-US" sz="2400" b="0" dirty="0"/>
              <a:t>Please contact the Office of the Registrar </a:t>
            </a:r>
            <a:r>
              <a:rPr lang="en-US" sz="2400" b="0" dirty="0">
                <a:hlinkClick r:id="rId2"/>
              </a:rPr>
              <a:t>registrar@hrpa.ca</a:t>
            </a:r>
            <a:r>
              <a:rPr lang="en-US" sz="2400" b="0" dirty="0"/>
              <a:t> or </a:t>
            </a:r>
            <a:r>
              <a:rPr lang="en-US" sz="2400" b="0" dirty="0">
                <a:hlinkClick r:id="rId3"/>
              </a:rPr>
              <a:t>exams@hrpa.ca</a:t>
            </a:r>
            <a:r>
              <a:rPr lang="en-US" sz="2400" b="0" dirty="0"/>
              <a:t> with questions involving specific individual circumstances</a:t>
            </a:r>
          </a:p>
        </p:txBody>
      </p:sp>
    </p:spTree>
    <p:extLst>
      <p:ext uri="{BB962C8B-B14F-4D97-AF65-F5344CB8AC3E}">
        <p14:creationId xmlns:p14="http://schemas.microsoft.com/office/powerpoint/2010/main" val="341603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982F-562E-4C27-BB45-91C36161519B}"/>
              </a:ext>
            </a:extLst>
          </p:cNvPr>
          <p:cNvSpPr>
            <a:spLocks noGrp="1"/>
          </p:cNvSpPr>
          <p:nvPr>
            <p:ph type="title"/>
          </p:nvPr>
        </p:nvSpPr>
        <p:spPr/>
        <p:txBody>
          <a:bodyPr/>
          <a:lstStyle/>
          <a:p>
            <a:r>
              <a:rPr lang="en-CA" dirty="0">
                <a:solidFill>
                  <a:srgbClr val="FA807E"/>
                </a:solidFill>
              </a:rPr>
              <a:t>Agenda</a:t>
            </a:r>
          </a:p>
        </p:txBody>
      </p:sp>
      <p:sp>
        <p:nvSpPr>
          <p:cNvPr id="3" name="Content Placeholder 2">
            <a:extLst>
              <a:ext uri="{FF2B5EF4-FFF2-40B4-BE49-F238E27FC236}">
                <a16:creationId xmlns:a16="http://schemas.microsoft.com/office/drawing/2014/main" id="{E6D8FDBB-0524-424B-98AC-90D801C057FF}"/>
              </a:ext>
            </a:extLst>
          </p:cNvPr>
          <p:cNvSpPr>
            <a:spLocks noGrp="1"/>
          </p:cNvSpPr>
          <p:nvPr>
            <p:ph idx="1"/>
          </p:nvPr>
        </p:nvSpPr>
        <p:spPr/>
        <p:txBody>
          <a:bodyPr>
            <a:normAutofit/>
          </a:bodyPr>
          <a:lstStyle/>
          <a:p>
            <a:pPr lvl="0"/>
            <a:r>
              <a:rPr lang="en-CA" sz="2400" dirty="0"/>
              <a:t>The seven pieces of advice:</a:t>
            </a:r>
          </a:p>
          <a:p>
            <a:pPr marL="514350" lvl="0" indent="-514350">
              <a:buFont typeface="+mj-lt"/>
              <a:buAutoNum type="arabicPeriod"/>
            </a:pPr>
            <a:r>
              <a:rPr lang="en-CA" sz="2400" b="0" dirty="0"/>
              <a:t>Go to the source</a:t>
            </a:r>
          </a:p>
          <a:p>
            <a:pPr marL="514350" lvl="0" indent="-514350">
              <a:buFont typeface="+mj-lt"/>
              <a:buAutoNum type="arabicPeriod"/>
            </a:pPr>
            <a:r>
              <a:rPr lang="en-CA" sz="2400" b="0" dirty="0"/>
              <a:t>Understand how the exams were developed</a:t>
            </a:r>
          </a:p>
          <a:p>
            <a:pPr marL="514350" indent="-514350">
              <a:buFont typeface="+mj-lt"/>
              <a:buAutoNum type="arabicPeriod"/>
            </a:pPr>
            <a:r>
              <a:rPr lang="en-CA" sz="2400" b="0" dirty="0"/>
              <a:t>Develop a plan</a:t>
            </a:r>
          </a:p>
          <a:p>
            <a:pPr marL="514350" indent="-514350">
              <a:buFont typeface="+mj-lt"/>
              <a:buAutoNum type="arabicPeriod"/>
            </a:pPr>
            <a:r>
              <a:rPr lang="en-CA" sz="2400" b="0" dirty="0"/>
              <a:t>Choose exam prep methods that are right for you</a:t>
            </a:r>
          </a:p>
          <a:p>
            <a:pPr marL="514350" lvl="0" indent="-514350">
              <a:buFont typeface="+mj-lt"/>
              <a:buAutoNum type="arabicPeriod"/>
            </a:pPr>
            <a:r>
              <a:rPr lang="en-CA" sz="2400" b="0" dirty="0"/>
              <a:t>Develop multiple-choice test-taking skills, but avoid ‘tricks’</a:t>
            </a:r>
          </a:p>
          <a:p>
            <a:pPr marL="514350" lvl="0" indent="-514350">
              <a:buFont typeface="+mj-lt"/>
              <a:buAutoNum type="arabicPeriod"/>
            </a:pPr>
            <a:r>
              <a:rPr lang="en-CA" sz="2400" b="0" dirty="0"/>
              <a:t>Learn to manage exam anxiety</a:t>
            </a:r>
          </a:p>
          <a:p>
            <a:pPr marL="514350" lvl="0" indent="-514350">
              <a:buFont typeface="+mj-lt"/>
              <a:buAutoNum type="arabicPeriod"/>
            </a:pPr>
            <a:r>
              <a:rPr lang="en-CA" sz="2400" b="0" dirty="0"/>
              <a:t>Remote proctoring or test centre?</a:t>
            </a:r>
            <a:endParaRPr lang="en-CA" b="0" dirty="0"/>
          </a:p>
        </p:txBody>
      </p:sp>
    </p:spTree>
    <p:extLst>
      <p:ext uri="{BB962C8B-B14F-4D97-AF65-F5344CB8AC3E}">
        <p14:creationId xmlns:p14="http://schemas.microsoft.com/office/powerpoint/2010/main" val="318658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6E61-EFAD-49E4-8591-A46C7433DA00}"/>
              </a:ext>
            </a:extLst>
          </p:cNvPr>
          <p:cNvSpPr>
            <a:spLocks noGrp="1"/>
          </p:cNvSpPr>
          <p:nvPr>
            <p:ph type="title"/>
          </p:nvPr>
        </p:nvSpPr>
        <p:spPr/>
        <p:txBody>
          <a:bodyPr/>
          <a:lstStyle/>
          <a:p>
            <a:r>
              <a:rPr lang="en-CA" sz="3200" dirty="0">
                <a:solidFill>
                  <a:srgbClr val="FA807E"/>
                </a:solidFill>
              </a:rPr>
              <a:t>Advice #1:</a:t>
            </a:r>
            <a:br>
              <a:rPr lang="en-CA" sz="3200" dirty="0">
                <a:solidFill>
                  <a:srgbClr val="FA807E"/>
                </a:solidFill>
              </a:rPr>
            </a:br>
            <a:r>
              <a:rPr lang="en-CA" sz="3200" dirty="0">
                <a:solidFill>
                  <a:srgbClr val="FA807E"/>
                </a:solidFill>
              </a:rPr>
              <a:t>Go to the source</a:t>
            </a:r>
          </a:p>
        </p:txBody>
      </p:sp>
      <p:sp>
        <p:nvSpPr>
          <p:cNvPr id="3" name="Content Placeholder 2">
            <a:extLst>
              <a:ext uri="{FF2B5EF4-FFF2-40B4-BE49-F238E27FC236}">
                <a16:creationId xmlns:a16="http://schemas.microsoft.com/office/drawing/2014/main" id="{9B64FA90-8BF1-41D9-9B13-710A7AC1786E}"/>
              </a:ext>
            </a:extLst>
          </p:cNvPr>
          <p:cNvSpPr>
            <a:spLocks noGrp="1"/>
          </p:cNvSpPr>
          <p:nvPr>
            <p:ph idx="1"/>
          </p:nvPr>
        </p:nvSpPr>
        <p:spPr>
          <a:xfrm>
            <a:off x="698734" y="1612900"/>
            <a:ext cx="10761429" cy="4492619"/>
          </a:xfrm>
        </p:spPr>
        <p:txBody>
          <a:bodyPr>
            <a:normAutofit/>
          </a:bodyPr>
          <a:lstStyle/>
          <a:p>
            <a:pPr marL="342900" indent="-342900">
              <a:lnSpc>
                <a:spcPct val="100000"/>
              </a:lnSpc>
              <a:buFont typeface="Arial" panose="020B0604020202020204" pitchFamily="34" charset="0"/>
              <a:buChar char="•"/>
            </a:pPr>
            <a:r>
              <a:rPr lang="en-CA" sz="2000" b="0" dirty="0"/>
              <a:t>The first piece of advice is to get your information about the exams from the </a:t>
            </a:r>
            <a:r>
              <a:rPr lang="en-CA" sz="2000" b="0" i="1" dirty="0"/>
              <a:t>source</a:t>
            </a:r>
            <a:r>
              <a:rPr lang="en-CA" sz="2000" b="0" dirty="0"/>
              <a:t>—this means HRPA’s website or Office of the Registrar staff.</a:t>
            </a:r>
          </a:p>
          <a:p>
            <a:pPr marL="342900" indent="-342900">
              <a:lnSpc>
                <a:spcPct val="100000"/>
              </a:lnSpc>
              <a:buFont typeface="Arial" panose="020B0604020202020204" pitchFamily="34" charset="0"/>
              <a:buChar char="•"/>
            </a:pPr>
            <a:r>
              <a:rPr lang="en-CA" sz="2000" b="0" dirty="0"/>
              <a:t>We know that many exam candidates get their information from course instructors and others.  Although these individuals are well-meaning, we have found that some of their advice is either outdated or incorrect. </a:t>
            </a:r>
          </a:p>
          <a:p>
            <a:pPr marL="342900" indent="-342900">
              <a:lnSpc>
                <a:spcPct val="100000"/>
              </a:lnSpc>
              <a:buFont typeface="Arial" panose="020B0604020202020204" pitchFamily="34" charset="0"/>
              <a:buChar char="•"/>
            </a:pPr>
            <a:r>
              <a:rPr lang="en-CA" sz="2000" b="0" dirty="0"/>
              <a:t>We know that many exam candidates get their information from social media groups i.e. Facebook groups. Although these individuals are well-meaning, we have found that some of their advice is incorrect. Exam candidates who have written exams are bound by a non-disclosure agreement and cannot reveal the content or provide hints about content of any exams to anyone on a study group.</a:t>
            </a:r>
          </a:p>
          <a:p>
            <a:pPr marL="342900" indent="-342900">
              <a:lnSpc>
                <a:spcPct val="100000"/>
              </a:lnSpc>
              <a:buFont typeface="Arial" panose="020B0604020202020204" pitchFamily="34" charset="0"/>
              <a:buChar char="•"/>
            </a:pPr>
            <a:r>
              <a:rPr lang="en-CA" sz="2000" b="0" dirty="0"/>
              <a:t>The reality is that anyone who has anything to do with the content of the exams is bound by a non-disclosure agreement.</a:t>
            </a:r>
          </a:p>
        </p:txBody>
      </p:sp>
    </p:spTree>
    <p:extLst>
      <p:ext uri="{BB962C8B-B14F-4D97-AF65-F5344CB8AC3E}">
        <p14:creationId xmlns:p14="http://schemas.microsoft.com/office/powerpoint/2010/main" val="1382833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D9B7-AD87-49B4-ACB5-F5239D9A533A}"/>
              </a:ext>
            </a:extLst>
          </p:cNvPr>
          <p:cNvSpPr>
            <a:spLocks noGrp="1"/>
          </p:cNvSpPr>
          <p:nvPr>
            <p:ph type="title"/>
          </p:nvPr>
        </p:nvSpPr>
        <p:spPr/>
        <p:txBody>
          <a:bodyPr/>
          <a:lstStyle/>
          <a:p>
            <a:r>
              <a:rPr lang="en-CA" sz="3200" dirty="0">
                <a:solidFill>
                  <a:srgbClr val="FA807E"/>
                </a:solidFill>
              </a:rPr>
              <a:t>Who really knows what is on the exam?</a:t>
            </a:r>
          </a:p>
        </p:txBody>
      </p:sp>
      <p:sp>
        <p:nvSpPr>
          <p:cNvPr id="3" name="Content Placeholder 2">
            <a:extLst>
              <a:ext uri="{FF2B5EF4-FFF2-40B4-BE49-F238E27FC236}">
                <a16:creationId xmlns:a16="http://schemas.microsoft.com/office/drawing/2014/main" id="{A3DDC6B8-7075-4E98-8933-E023522D1B07}"/>
              </a:ext>
            </a:extLst>
          </p:cNvPr>
          <p:cNvSpPr>
            <a:spLocks noGrp="1"/>
          </p:cNvSpPr>
          <p:nvPr>
            <p:ph idx="1"/>
          </p:nvPr>
        </p:nvSpPr>
        <p:spPr/>
        <p:txBody>
          <a:bodyPr/>
          <a:lstStyle/>
          <a:p>
            <a:pPr marL="342900" indent="-342900">
              <a:buFont typeface="Arial" panose="020B0604020202020204" pitchFamily="34" charset="0"/>
              <a:buChar char="•"/>
            </a:pPr>
            <a:r>
              <a:rPr lang="en-CA" sz="2400" b="0" dirty="0">
                <a:latin typeface="Poppins" panose="00000500000000000000" pitchFamily="2" charset="0"/>
                <a:cs typeface="Poppins" panose="00000500000000000000" pitchFamily="2" charset="0"/>
              </a:rPr>
              <a:t>HRPA’s psychometrician John Wickett of Wickett Measurement Systems, Inc.</a:t>
            </a:r>
          </a:p>
          <a:p>
            <a:pPr marL="342900" indent="-342900">
              <a:buFont typeface="Arial" panose="020B0604020202020204" pitchFamily="34" charset="0"/>
              <a:buChar char="•"/>
            </a:pPr>
            <a:r>
              <a:rPr lang="en-CA" sz="2400" b="0" dirty="0">
                <a:latin typeface="Poppins" panose="00000500000000000000" pitchFamily="2" charset="0"/>
                <a:cs typeface="Poppins" panose="00000500000000000000" pitchFamily="2" charset="0"/>
              </a:rPr>
              <a:t>Members of the CHRP and CHRL Exam Validation Committees</a:t>
            </a:r>
          </a:p>
          <a:p>
            <a:pPr marL="342900" indent="-342900">
              <a:buFont typeface="Arial" panose="020B0604020202020204" pitchFamily="34" charset="0"/>
              <a:buChar char="•"/>
            </a:pPr>
            <a:r>
              <a:rPr lang="en-CA" sz="2400" b="0" dirty="0">
                <a:latin typeface="Poppins" panose="00000500000000000000" pitchFamily="2" charset="0"/>
                <a:cs typeface="Poppins" panose="00000500000000000000" pitchFamily="2" charset="0"/>
              </a:rPr>
              <a:t>Kelly Morris, HRPA’s Exams Manager</a:t>
            </a:r>
          </a:p>
          <a:p>
            <a:pPr marL="342900" indent="-342900">
              <a:buFont typeface="Arial" panose="020B0604020202020204" pitchFamily="34" charset="0"/>
              <a:buChar char="•"/>
            </a:pPr>
            <a:r>
              <a:rPr lang="en-CA" sz="2400" b="0" dirty="0"/>
              <a:t>Thomas Callitsis, HRPA’s Exams Specialist</a:t>
            </a:r>
          </a:p>
          <a:p>
            <a:endParaRPr lang="en-CA" dirty="0"/>
          </a:p>
        </p:txBody>
      </p:sp>
    </p:spTree>
    <p:extLst>
      <p:ext uri="{BB962C8B-B14F-4D97-AF65-F5344CB8AC3E}">
        <p14:creationId xmlns:p14="http://schemas.microsoft.com/office/powerpoint/2010/main" val="2749613218"/>
      </p:ext>
    </p:extLst>
  </p:cSld>
  <p:clrMapOvr>
    <a:masterClrMapping/>
  </p:clrMapOvr>
</p:sld>
</file>

<file path=ppt/theme/theme1.xml><?xml version="1.0" encoding="utf-8"?>
<a:theme xmlns:a="http://schemas.openxmlformats.org/drawingml/2006/main" name="Title Page">
  <a:themeElements>
    <a:clrScheme name="Custom 2">
      <a:dk1>
        <a:srgbClr val="29334A"/>
      </a:dk1>
      <a:lt1>
        <a:srgbClr val="FFFFFF"/>
      </a:lt1>
      <a:dk2>
        <a:srgbClr val="F55259"/>
      </a:dk2>
      <a:lt2>
        <a:srgbClr val="F5F5F0"/>
      </a:lt2>
      <a:accent1>
        <a:srgbClr val="29334A"/>
      </a:accent1>
      <a:accent2>
        <a:srgbClr val="F55259"/>
      </a:accent2>
      <a:accent3>
        <a:srgbClr val="B5D9D6"/>
      </a:accent3>
      <a:accent4>
        <a:srgbClr val="F5F5F0"/>
      </a:accent4>
      <a:accent5>
        <a:srgbClr val="4472C4"/>
      </a:accent5>
      <a:accent6>
        <a:srgbClr val="70AD47"/>
      </a:accent6>
      <a:hlink>
        <a:srgbClr val="0563C1"/>
      </a:hlink>
      <a:folHlink>
        <a:srgbClr val="481F67"/>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HRPA_PP_16x9 2020-10-17 FINAL  -  Read-Only" id="{DF3E0521-03A4-440B-9D31-41E51E743706}" vid="{1F046C96-DB32-438F-A0BD-42501A3313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HRPA_PP_16x9 2020-10-17 FINAL</Template>
  <TotalTime>4780</TotalTime>
  <Words>2187</Words>
  <Application>Microsoft Office PowerPoint</Application>
  <PresentationFormat>Widescreen</PresentationFormat>
  <Paragraphs>200</Paragraphs>
  <Slides>43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Klavika</vt:lpstr>
      <vt:lpstr>Poppins</vt:lpstr>
      <vt:lpstr>Title Page</vt:lpstr>
      <vt:lpstr>PowerPoint Presentation</vt:lpstr>
      <vt:lpstr>PowerPoint Presentation</vt:lpstr>
      <vt:lpstr>PowerPoint Presentation</vt:lpstr>
      <vt:lpstr>PowerPoint Presentation</vt:lpstr>
      <vt:lpstr>Housekeeping</vt:lpstr>
      <vt:lpstr>Questions Involving Specific Individual Circumstances</vt:lpstr>
      <vt:lpstr>Agenda</vt:lpstr>
      <vt:lpstr>Advice #1: Go to the source</vt:lpstr>
      <vt:lpstr>Who really knows what is on the exam?</vt:lpstr>
      <vt:lpstr>Confidentiality agreement</vt:lpstr>
      <vt:lpstr>Be wary of those who offer advice</vt:lpstr>
      <vt:lpstr>Advice #2: Understand how the exams were developed</vt:lpstr>
      <vt:lpstr>HRPA publishes a lot of information about its exams</vt:lpstr>
      <vt:lpstr>Where do the questions come from?</vt:lpstr>
      <vt:lpstr>Style guide</vt:lpstr>
      <vt:lpstr>Multiple layers of review</vt:lpstr>
      <vt:lpstr>Exam blueprints and exam assembly</vt:lpstr>
      <vt:lpstr>Post-exam review</vt:lpstr>
      <vt:lpstr>Floating pass scores</vt:lpstr>
      <vt:lpstr>Compensatory and non-compensatory scoring</vt:lpstr>
      <vt:lpstr>Compensatory and non-compensatory scoring</vt:lpstr>
      <vt:lpstr>Advice #3: Develop an exam preparation plan</vt:lpstr>
      <vt:lpstr>Conduct a self-assessment</vt:lpstr>
      <vt:lpstr>Knowledge</vt:lpstr>
      <vt:lpstr>Acquiring and retaining the relevant knowledge</vt:lpstr>
      <vt:lpstr>Is it possible to study too much?</vt:lpstr>
      <vt:lpstr>Advice #4: Choose exam prep method(s) that are right for you</vt:lpstr>
      <vt:lpstr>Self-study</vt:lpstr>
      <vt:lpstr>PowerPoint Presentation</vt:lpstr>
      <vt:lpstr>PowerPoint Presentation</vt:lpstr>
      <vt:lpstr>PowerPoint Presentation</vt:lpstr>
      <vt:lpstr>PowerPoint Presentation</vt:lpstr>
      <vt:lpstr>What about writing exam questions and developing practice exams?</vt:lpstr>
      <vt:lpstr>Advice #5: Develop or sharpen your multiple-choice test-taking skills</vt:lpstr>
      <vt:lpstr>Processing multiple-choice questions efficiently</vt:lpstr>
      <vt:lpstr>PowerPoint Presentation</vt:lpstr>
      <vt:lpstr>Pacing</vt:lpstr>
      <vt:lpstr>Pacing</vt:lpstr>
      <vt:lpstr>Advice #6: Learn to manage exam anxiety</vt:lpstr>
      <vt:lpstr>Advice #7: Remote proctoring or test centre</vt:lpstr>
      <vt:lpstr>Whether remote proctoring or test centre</vt:lpstr>
      <vt:lpstr>Accommodations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risk-based regulation?</dc:title>
  <dc:creator>Claude Balthazard</dc:creator>
  <cp:lastModifiedBy>Thomas Callitsis</cp:lastModifiedBy>
  <cp:revision>163</cp:revision>
  <cp:lastPrinted>2020-10-08T19:39:18Z</cp:lastPrinted>
  <dcterms:created xsi:type="dcterms:W3CDTF">2019-08-20T12:04:29Z</dcterms:created>
  <dcterms:modified xsi:type="dcterms:W3CDTF">2022-02-01T15:00:16Z</dcterms:modified>
</cp:coreProperties>
</file>