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8"/>
  </p:notesMasterIdLst>
  <p:handoutMasterIdLst>
    <p:handoutMasterId r:id="rId39"/>
  </p:handoutMasterIdLst>
  <p:sldIdLst>
    <p:sldId id="262" r:id="rId5"/>
    <p:sldId id="268" r:id="rId6"/>
    <p:sldId id="265" r:id="rId7"/>
    <p:sldId id="267" r:id="rId8"/>
    <p:sldId id="269" r:id="rId9"/>
    <p:sldId id="270" r:id="rId10"/>
    <p:sldId id="271" r:id="rId11"/>
    <p:sldId id="275" r:id="rId12"/>
    <p:sldId id="272" r:id="rId13"/>
    <p:sldId id="273" r:id="rId14"/>
    <p:sldId id="289" r:id="rId15"/>
    <p:sldId id="274" r:id="rId16"/>
    <p:sldId id="276" r:id="rId17"/>
    <p:sldId id="277" r:id="rId18"/>
    <p:sldId id="278" r:id="rId19"/>
    <p:sldId id="279" r:id="rId20"/>
    <p:sldId id="280" r:id="rId21"/>
    <p:sldId id="281" r:id="rId22"/>
    <p:sldId id="282" r:id="rId23"/>
    <p:sldId id="283" r:id="rId24"/>
    <p:sldId id="284" r:id="rId25"/>
    <p:sldId id="287" r:id="rId26"/>
    <p:sldId id="285" r:id="rId27"/>
    <p:sldId id="296" r:id="rId28"/>
    <p:sldId id="286" r:id="rId29"/>
    <p:sldId id="288" r:id="rId30"/>
    <p:sldId id="290" r:id="rId31"/>
    <p:sldId id="291" r:id="rId32"/>
    <p:sldId id="292" r:id="rId33"/>
    <p:sldId id="293" r:id="rId34"/>
    <p:sldId id="294" r:id="rId35"/>
    <p:sldId id="295" r:id="rId36"/>
    <p:sldId id="266"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ily Sully" initials="ES" lastIdx="1" clrIdx="0">
    <p:extLst>
      <p:ext uri="{19B8F6BF-5375-455C-9EA6-DF929625EA0E}">
        <p15:presenceInfo xmlns:p15="http://schemas.microsoft.com/office/powerpoint/2012/main" userId="S::esully@hrpa.ca::4ffd9ef3-673e-4d7c-b527-96c62648a2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2D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27" autoAdjust="0"/>
    <p:restoredTop sz="72182" autoAdjust="0"/>
  </p:normalViewPr>
  <p:slideViewPr>
    <p:cSldViewPr snapToGrid="0">
      <p:cViewPr varScale="1">
        <p:scale>
          <a:sx n="80" d="100"/>
          <a:sy n="80" d="100"/>
        </p:scale>
        <p:origin x="1920" y="96"/>
      </p:cViewPr>
      <p:guideLst/>
    </p:cSldViewPr>
  </p:slideViewPr>
  <p:notesTextViewPr>
    <p:cViewPr>
      <p:scale>
        <a:sx n="1" d="1"/>
        <a:sy n="1" d="1"/>
      </p:scale>
      <p:origin x="0" y="0"/>
    </p:cViewPr>
  </p:notesTextViewPr>
  <p:notesViewPr>
    <p:cSldViewPr snapToGrid="0" showGuides="1">
      <p:cViewPr varScale="1">
        <p:scale>
          <a:sx n="85" d="100"/>
          <a:sy n="85" d="100"/>
        </p:scale>
        <p:origin x="380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180969768568788"/>
          <c:y val="0.1875"/>
          <c:w val="0.34440926379625314"/>
          <c:h val="0.60056348425196848"/>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029-4B79-A70D-8EDC7987433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029-4B79-A70D-8EDC7987433A}"/>
              </c:ext>
            </c:extLst>
          </c:dPt>
          <c:dPt>
            <c:idx val="2"/>
            <c:bubble3D val="0"/>
            <c:spPr>
              <a:solidFill>
                <a:srgbClr val="FFC000"/>
              </a:solidFill>
              <a:ln w="19050">
                <a:solidFill>
                  <a:schemeClr val="lt1"/>
                </a:solidFill>
              </a:ln>
              <a:effectLst/>
            </c:spPr>
            <c:extLst>
              <c:ext xmlns:c16="http://schemas.microsoft.com/office/drawing/2014/chart" uri="{C3380CC4-5D6E-409C-BE32-E72D297353CC}">
                <c16:uniqueId val="{00000005-E029-4B79-A70D-8EDC7987433A}"/>
              </c:ext>
            </c:extLst>
          </c:dPt>
          <c:dLbls>
            <c:dLbl>
              <c:idx val="0"/>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1-E029-4B79-A70D-8EDC7987433A}"/>
                </c:ext>
              </c:extLst>
            </c:dLbl>
            <c:dLbl>
              <c:idx val="1"/>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3-E029-4B79-A70D-8EDC7987433A}"/>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 - I am aware of this</c:v>
                </c:pt>
                <c:pt idx="1">
                  <c:v>No - I am not aware of this</c:v>
                </c:pt>
              </c:strCache>
            </c:strRef>
          </c:cat>
          <c:val>
            <c:numRef>
              <c:f>Sheet1!$B$2:$B$3</c:f>
              <c:numCache>
                <c:formatCode>0%</c:formatCode>
                <c:ptCount val="2"/>
                <c:pt idx="0">
                  <c:v>0.14000000000000001</c:v>
                </c:pt>
                <c:pt idx="1">
                  <c:v>0.86</c:v>
                </c:pt>
              </c:numCache>
            </c:numRef>
          </c:val>
          <c:extLst>
            <c:ext xmlns:c16="http://schemas.microsoft.com/office/drawing/2014/chart" uri="{C3380CC4-5D6E-409C-BE32-E72D297353CC}">
              <c16:uniqueId val="{00000006-E029-4B79-A70D-8EDC7987433A}"/>
            </c:ext>
          </c:extLst>
        </c:ser>
        <c:dLbls>
          <c:showLegendKey val="0"/>
          <c:showVal val="0"/>
          <c:showCatName val="0"/>
          <c:showSerName val="0"/>
          <c:showPercent val="0"/>
          <c:showBubbleSize val="0"/>
          <c:showLeaderLines val="1"/>
        </c:dLbls>
        <c:firstSliceAng val="0"/>
      </c:pieChart>
      <c:spPr>
        <a:noFill/>
        <a:ln>
          <a:noFill/>
        </a:ln>
        <a:effectLst/>
      </c:spPr>
    </c:plotArea>
    <c:legend>
      <c:legendPos val="l"/>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ata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ata5.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10" Type="http://schemas.openxmlformats.org/officeDocument/2006/relationships/image" Target="../media/image43.svg"/><Relationship Id="rId4" Type="http://schemas.openxmlformats.org/officeDocument/2006/relationships/image" Target="../media/image37.svg"/><Relationship Id="rId9" Type="http://schemas.openxmlformats.org/officeDocument/2006/relationships/image" Target="../media/image4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rawing5.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10" Type="http://schemas.openxmlformats.org/officeDocument/2006/relationships/image" Target="../media/image43.svg"/><Relationship Id="rId4" Type="http://schemas.openxmlformats.org/officeDocument/2006/relationships/image" Target="../media/image37.svg"/><Relationship Id="rId9" Type="http://schemas.openxmlformats.org/officeDocument/2006/relationships/image" Target="../media/image4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ABD913-9A33-48B5-9F53-DD34377B75B3}"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B8F49D79-B4BB-44A7-82AF-5F9C258FBE32}">
      <dgm:prSet custT="1"/>
      <dgm:spPr/>
      <dgm:t>
        <a:bodyPr/>
        <a:lstStyle/>
        <a:p>
          <a:pPr>
            <a:lnSpc>
              <a:spcPct val="100000"/>
            </a:lnSpc>
          </a:pPr>
          <a:r>
            <a:rPr lang="en-US" sz="2000" dirty="0">
              <a:solidFill>
                <a:schemeClr val="tx2"/>
              </a:solidFill>
              <a:latin typeface="Poppins" panose="00000500000000000000" pitchFamily="2" charset="0"/>
              <a:cs typeface="Poppins" panose="00000500000000000000" pitchFamily="2" charset="0"/>
            </a:rPr>
            <a:t>The aim and focus is to reduce and prevent risks of harm to the public stemming from the practice of the profession.</a:t>
          </a:r>
        </a:p>
      </dgm:t>
    </dgm:pt>
    <dgm:pt modelId="{00972744-BE8E-4B51-89D6-505244E34915}" type="parTrans" cxnId="{5C2741E7-BE9F-4ABA-836E-119652A2CA4D}">
      <dgm:prSet/>
      <dgm:spPr/>
      <dgm:t>
        <a:bodyPr/>
        <a:lstStyle/>
        <a:p>
          <a:endParaRPr lang="en-US">
            <a:solidFill>
              <a:schemeClr val="tx2"/>
            </a:solidFill>
            <a:latin typeface="Poppins" panose="00000500000000000000" pitchFamily="2" charset="0"/>
            <a:cs typeface="Poppins" panose="00000500000000000000" pitchFamily="2" charset="0"/>
          </a:endParaRPr>
        </a:p>
      </dgm:t>
    </dgm:pt>
    <dgm:pt modelId="{5560D10C-DE50-4F91-949C-EAC36D43BEF8}" type="sibTrans" cxnId="{5C2741E7-BE9F-4ABA-836E-119652A2CA4D}">
      <dgm:prSet/>
      <dgm:spPr/>
      <dgm:t>
        <a:bodyPr/>
        <a:lstStyle/>
        <a:p>
          <a:endParaRPr lang="en-US">
            <a:solidFill>
              <a:schemeClr val="tx2"/>
            </a:solidFill>
            <a:latin typeface="Poppins" panose="00000500000000000000" pitchFamily="2" charset="0"/>
            <a:cs typeface="Poppins" panose="00000500000000000000" pitchFamily="2" charset="0"/>
          </a:endParaRPr>
        </a:p>
      </dgm:t>
    </dgm:pt>
    <dgm:pt modelId="{5CC7E25F-CC8F-465C-8C20-FA8AA742966C}">
      <dgm:prSet custT="1"/>
      <dgm:spPr/>
      <dgm:t>
        <a:bodyPr/>
        <a:lstStyle/>
        <a:p>
          <a:pPr>
            <a:lnSpc>
              <a:spcPct val="100000"/>
            </a:lnSpc>
          </a:pPr>
          <a:r>
            <a:rPr lang="en-US" sz="2000" b="0" i="0" baseline="0" dirty="0">
              <a:solidFill>
                <a:schemeClr val="tx2"/>
              </a:solidFill>
              <a:latin typeface="Poppins" panose="00000500000000000000" pitchFamily="2" charset="0"/>
              <a:cs typeface="Poppins" panose="00000500000000000000" pitchFamily="2" charset="0"/>
            </a:rPr>
            <a:t>Requires partnership with registrants and the public </a:t>
          </a:r>
          <a:r>
            <a:rPr lang="en-US" sz="2000" dirty="0">
              <a:solidFill>
                <a:schemeClr val="tx2"/>
              </a:solidFill>
              <a:latin typeface="Poppins" panose="00000500000000000000" pitchFamily="2" charset="0"/>
              <a:cs typeface="Poppins" panose="00000500000000000000" pitchFamily="2" charset="0"/>
            </a:rPr>
            <a:t>for harm prevention and reduction.</a:t>
          </a:r>
        </a:p>
      </dgm:t>
    </dgm:pt>
    <dgm:pt modelId="{3577D8AB-000B-4858-B3DC-9F69511A06DB}" type="parTrans" cxnId="{7D642E51-BE20-48AB-BCE9-8868F4E14093}">
      <dgm:prSet/>
      <dgm:spPr/>
      <dgm:t>
        <a:bodyPr/>
        <a:lstStyle/>
        <a:p>
          <a:endParaRPr lang="en-US">
            <a:solidFill>
              <a:schemeClr val="tx2"/>
            </a:solidFill>
            <a:latin typeface="Poppins" panose="00000500000000000000" pitchFamily="2" charset="0"/>
            <a:cs typeface="Poppins" panose="00000500000000000000" pitchFamily="2" charset="0"/>
          </a:endParaRPr>
        </a:p>
      </dgm:t>
    </dgm:pt>
    <dgm:pt modelId="{3131DF8F-9278-46E1-BBC8-96DFBF5F09E4}" type="sibTrans" cxnId="{7D642E51-BE20-48AB-BCE9-8868F4E14093}">
      <dgm:prSet/>
      <dgm:spPr/>
      <dgm:t>
        <a:bodyPr/>
        <a:lstStyle/>
        <a:p>
          <a:endParaRPr lang="en-US">
            <a:solidFill>
              <a:schemeClr val="tx2"/>
            </a:solidFill>
            <a:latin typeface="Poppins" panose="00000500000000000000" pitchFamily="2" charset="0"/>
            <a:cs typeface="Poppins" panose="00000500000000000000" pitchFamily="2" charset="0"/>
          </a:endParaRPr>
        </a:p>
      </dgm:t>
    </dgm:pt>
    <dgm:pt modelId="{3D754118-04BE-427A-8644-5EB2BDBF633C}">
      <dgm:prSet custT="1"/>
      <dgm:spPr/>
      <dgm:t>
        <a:bodyPr/>
        <a:lstStyle/>
        <a:p>
          <a:pPr>
            <a:lnSpc>
              <a:spcPct val="100000"/>
            </a:lnSpc>
          </a:pPr>
          <a:r>
            <a:rPr lang="en-US" sz="2000" b="0" i="0" baseline="0" dirty="0">
              <a:solidFill>
                <a:schemeClr val="tx2"/>
              </a:solidFill>
              <a:latin typeface="Poppins" panose="00000500000000000000" pitchFamily="2" charset="0"/>
              <a:cs typeface="Poppins" panose="00000500000000000000" pitchFamily="2" charset="0"/>
            </a:rPr>
            <a:t>Proactively mitigates risks before they translate themselves into actual harm experienced by the public.</a:t>
          </a:r>
          <a:endParaRPr lang="en-US" sz="2000" dirty="0">
            <a:solidFill>
              <a:schemeClr val="tx2"/>
            </a:solidFill>
            <a:latin typeface="Poppins" panose="00000500000000000000" pitchFamily="2" charset="0"/>
            <a:cs typeface="Poppins" panose="00000500000000000000" pitchFamily="2" charset="0"/>
          </a:endParaRPr>
        </a:p>
      </dgm:t>
    </dgm:pt>
    <dgm:pt modelId="{ED60A22C-375D-4446-9ED1-0D810F1AAF95}" type="parTrans" cxnId="{7148C0B0-9D37-4421-BE81-220D9D129741}">
      <dgm:prSet/>
      <dgm:spPr/>
      <dgm:t>
        <a:bodyPr/>
        <a:lstStyle/>
        <a:p>
          <a:endParaRPr lang="en-US">
            <a:solidFill>
              <a:schemeClr val="tx2"/>
            </a:solidFill>
            <a:latin typeface="Poppins" panose="00000500000000000000" pitchFamily="2" charset="0"/>
            <a:cs typeface="Poppins" panose="00000500000000000000" pitchFamily="2" charset="0"/>
          </a:endParaRPr>
        </a:p>
      </dgm:t>
    </dgm:pt>
    <dgm:pt modelId="{155FFA2A-B066-4A14-83DD-0C8A2A942E05}" type="sibTrans" cxnId="{7148C0B0-9D37-4421-BE81-220D9D129741}">
      <dgm:prSet/>
      <dgm:spPr/>
      <dgm:t>
        <a:bodyPr/>
        <a:lstStyle/>
        <a:p>
          <a:endParaRPr lang="en-US">
            <a:solidFill>
              <a:schemeClr val="tx2"/>
            </a:solidFill>
            <a:latin typeface="Poppins" panose="00000500000000000000" pitchFamily="2" charset="0"/>
            <a:cs typeface="Poppins" panose="00000500000000000000" pitchFamily="2" charset="0"/>
          </a:endParaRPr>
        </a:p>
      </dgm:t>
    </dgm:pt>
    <dgm:pt modelId="{EEDDCA85-9E26-4B9E-8E6B-A5316FA8ADD7}" type="pres">
      <dgm:prSet presAssocID="{25ABD913-9A33-48B5-9F53-DD34377B75B3}" presName="root" presStyleCnt="0">
        <dgm:presLayoutVars>
          <dgm:dir/>
          <dgm:resizeHandles val="exact"/>
        </dgm:presLayoutVars>
      </dgm:prSet>
      <dgm:spPr/>
    </dgm:pt>
    <dgm:pt modelId="{923BBCEC-D7ED-4D8E-B6D0-3DA7DEEC1555}" type="pres">
      <dgm:prSet presAssocID="{B8F49D79-B4BB-44A7-82AF-5F9C258FBE32}" presName="compNode" presStyleCnt="0"/>
      <dgm:spPr/>
    </dgm:pt>
    <dgm:pt modelId="{C9576DBF-8DD7-421E-977A-6633C7240FB1}" type="pres">
      <dgm:prSet presAssocID="{B8F49D79-B4BB-44A7-82AF-5F9C258FBE32}" presName="iconRect" presStyleLbl="node1" presStyleIdx="0" presStyleCnt="3" custLinFactNeighborX="-24606" custLinFactNeighborY="5459"/>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r graph with downward trend with solid fill"/>
        </a:ext>
      </dgm:extLst>
    </dgm:pt>
    <dgm:pt modelId="{12057635-5380-4979-891D-4E3509572190}" type="pres">
      <dgm:prSet presAssocID="{B8F49D79-B4BB-44A7-82AF-5F9C258FBE32}" presName="spaceRect" presStyleCnt="0"/>
      <dgm:spPr/>
    </dgm:pt>
    <dgm:pt modelId="{07031388-05C1-4FB3-80F9-6AE925A73AF9}" type="pres">
      <dgm:prSet presAssocID="{B8F49D79-B4BB-44A7-82AF-5F9C258FBE32}" presName="textRect" presStyleLbl="revTx" presStyleIdx="0" presStyleCnt="3" custScaleX="167018" custLinFactNeighborX="-19914" custLinFactNeighborY="-197">
        <dgm:presLayoutVars>
          <dgm:chMax val="1"/>
          <dgm:chPref val="1"/>
        </dgm:presLayoutVars>
      </dgm:prSet>
      <dgm:spPr/>
    </dgm:pt>
    <dgm:pt modelId="{6B0F06A8-4C79-44CB-B6A5-CA5C23CB9BAD}" type="pres">
      <dgm:prSet presAssocID="{5560D10C-DE50-4F91-949C-EAC36D43BEF8}" presName="sibTrans" presStyleCnt="0"/>
      <dgm:spPr/>
    </dgm:pt>
    <dgm:pt modelId="{B6F86D1C-97C9-4D4F-9CE9-7E8303BFA951}" type="pres">
      <dgm:prSet presAssocID="{5CC7E25F-CC8F-465C-8C20-FA8AA742966C}" presName="compNode" presStyleCnt="0"/>
      <dgm:spPr/>
    </dgm:pt>
    <dgm:pt modelId="{661A92E7-E283-4A39-A190-1C1DE40E5A82}" type="pres">
      <dgm:prSet presAssocID="{5CC7E25F-CC8F-465C-8C20-FA8AA742966C}"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usiness Growth with solid fill"/>
        </a:ext>
      </dgm:extLst>
    </dgm:pt>
    <dgm:pt modelId="{F02CE9C4-59BC-4845-99A5-FF2715F20245}" type="pres">
      <dgm:prSet presAssocID="{5CC7E25F-CC8F-465C-8C20-FA8AA742966C}" presName="spaceRect" presStyleCnt="0"/>
      <dgm:spPr/>
    </dgm:pt>
    <dgm:pt modelId="{B3AA8268-B19D-4847-B8FE-4AE8016E5BAC}" type="pres">
      <dgm:prSet presAssocID="{5CC7E25F-CC8F-465C-8C20-FA8AA742966C}" presName="textRect" presStyleLbl="revTx" presStyleIdx="1" presStyleCnt="3" custScaleX="194006" custLinFactNeighborX="-14299" custLinFactNeighborY="-977">
        <dgm:presLayoutVars>
          <dgm:chMax val="1"/>
          <dgm:chPref val="1"/>
        </dgm:presLayoutVars>
      </dgm:prSet>
      <dgm:spPr/>
    </dgm:pt>
    <dgm:pt modelId="{DE4BD969-B837-46ED-B95C-A27FDF437C2F}" type="pres">
      <dgm:prSet presAssocID="{3131DF8F-9278-46E1-BBC8-96DFBF5F09E4}" presName="sibTrans" presStyleCnt="0"/>
      <dgm:spPr/>
    </dgm:pt>
    <dgm:pt modelId="{A9A73CDC-D2B1-407B-840E-46A3FF18D86B}" type="pres">
      <dgm:prSet presAssocID="{3D754118-04BE-427A-8644-5EB2BDBF633C}" presName="compNode" presStyleCnt="0"/>
      <dgm:spPr/>
    </dgm:pt>
    <dgm:pt modelId="{37529629-C906-4538-882E-1A818D1F72B3}" type="pres">
      <dgm:prSet presAssocID="{3D754118-04BE-427A-8644-5EB2BDBF633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Irritant"/>
        </a:ext>
      </dgm:extLst>
    </dgm:pt>
    <dgm:pt modelId="{017B6EAE-2237-4551-804B-91361DB69A37}" type="pres">
      <dgm:prSet presAssocID="{3D754118-04BE-427A-8644-5EB2BDBF633C}" presName="spaceRect" presStyleCnt="0"/>
      <dgm:spPr/>
    </dgm:pt>
    <dgm:pt modelId="{A6A57B06-3323-4E85-8747-52CA35F27A7F}" type="pres">
      <dgm:prSet presAssocID="{3D754118-04BE-427A-8644-5EB2BDBF633C}" presName="textRect" presStyleLbl="revTx" presStyleIdx="2" presStyleCnt="3" custScaleX="168355">
        <dgm:presLayoutVars>
          <dgm:chMax val="1"/>
          <dgm:chPref val="1"/>
        </dgm:presLayoutVars>
      </dgm:prSet>
      <dgm:spPr/>
    </dgm:pt>
  </dgm:ptLst>
  <dgm:cxnLst>
    <dgm:cxn modelId="{6064EE40-31C4-4A49-B8D6-7191B304B51E}" type="presOf" srcId="{3D754118-04BE-427A-8644-5EB2BDBF633C}" destId="{A6A57B06-3323-4E85-8747-52CA35F27A7F}" srcOrd="0" destOrd="0" presId="urn:microsoft.com/office/officeart/2018/2/layout/IconLabelList"/>
    <dgm:cxn modelId="{DC506E69-D0D9-4798-8A63-BA2E1477D536}" type="presOf" srcId="{25ABD913-9A33-48B5-9F53-DD34377B75B3}" destId="{EEDDCA85-9E26-4B9E-8E6B-A5316FA8ADD7}" srcOrd="0" destOrd="0" presId="urn:microsoft.com/office/officeart/2018/2/layout/IconLabelList"/>
    <dgm:cxn modelId="{7D642E51-BE20-48AB-BCE9-8868F4E14093}" srcId="{25ABD913-9A33-48B5-9F53-DD34377B75B3}" destId="{5CC7E25F-CC8F-465C-8C20-FA8AA742966C}" srcOrd="1" destOrd="0" parTransId="{3577D8AB-000B-4858-B3DC-9F69511A06DB}" sibTransId="{3131DF8F-9278-46E1-BBC8-96DFBF5F09E4}"/>
    <dgm:cxn modelId="{630D6693-F526-48AB-98A5-FBC38C9324E7}" type="presOf" srcId="{B8F49D79-B4BB-44A7-82AF-5F9C258FBE32}" destId="{07031388-05C1-4FB3-80F9-6AE925A73AF9}" srcOrd="0" destOrd="0" presId="urn:microsoft.com/office/officeart/2018/2/layout/IconLabelList"/>
    <dgm:cxn modelId="{7148C0B0-9D37-4421-BE81-220D9D129741}" srcId="{25ABD913-9A33-48B5-9F53-DD34377B75B3}" destId="{3D754118-04BE-427A-8644-5EB2BDBF633C}" srcOrd="2" destOrd="0" parTransId="{ED60A22C-375D-4446-9ED1-0D810F1AAF95}" sibTransId="{155FFA2A-B066-4A14-83DD-0C8A2A942E05}"/>
    <dgm:cxn modelId="{67F865C9-22E1-42AB-B537-B316A26BA6EB}" type="presOf" srcId="{5CC7E25F-CC8F-465C-8C20-FA8AA742966C}" destId="{B3AA8268-B19D-4847-B8FE-4AE8016E5BAC}" srcOrd="0" destOrd="0" presId="urn:microsoft.com/office/officeart/2018/2/layout/IconLabelList"/>
    <dgm:cxn modelId="{5C2741E7-BE9F-4ABA-836E-119652A2CA4D}" srcId="{25ABD913-9A33-48B5-9F53-DD34377B75B3}" destId="{B8F49D79-B4BB-44A7-82AF-5F9C258FBE32}" srcOrd="0" destOrd="0" parTransId="{00972744-BE8E-4B51-89D6-505244E34915}" sibTransId="{5560D10C-DE50-4F91-949C-EAC36D43BEF8}"/>
    <dgm:cxn modelId="{99DCF52D-A422-4973-9B18-1859AAEAD042}" type="presParOf" srcId="{EEDDCA85-9E26-4B9E-8E6B-A5316FA8ADD7}" destId="{923BBCEC-D7ED-4D8E-B6D0-3DA7DEEC1555}" srcOrd="0" destOrd="0" presId="urn:microsoft.com/office/officeart/2018/2/layout/IconLabelList"/>
    <dgm:cxn modelId="{2E584F20-EADD-4A4F-8599-B8ECB98C694D}" type="presParOf" srcId="{923BBCEC-D7ED-4D8E-B6D0-3DA7DEEC1555}" destId="{C9576DBF-8DD7-421E-977A-6633C7240FB1}" srcOrd="0" destOrd="0" presId="urn:microsoft.com/office/officeart/2018/2/layout/IconLabelList"/>
    <dgm:cxn modelId="{442A189A-5B22-42BE-AC26-262DB70F28DD}" type="presParOf" srcId="{923BBCEC-D7ED-4D8E-B6D0-3DA7DEEC1555}" destId="{12057635-5380-4979-891D-4E3509572190}" srcOrd="1" destOrd="0" presId="urn:microsoft.com/office/officeart/2018/2/layout/IconLabelList"/>
    <dgm:cxn modelId="{89D3EF0E-41FA-492E-BE7B-3F52C7F13AA6}" type="presParOf" srcId="{923BBCEC-D7ED-4D8E-B6D0-3DA7DEEC1555}" destId="{07031388-05C1-4FB3-80F9-6AE925A73AF9}" srcOrd="2" destOrd="0" presId="urn:microsoft.com/office/officeart/2018/2/layout/IconLabelList"/>
    <dgm:cxn modelId="{FF62E2ED-D181-41C6-BAE9-2DE0E09AAFAD}" type="presParOf" srcId="{EEDDCA85-9E26-4B9E-8E6B-A5316FA8ADD7}" destId="{6B0F06A8-4C79-44CB-B6A5-CA5C23CB9BAD}" srcOrd="1" destOrd="0" presId="urn:microsoft.com/office/officeart/2018/2/layout/IconLabelList"/>
    <dgm:cxn modelId="{FFADC22F-57BB-4C86-9CA7-C36FE6C9AD72}" type="presParOf" srcId="{EEDDCA85-9E26-4B9E-8E6B-A5316FA8ADD7}" destId="{B6F86D1C-97C9-4D4F-9CE9-7E8303BFA951}" srcOrd="2" destOrd="0" presId="urn:microsoft.com/office/officeart/2018/2/layout/IconLabelList"/>
    <dgm:cxn modelId="{D6997B8D-B1F5-4A0B-AE85-EAA7379C1404}" type="presParOf" srcId="{B6F86D1C-97C9-4D4F-9CE9-7E8303BFA951}" destId="{661A92E7-E283-4A39-A190-1C1DE40E5A82}" srcOrd="0" destOrd="0" presId="urn:microsoft.com/office/officeart/2018/2/layout/IconLabelList"/>
    <dgm:cxn modelId="{FCF2FD87-4CEA-4D94-9071-0D905397AC84}" type="presParOf" srcId="{B6F86D1C-97C9-4D4F-9CE9-7E8303BFA951}" destId="{F02CE9C4-59BC-4845-99A5-FF2715F20245}" srcOrd="1" destOrd="0" presId="urn:microsoft.com/office/officeart/2018/2/layout/IconLabelList"/>
    <dgm:cxn modelId="{A226827B-F8E8-4F9F-883C-C2F343EA332B}" type="presParOf" srcId="{B6F86D1C-97C9-4D4F-9CE9-7E8303BFA951}" destId="{B3AA8268-B19D-4847-B8FE-4AE8016E5BAC}" srcOrd="2" destOrd="0" presId="urn:microsoft.com/office/officeart/2018/2/layout/IconLabelList"/>
    <dgm:cxn modelId="{0AD7E2A0-6504-491A-A975-23C980148692}" type="presParOf" srcId="{EEDDCA85-9E26-4B9E-8E6B-A5316FA8ADD7}" destId="{DE4BD969-B837-46ED-B95C-A27FDF437C2F}" srcOrd="3" destOrd="0" presId="urn:microsoft.com/office/officeart/2018/2/layout/IconLabelList"/>
    <dgm:cxn modelId="{07D4AE5C-B513-40C5-A7D0-18FF083DDB26}" type="presParOf" srcId="{EEDDCA85-9E26-4B9E-8E6B-A5316FA8ADD7}" destId="{A9A73CDC-D2B1-407B-840E-46A3FF18D86B}" srcOrd="4" destOrd="0" presId="urn:microsoft.com/office/officeart/2018/2/layout/IconLabelList"/>
    <dgm:cxn modelId="{18ECC9CE-DBDA-4D4E-8A25-6DE3C53D09D3}" type="presParOf" srcId="{A9A73CDC-D2B1-407B-840E-46A3FF18D86B}" destId="{37529629-C906-4538-882E-1A818D1F72B3}" srcOrd="0" destOrd="0" presId="urn:microsoft.com/office/officeart/2018/2/layout/IconLabelList"/>
    <dgm:cxn modelId="{B441142A-0CE1-447C-8FD1-AF3112F7A800}" type="presParOf" srcId="{A9A73CDC-D2B1-407B-840E-46A3FF18D86B}" destId="{017B6EAE-2237-4551-804B-91361DB69A37}" srcOrd="1" destOrd="0" presId="urn:microsoft.com/office/officeart/2018/2/layout/IconLabelList"/>
    <dgm:cxn modelId="{2E61EE12-D2D8-4859-BC49-D15E58499AA4}" type="presParOf" srcId="{A9A73CDC-D2B1-407B-840E-46A3FF18D86B}" destId="{A6A57B06-3323-4E85-8747-52CA35F27A7F}"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710A63-D297-4573-A064-3D2D58966CCE}"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15A8AD72-48E6-4DE7-AD4C-38CD46F9371A}">
      <dgm:prSet/>
      <dgm:spPr/>
      <dgm:t>
        <a:bodyPr/>
        <a:lstStyle/>
        <a:p>
          <a:r>
            <a:rPr lang="en-CA" dirty="0">
              <a:latin typeface="Arial" panose="020B0604020202020204" pitchFamily="34" charset="0"/>
              <a:cs typeface="Arial" panose="020B0604020202020204" pitchFamily="34" charset="0"/>
            </a:rPr>
            <a:t>Ruined careers (leading to a whole host of issues)</a:t>
          </a:r>
          <a:endParaRPr lang="en-US" dirty="0">
            <a:latin typeface="Arial" panose="020B0604020202020204" pitchFamily="34" charset="0"/>
            <a:cs typeface="Arial" panose="020B0604020202020204" pitchFamily="34" charset="0"/>
          </a:endParaRPr>
        </a:p>
      </dgm:t>
    </dgm:pt>
    <dgm:pt modelId="{401A84F2-E8CC-4140-A6DB-B462BDF60309}" type="parTrans" cxnId="{5D1F5D8E-8934-4B03-8E79-BD1A2644BD62}">
      <dgm:prSet/>
      <dgm:spPr/>
      <dgm:t>
        <a:bodyPr/>
        <a:lstStyle/>
        <a:p>
          <a:endParaRPr lang="en-US">
            <a:latin typeface="Arial" panose="020B0604020202020204" pitchFamily="34" charset="0"/>
            <a:cs typeface="Arial" panose="020B0604020202020204" pitchFamily="34" charset="0"/>
          </a:endParaRPr>
        </a:p>
      </dgm:t>
    </dgm:pt>
    <dgm:pt modelId="{A1E14174-FEDB-4A7C-90FB-1B9CFA622960}" type="sibTrans" cxnId="{5D1F5D8E-8934-4B03-8E79-BD1A2644BD62}">
      <dgm:prSet/>
      <dgm:spPr/>
      <dgm:t>
        <a:bodyPr/>
        <a:lstStyle/>
        <a:p>
          <a:endParaRPr lang="en-US">
            <a:latin typeface="Arial" panose="020B0604020202020204" pitchFamily="34" charset="0"/>
            <a:cs typeface="Arial" panose="020B0604020202020204" pitchFamily="34" charset="0"/>
          </a:endParaRPr>
        </a:p>
      </dgm:t>
    </dgm:pt>
    <dgm:pt modelId="{7AA27726-E2FE-45C7-AC91-3E31E632F3F3}">
      <dgm:prSet/>
      <dgm:spPr/>
      <dgm:t>
        <a:bodyPr/>
        <a:lstStyle/>
        <a:p>
          <a:r>
            <a:rPr lang="en-CA" dirty="0">
              <a:latin typeface="Arial" panose="020B0604020202020204" pitchFamily="34" charset="0"/>
              <a:cs typeface="Arial" panose="020B0604020202020204" pitchFamily="34" charset="0"/>
            </a:rPr>
            <a:t>Physically unsafe workplaces (physical harm)</a:t>
          </a:r>
          <a:endParaRPr lang="en-US" dirty="0">
            <a:latin typeface="Arial" panose="020B0604020202020204" pitchFamily="34" charset="0"/>
            <a:cs typeface="Arial" panose="020B0604020202020204" pitchFamily="34" charset="0"/>
          </a:endParaRPr>
        </a:p>
      </dgm:t>
    </dgm:pt>
    <dgm:pt modelId="{AD524227-1BE7-4335-BDBD-973D771C5C8B}" type="parTrans" cxnId="{97ABAC02-6609-41C5-B82A-00A56FE0D9DC}">
      <dgm:prSet/>
      <dgm:spPr/>
      <dgm:t>
        <a:bodyPr/>
        <a:lstStyle/>
        <a:p>
          <a:endParaRPr lang="en-US">
            <a:latin typeface="Arial" panose="020B0604020202020204" pitchFamily="34" charset="0"/>
            <a:cs typeface="Arial" panose="020B0604020202020204" pitchFamily="34" charset="0"/>
          </a:endParaRPr>
        </a:p>
      </dgm:t>
    </dgm:pt>
    <dgm:pt modelId="{E0C8D026-76BA-4FFE-B870-F3F957979980}" type="sibTrans" cxnId="{97ABAC02-6609-41C5-B82A-00A56FE0D9DC}">
      <dgm:prSet/>
      <dgm:spPr/>
      <dgm:t>
        <a:bodyPr/>
        <a:lstStyle/>
        <a:p>
          <a:endParaRPr lang="en-US">
            <a:latin typeface="Arial" panose="020B0604020202020204" pitchFamily="34" charset="0"/>
            <a:cs typeface="Arial" panose="020B0604020202020204" pitchFamily="34" charset="0"/>
          </a:endParaRPr>
        </a:p>
      </dgm:t>
    </dgm:pt>
    <dgm:pt modelId="{81C65293-F05E-478A-B5DA-53099CB9604F}">
      <dgm:prSet/>
      <dgm:spPr/>
      <dgm:t>
        <a:bodyPr/>
        <a:lstStyle/>
        <a:p>
          <a:r>
            <a:rPr lang="en-CA" dirty="0">
              <a:latin typeface="Arial" panose="020B0604020202020204" pitchFamily="34" charset="0"/>
              <a:cs typeface="Arial" panose="020B0604020202020204" pitchFamily="34" charset="0"/>
            </a:rPr>
            <a:t>Psychologically unsafe workplaces (toxic workplaces, harassment, bullying)</a:t>
          </a:r>
          <a:endParaRPr lang="en-US" dirty="0">
            <a:latin typeface="Arial" panose="020B0604020202020204" pitchFamily="34" charset="0"/>
            <a:cs typeface="Arial" panose="020B0604020202020204" pitchFamily="34" charset="0"/>
          </a:endParaRPr>
        </a:p>
      </dgm:t>
    </dgm:pt>
    <dgm:pt modelId="{BBAE569D-2063-4CC8-B47D-94D74E7F9A3C}" type="parTrans" cxnId="{4B15CF46-84C8-4A8B-B174-E6BCF86E40D9}">
      <dgm:prSet/>
      <dgm:spPr/>
      <dgm:t>
        <a:bodyPr/>
        <a:lstStyle/>
        <a:p>
          <a:endParaRPr lang="en-US">
            <a:latin typeface="Arial" panose="020B0604020202020204" pitchFamily="34" charset="0"/>
            <a:cs typeface="Arial" panose="020B0604020202020204" pitchFamily="34" charset="0"/>
          </a:endParaRPr>
        </a:p>
      </dgm:t>
    </dgm:pt>
    <dgm:pt modelId="{7B557021-AD96-4F44-924B-CA69B8B7EB75}" type="sibTrans" cxnId="{4B15CF46-84C8-4A8B-B174-E6BCF86E40D9}">
      <dgm:prSet/>
      <dgm:spPr/>
      <dgm:t>
        <a:bodyPr/>
        <a:lstStyle/>
        <a:p>
          <a:endParaRPr lang="en-US">
            <a:latin typeface="Arial" panose="020B0604020202020204" pitchFamily="34" charset="0"/>
            <a:cs typeface="Arial" panose="020B0604020202020204" pitchFamily="34" charset="0"/>
          </a:endParaRPr>
        </a:p>
      </dgm:t>
    </dgm:pt>
    <dgm:pt modelId="{368FAE47-D3C3-4CCB-9AC8-F92B801015D9}">
      <dgm:prSet/>
      <dgm:spPr/>
      <dgm:t>
        <a:bodyPr/>
        <a:lstStyle/>
        <a:p>
          <a:r>
            <a:rPr lang="en-CA">
              <a:latin typeface="Arial" panose="020B0604020202020204" pitchFamily="34" charset="0"/>
              <a:cs typeface="Arial" panose="020B0604020202020204" pitchFamily="34" charset="0"/>
            </a:rPr>
            <a:t>Violence in the workplace</a:t>
          </a:r>
          <a:endParaRPr lang="en-US">
            <a:latin typeface="Arial" panose="020B0604020202020204" pitchFamily="34" charset="0"/>
            <a:cs typeface="Arial" panose="020B0604020202020204" pitchFamily="34" charset="0"/>
          </a:endParaRPr>
        </a:p>
      </dgm:t>
    </dgm:pt>
    <dgm:pt modelId="{4519AEA0-0B71-408D-8A76-04CE687EAF3E}" type="parTrans" cxnId="{096B899D-7A61-432E-9F2C-09A7A5900390}">
      <dgm:prSet/>
      <dgm:spPr/>
      <dgm:t>
        <a:bodyPr/>
        <a:lstStyle/>
        <a:p>
          <a:endParaRPr lang="en-US">
            <a:latin typeface="Arial" panose="020B0604020202020204" pitchFamily="34" charset="0"/>
            <a:cs typeface="Arial" panose="020B0604020202020204" pitchFamily="34" charset="0"/>
          </a:endParaRPr>
        </a:p>
      </dgm:t>
    </dgm:pt>
    <dgm:pt modelId="{93B4FA41-0246-4741-BED2-DDB6AD16418C}" type="sibTrans" cxnId="{096B899D-7A61-432E-9F2C-09A7A5900390}">
      <dgm:prSet/>
      <dgm:spPr/>
      <dgm:t>
        <a:bodyPr/>
        <a:lstStyle/>
        <a:p>
          <a:endParaRPr lang="en-US">
            <a:latin typeface="Arial" panose="020B0604020202020204" pitchFamily="34" charset="0"/>
            <a:cs typeface="Arial" panose="020B0604020202020204" pitchFamily="34" charset="0"/>
          </a:endParaRPr>
        </a:p>
      </dgm:t>
    </dgm:pt>
    <dgm:pt modelId="{BF86C545-DC7C-46CA-999F-6A634CA61C21}">
      <dgm:prSet/>
      <dgm:spPr/>
      <dgm:t>
        <a:bodyPr/>
        <a:lstStyle/>
        <a:p>
          <a:r>
            <a:rPr lang="en-CA" dirty="0">
              <a:latin typeface="Arial" panose="020B0604020202020204" pitchFamily="34" charset="0"/>
              <a:cs typeface="Arial" panose="020B0604020202020204" pitchFamily="34" charset="0"/>
            </a:rPr>
            <a:t>Exploitative work practices</a:t>
          </a:r>
          <a:endParaRPr lang="en-US" dirty="0">
            <a:latin typeface="Arial" panose="020B0604020202020204" pitchFamily="34" charset="0"/>
            <a:cs typeface="Arial" panose="020B0604020202020204" pitchFamily="34" charset="0"/>
          </a:endParaRPr>
        </a:p>
      </dgm:t>
    </dgm:pt>
    <dgm:pt modelId="{41B52A36-D76A-4F0F-B2CA-9A3DCFAFFCB4}" type="parTrans" cxnId="{AD7862F2-C2A7-434D-84B6-5AA934BD6E5A}">
      <dgm:prSet/>
      <dgm:spPr/>
      <dgm:t>
        <a:bodyPr/>
        <a:lstStyle/>
        <a:p>
          <a:endParaRPr lang="en-US">
            <a:latin typeface="Arial" panose="020B0604020202020204" pitchFamily="34" charset="0"/>
            <a:cs typeface="Arial" panose="020B0604020202020204" pitchFamily="34" charset="0"/>
          </a:endParaRPr>
        </a:p>
      </dgm:t>
    </dgm:pt>
    <dgm:pt modelId="{AC0C3455-E37D-4C5A-9A40-56C4DD8D8A3D}" type="sibTrans" cxnId="{AD7862F2-C2A7-434D-84B6-5AA934BD6E5A}">
      <dgm:prSet/>
      <dgm:spPr/>
      <dgm:t>
        <a:bodyPr/>
        <a:lstStyle/>
        <a:p>
          <a:endParaRPr lang="en-US">
            <a:latin typeface="Arial" panose="020B0604020202020204" pitchFamily="34" charset="0"/>
            <a:cs typeface="Arial" panose="020B0604020202020204" pitchFamily="34" charset="0"/>
          </a:endParaRPr>
        </a:p>
      </dgm:t>
    </dgm:pt>
    <dgm:pt modelId="{E774604D-F05E-46DC-A311-C2BC4A69837C}">
      <dgm:prSet/>
      <dgm:spPr/>
      <dgm:t>
        <a:bodyPr/>
        <a:lstStyle/>
        <a:p>
          <a:r>
            <a:rPr lang="en-CA">
              <a:latin typeface="Arial" panose="020B0604020202020204" pitchFamily="34" charset="0"/>
              <a:cs typeface="Arial" panose="020B0604020202020204" pitchFamily="34" charset="0"/>
            </a:rPr>
            <a:t>Employees rights violated (entitlements not respected)</a:t>
          </a:r>
          <a:endParaRPr lang="en-US">
            <a:latin typeface="Arial" panose="020B0604020202020204" pitchFamily="34" charset="0"/>
            <a:cs typeface="Arial" panose="020B0604020202020204" pitchFamily="34" charset="0"/>
          </a:endParaRPr>
        </a:p>
      </dgm:t>
    </dgm:pt>
    <dgm:pt modelId="{1C76F302-AE9C-433F-AFBE-C249D9205B86}" type="parTrans" cxnId="{0890B383-3D96-4B15-AFB3-193FE29F723F}">
      <dgm:prSet/>
      <dgm:spPr/>
      <dgm:t>
        <a:bodyPr/>
        <a:lstStyle/>
        <a:p>
          <a:endParaRPr lang="en-US">
            <a:latin typeface="Arial" panose="020B0604020202020204" pitchFamily="34" charset="0"/>
            <a:cs typeface="Arial" panose="020B0604020202020204" pitchFamily="34" charset="0"/>
          </a:endParaRPr>
        </a:p>
      </dgm:t>
    </dgm:pt>
    <dgm:pt modelId="{9660A6F7-9BDA-4899-85CE-408BBC3DA153}" type="sibTrans" cxnId="{0890B383-3D96-4B15-AFB3-193FE29F723F}">
      <dgm:prSet/>
      <dgm:spPr/>
      <dgm:t>
        <a:bodyPr/>
        <a:lstStyle/>
        <a:p>
          <a:endParaRPr lang="en-US">
            <a:latin typeface="Arial" panose="020B0604020202020204" pitchFamily="34" charset="0"/>
            <a:cs typeface="Arial" panose="020B0604020202020204" pitchFamily="34" charset="0"/>
          </a:endParaRPr>
        </a:p>
      </dgm:t>
    </dgm:pt>
    <dgm:pt modelId="{E32E04BE-42AA-4A50-974A-D7DDD80FFFC2}">
      <dgm:prSet/>
      <dgm:spPr/>
      <dgm:t>
        <a:bodyPr/>
        <a:lstStyle/>
        <a:p>
          <a:r>
            <a:rPr lang="en-CA">
              <a:latin typeface="Arial" panose="020B0604020202020204" pitchFamily="34" charset="0"/>
              <a:cs typeface="Arial" panose="020B0604020202020204" pitchFamily="34" charset="0"/>
            </a:rPr>
            <a:t>Employees defrauded of pay and benefits</a:t>
          </a:r>
          <a:endParaRPr lang="en-US">
            <a:latin typeface="Arial" panose="020B0604020202020204" pitchFamily="34" charset="0"/>
            <a:cs typeface="Arial" panose="020B0604020202020204" pitchFamily="34" charset="0"/>
          </a:endParaRPr>
        </a:p>
      </dgm:t>
    </dgm:pt>
    <dgm:pt modelId="{1466C5E8-72EC-4807-8949-1B6F11F4B76F}" type="parTrans" cxnId="{49A06528-50BD-446B-8858-B9A403AF302E}">
      <dgm:prSet/>
      <dgm:spPr/>
      <dgm:t>
        <a:bodyPr/>
        <a:lstStyle/>
        <a:p>
          <a:endParaRPr lang="en-US">
            <a:latin typeface="Arial" panose="020B0604020202020204" pitchFamily="34" charset="0"/>
            <a:cs typeface="Arial" panose="020B0604020202020204" pitchFamily="34" charset="0"/>
          </a:endParaRPr>
        </a:p>
      </dgm:t>
    </dgm:pt>
    <dgm:pt modelId="{4145CA1C-316B-480B-8834-5989FBE73DF9}" type="sibTrans" cxnId="{49A06528-50BD-446B-8858-B9A403AF302E}">
      <dgm:prSet/>
      <dgm:spPr/>
      <dgm:t>
        <a:bodyPr/>
        <a:lstStyle/>
        <a:p>
          <a:endParaRPr lang="en-US">
            <a:latin typeface="Arial" panose="020B0604020202020204" pitchFamily="34" charset="0"/>
            <a:cs typeface="Arial" panose="020B0604020202020204" pitchFamily="34" charset="0"/>
          </a:endParaRPr>
        </a:p>
      </dgm:t>
    </dgm:pt>
    <dgm:pt modelId="{C0A4E2A2-49F4-47FC-9AEC-B8704148370E}">
      <dgm:prSet/>
      <dgm:spPr/>
      <dgm:t>
        <a:bodyPr/>
        <a:lstStyle/>
        <a:p>
          <a:r>
            <a:rPr lang="en-CA">
              <a:latin typeface="Arial" panose="020B0604020202020204" pitchFamily="34" charset="0"/>
              <a:cs typeface="Arial" panose="020B0604020202020204" pitchFamily="34" charset="0"/>
            </a:rPr>
            <a:t>Employers get into legal trouble (Ontario Human Rights Tribunal, CRA issues, ESA issues, OHSA issues)</a:t>
          </a:r>
          <a:endParaRPr lang="en-US">
            <a:latin typeface="Arial" panose="020B0604020202020204" pitchFamily="34" charset="0"/>
            <a:cs typeface="Arial" panose="020B0604020202020204" pitchFamily="34" charset="0"/>
          </a:endParaRPr>
        </a:p>
      </dgm:t>
    </dgm:pt>
    <dgm:pt modelId="{17DE5EBF-FC17-4D0D-99B8-E446F0F18B10}" type="parTrans" cxnId="{EBAE5D5D-697A-4BDC-889B-0195DEF897C3}">
      <dgm:prSet/>
      <dgm:spPr/>
      <dgm:t>
        <a:bodyPr/>
        <a:lstStyle/>
        <a:p>
          <a:endParaRPr lang="en-US">
            <a:latin typeface="Arial" panose="020B0604020202020204" pitchFamily="34" charset="0"/>
            <a:cs typeface="Arial" panose="020B0604020202020204" pitchFamily="34" charset="0"/>
          </a:endParaRPr>
        </a:p>
      </dgm:t>
    </dgm:pt>
    <dgm:pt modelId="{CA8AFA5D-D09E-4BD7-8C0A-65973970F07A}" type="sibTrans" cxnId="{EBAE5D5D-697A-4BDC-889B-0195DEF897C3}">
      <dgm:prSet/>
      <dgm:spPr/>
      <dgm:t>
        <a:bodyPr/>
        <a:lstStyle/>
        <a:p>
          <a:endParaRPr lang="en-US">
            <a:latin typeface="Arial" panose="020B0604020202020204" pitchFamily="34" charset="0"/>
            <a:cs typeface="Arial" panose="020B0604020202020204" pitchFamily="34" charset="0"/>
          </a:endParaRPr>
        </a:p>
      </dgm:t>
    </dgm:pt>
    <dgm:pt modelId="{913D96BD-D0F3-49C0-A20C-8EFDAAC2B9EA}">
      <dgm:prSet/>
      <dgm:spPr/>
      <dgm:t>
        <a:bodyPr/>
        <a:lstStyle/>
        <a:p>
          <a:r>
            <a:rPr lang="en-CA">
              <a:latin typeface="Arial" panose="020B0604020202020204" pitchFamily="34" charset="0"/>
              <a:cs typeface="Arial" panose="020B0604020202020204" pitchFamily="34" charset="0"/>
            </a:rPr>
            <a:t>Loss of productivity</a:t>
          </a:r>
          <a:endParaRPr lang="en-US">
            <a:latin typeface="Arial" panose="020B0604020202020204" pitchFamily="34" charset="0"/>
            <a:cs typeface="Arial" panose="020B0604020202020204" pitchFamily="34" charset="0"/>
          </a:endParaRPr>
        </a:p>
      </dgm:t>
    </dgm:pt>
    <dgm:pt modelId="{91602BEB-8AF4-432F-B5B7-DA75374D4A17}" type="parTrans" cxnId="{40E096B3-AAD3-470B-A10F-C5C16ADE1989}">
      <dgm:prSet/>
      <dgm:spPr/>
      <dgm:t>
        <a:bodyPr/>
        <a:lstStyle/>
        <a:p>
          <a:endParaRPr lang="en-US">
            <a:latin typeface="Arial" panose="020B0604020202020204" pitchFamily="34" charset="0"/>
            <a:cs typeface="Arial" panose="020B0604020202020204" pitchFamily="34" charset="0"/>
          </a:endParaRPr>
        </a:p>
      </dgm:t>
    </dgm:pt>
    <dgm:pt modelId="{8A4F3E5B-33F1-4F31-B03F-8A6570A595EB}" type="sibTrans" cxnId="{40E096B3-AAD3-470B-A10F-C5C16ADE1989}">
      <dgm:prSet/>
      <dgm:spPr/>
      <dgm:t>
        <a:bodyPr/>
        <a:lstStyle/>
        <a:p>
          <a:endParaRPr lang="en-US">
            <a:latin typeface="Arial" panose="020B0604020202020204" pitchFamily="34" charset="0"/>
            <a:cs typeface="Arial" panose="020B0604020202020204" pitchFamily="34" charset="0"/>
          </a:endParaRPr>
        </a:p>
      </dgm:t>
    </dgm:pt>
    <dgm:pt modelId="{299ED8AD-3A1E-4697-9CFF-B9C9C74CF873}" type="pres">
      <dgm:prSet presAssocID="{36710A63-D297-4573-A064-3D2D58966CCE}" presName="vert0" presStyleCnt="0">
        <dgm:presLayoutVars>
          <dgm:dir/>
          <dgm:animOne val="branch"/>
          <dgm:animLvl val="lvl"/>
        </dgm:presLayoutVars>
      </dgm:prSet>
      <dgm:spPr/>
    </dgm:pt>
    <dgm:pt modelId="{4DC332D9-FB6E-47DA-BEC7-96926E9A0FD3}" type="pres">
      <dgm:prSet presAssocID="{15A8AD72-48E6-4DE7-AD4C-38CD46F9371A}" presName="thickLine" presStyleLbl="alignNode1" presStyleIdx="0" presStyleCnt="9"/>
      <dgm:spPr/>
    </dgm:pt>
    <dgm:pt modelId="{09825C4A-C2BF-43D9-96F9-B541F0326D82}" type="pres">
      <dgm:prSet presAssocID="{15A8AD72-48E6-4DE7-AD4C-38CD46F9371A}" presName="horz1" presStyleCnt="0"/>
      <dgm:spPr/>
    </dgm:pt>
    <dgm:pt modelId="{8578ED29-6F8B-4E35-B52A-D2F63CC8811A}" type="pres">
      <dgm:prSet presAssocID="{15A8AD72-48E6-4DE7-AD4C-38CD46F9371A}" presName="tx1" presStyleLbl="revTx" presStyleIdx="0" presStyleCnt="9"/>
      <dgm:spPr/>
    </dgm:pt>
    <dgm:pt modelId="{6D451603-AA12-4087-90F1-F32902466AB1}" type="pres">
      <dgm:prSet presAssocID="{15A8AD72-48E6-4DE7-AD4C-38CD46F9371A}" presName="vert1" presStyleCnt="0"/>
      <dgm:spPr/>
    </dgm:pt>
    <dgm:pt modelId="{914C20AA-9F3E-47F0-830F-AA2B641A2486}" type="pres">
      <dgm:prSet presAssocID="{7AA27726-E2FE-45C7-AC91-3E31E632F3F3}" presName="thickLine" presStyleLbl="alignNode1" presStyleIdx="1" presStyleCnt="9"/>
      <dgm:spPr/>
    </dgm:pt>
    <dgm:pt modelId="{009C7050-705B-4868-84B8-9FD1AC42CF8F}" type="pres">
      <dgm:prSet presAssocID="{7AA27726-E2FE-45C7-AC91-3E31E632F3F3}" presName="horz1" presStyleCnt="0"/>
      <dgm:spPr/>
    </dgm:pt>
    <dgm:pt modelId="{06EABB47-8BCD-4C4D-88D5-4DFA6245CF67}" type="pres">
      <dgm:prSet presAssocID="{7AA27726-E2FE-45C7-AC91-3E31E632F3F3}" presName="tx1" presStyleLbl="revTx" presStyleIdx="1" presStyleCnt="9"/>
      <dgm:spPr/>
    </dgm:pt>
    <dgm:pt modelId="{ED697632-C657-44CC-8FC9-66DC72691EC8}" type="pres">
      <dgm:prSet presAssocID="{7AA27726-E2FE-45C7-AC91-3E31E632F3F3}" presName="vert1" presStyleCnt="0"/>
      <dgm:spPr/>
    </dgm:pt>
    <dgm:pt modelId="{C53DCB23-F3D3-4858-A287-A2EC52066371}" type="pres">
      <dgm:prSet presAssocID="{81C65293-F05E-478A-B5DA-53099CB9604F}" presName="thickLine" presStyleLbl="alignNode1" presStyleIdx="2" presStyleCnt="9"/>
      <dgm:spPr/>
    </dgm:pt>
    <dgm:pt modelId="{D65A6C62-29B8-457F-AD75-A7683F712457}" type="pres">
      <dgm:prSet presAssocID="{81C65293-F05E-478A-B5DA-53099CB9604F}" presName="horz1" presStyleCnt="0"/>
      <dgm:spPr/>
    </dgm:pt>
    <dgm:pt modelId="{E7291675-4427-4512-85E8-F07214125B45}" type="pres">
      <dgm:prSet presAssocID="{81C65293-F05E-478A-B5DA-53099CB9604F}" presName="tx1" presStyleLbl="revTx" presStyleIdx="2" presStyleCnt="9"/>
      <dgm:spPr/>
    </dgm:pt>
    <dgm:pt modelId="{41653716-F756-48C9-B3C9-4DFD815DF4EB}" type="pres">
      <dgm:prSet presAssocID="{81C65293-F05E-478A-B5DA-53099CB9604F}" presName="vert1" presStyleCnt="0"/>
      <dgm:spPr/>
    </dgm:pt>
    <dgm:pt modelId="{0DB3EC23-E6D8-4A5F-A312-386288FA794F}" type="pres">
      <dgm:prSet presAssocID="{368FAE47-D3C3-4CCB-9AC8-F92B801015D9}" presName="thickLine" presStyleLbl="alignNode1" presStyleIdx="3" presStyleCnt="9"/>
      <dgm:spPr/>
    </dgm:pt>
    <dgm:pt modelId="{777F94B3-79ED-48C2-8E81-A0AF438D3AA0}" type="pres">
      <dgm:prSet presAssocID="{368FAE47-D3C3-4CCB-9AC8-F92B801015D9}" presName="horz1" presStyleCnt="0"/>
      <dgm:spPr/>
    </dgm:pt>
    <dgm:pt modelId="{16576759-6A23-4FD8-8ACF-5813DE1659CA}" type="pres">
      <dgm:prSet presAssocID="{368FAE47-D3C3-4CCB-9AC8-F92B801015D9}" presName="tx1" presStyleLbl="revTx" presStyleIdx="3" presStyleCnt="9"/>
      <dgm:spPr/>
    </dgm:pt>
    <dgm:pt modelId="{E6B2295E-38F1-40BC-9BA1-8711720A11CA}" type="pres">
      <dgm:prSet presAssocID="{368FAE47-D3C3-4CCB-9AC8-F92B801015D9}" presName="vert1" presStyleCnt="0"/>
      <dgm:spPr/>
    </dgm:pt>
    <dgm:pt modelId="{EBEE0EE6-3E37-4208-BA5F-9B23BD02E533}" type="pres">
      <dgm:prSet presAssocID="{BF86C545-DC7C-46CA-999F-6A634CA61C21}" presName="thickLine" presStyleLbl="alignNode1" presStyleIdx="4" presStyleCnt="9"/>
      <dgm:spPr/>
    </dgm:pt>
    <dgm:pt modelId="{31C2AFD9-C875-41FE-BF52-83E5FDBF5BD4}" type="pres">
      <dgm:prSet presAssocID="{BF86C545-DC7C-46CA-999F-6A634CA61C21}" presName="horz1" presStyleCnt="0"/>
      <dgm:spPr/>
    </dgm:pt>
    <dgm:pt modelId="{A50416F0-17ED-410E-8B31-433022E06836}" type="pres">
      <dgm:prSet presAssocID="{BF86C545-DC7C-46CA-999F-6A634CA61C21}" presName="tx1" presStyleLbl="revTx" presStyleIdx="4" presStyleCnt="9"/>
      <dgm:spPr/>
    </dgm:pt>
    <dgm:pt modelId="{190A9793-7C97-4C8D-9731-B9DD445FAA95}" type="pres">
      <dgm:prSet presAssocID="{BF86C545-DC7C-46CA-999F-6A634CA61C21}" presName="vert1" presStyleCnt="0"/>
      <dgm:spPr/>
    </dgm:pt>
    <dgm:pt modelId="{0CEB0CC5-D1AB-4335-AD7B-B75180356EBC}" type="pres">
      <dgm:prSet presAssocID="{E774604D-F05E-46DC-A311-C2BC4A69837C}" presName="thickLine" presStyleLbl="alignNode1" presStyleIdx="5" presStyleCnt="9"/>
      <dgm:spPr/>
    </dgm:pt>
    <dgm:pt modelId="{62C76C93-8D5A-48C0-A68B-FFE2FE7DAC97}" type="pres">
      <dgm:prSet presAssocID="{E774604D-F05E-46DC-A311-C2BC4A69837C}" presName="horz1" presStyleCnt="0"/>
      <dgm:spPr/>
    </dgm:pt>
    <dgm:pt modelId="{F3B30A61-2948-4FBA-B948-540CD20C65FE}" type="pres">
      <dgm:prSet presAssocID="{E774604D-F05E-46DC-A311-C2BC4A69837C}" presName="tx1" presStyleLbl="revTx" presStyleIdx="5" presStyleCnt="9"/>
      <dgm:spPr/>
    </dgm:pt>
    <dgm:pt modelId="{1EA03356-311F-4B20-B77A-179BFD983803}" type="pres">
      <dgm:prSet presAssocID="{E774604D-F05E-46DC-A311-C2BC4A69837C}" presName="vert1" presStyleCnt="0"/>
      <dgm:spPr/>
    </dgm:pt>
    <dgm:pt modelId="{2D2D856E-0DD1-4970-8411-61DB1D2C7D84}" type="pres">
      <dgm:prSet presAssocID="{E32E04BE-42AA-4A50-974A-D7DDD80FFFC2}" presName="thickLine" presStyleLbl="alignNode1" presStyleIdx="6" presStyleCnt="9"/>
      <dgm:spPr/>
    </dgm:pt>
    <dgm:pt modelId="{F04D7194-D75D-4456-9B3E-4FEF664EA6CE}" type="pres">
      <dgm:prSet presAssocID="{E32E04BE-42AA-4A50-974A-D7DDD80FFFC2}" presName="horz1" presStyleCnt="0"/>
      <dgm:spPr/>
    </dgm:pt>
    <dgm:pt modelId="{A519DCDF-4890-460B-B821-2D12926F7B6F}" type="pres">
      <dgm:prSet presAssocID="{E32E04BE-42AA-4A50-974A-D7DDD80FFFC2}" presName="tx1" presStyleLbl="revTx" presStyleIdx="6" presStyleCnt="9"/>
      <dgm:spPr/>
    </dgm:pt>
    <dgm:pt modelId="{B8A0E392-3805-40F0-9E97-5C22193575F2}" type="pres">
      <dgm:prSet presAssocID="{E32E04BE-42AA-4A50-974A-D7DDD80FFFC2}" presName="vert1" presStyleCnt="0"/>
      <dgm:spPr/>
    </dgm:pt>
    <dgm:pt modelId="{617C9112-DC4C-4B08-93DB-BCB646D8F94D}" type="pres">
      <dgm:prSet presAssocID="{C0A4E2A2-49F4-47FC-9AEC-B8704148370E}" presName="thickLine" presStyleLbl="alignNode1" presStyleIdx="7" presStyleCnt="9"/>
      <dgm:spPr/>
    </dgm:pt>
    <dgm:pt modelId="{914BAB58-B9B0-434B-8398-679995C68331}" type="pres">
      <dgm:prSet presAssocID="{C0A4E2A2-49F4-47FC-9AEC-B8704148370E}" presName="horz1" presStyleCnt="0"/>
      <dgm:spPr/>
    </dgm:pt>
    <dgm:pt modelId="{0FCED2CB-2FC4-4D75-92B2-85312DA7F6E9}" type="pres">
      <dgm:prSet presAssocID="{C0A4E2A2-49F4-47FC-9AEC-B8704148370E}" presName="tx1" presStyleLbl="revTx" presStyleIdx="7" presStyleCnt="9"/>
      <dgm:spPr/>
    </dgm:pt>
    <dgm:pt modelId="{598F606B-C964-4F57-B286-6EF348F778C6}" type="pres">
      <dgm:prSet presAssocID="{C0A4E2A2-49F4-47FC-9AEC-B8704148370E}" presName="vert1" presStyleCnt="0"/>
      <dgm:spPr/>
    </dgm:pt>
    <dgm:pt modelId="{49194A26-F248-4E4E-BAE0-9260102AA8E5}" type="pres">
      <dgm:prSet presAssocID="{913D96BD-D0F3-49C0-A20C-8EFDAAC2B9EA}" presName="thickLine" presStyleLbl="alignNode1" presStyleIdx="8" presStyleCnt="9"/>
      <dgm:spPr/>
    </dgm:pt>
    <dgm:pt modelId="{56D730A0-081A-4738-B310-C03DB5E64A57}" type="pres">
      <dgm:prSet presAssocID="{913D96BD-D0F3-49C0-A20C-8EFDAAC2B9EA}" presName="horz1" presStyleCnt="0"/>
      <dgm:spPr/>
    </dgm:pt>
    <dgm:pt modelId="{774E3B71-D2EF-475E-9EC9-6C213ECAFC2E}" type="pres">
      <dgm:prSet presAssocID="{913D96BD-D0F3-49C0-A20C-8EFDAAC2B9EA}" presName="tx1" presStyleLbl="revTx" presStyleIdx="8" presStyleCnt="9"/>
      <dgm:spPr/>
    </dgm:pt>
    <dgm:pt modelId="{882393DF-F3C6-4D1A-BB7B-7694D96DBA79}" type="pres">
      <dgm:prSet presAssocID="{913D96BD-D0F3-49C0-A20C-8EFDAAC2B9EA}" presName="vert1" presStyleCnt="0"/>
      <dgm:spPr/>
    </dgm:pt>
  </dgm:ptLst>
  <dgm:cxnLst>
    <dgm:cxn modelId="{97ABAC02-6609-41C5-B82A-00A56FE0D9DC}" srcId="{36710A63-D297-4573-A064-3D2D58966CCE}" destId="{7AA27726-E2FE-45C7-AC91-3E31E632F3F3}" srcOrd="1" destOrd="0" parTransId="{AD524227-1BE7-4335-BDBD-973D771C5C8B}" sibTransId="{E0C8D026-76BA-4FFE-B870-F3F957979980}"/>
    <dgm:cxn modelId="{1EB4670D-2CC9-4327-A386-5938A76B70B2}" type="presOf" srcId="{81C65293-F05E-478A-B5DA-53099CB9604F}" destId="{E7291675-4427-4512-85E8-F07214125B45}" srcOrd="0" destOrd="0" presId="urn:microsoft.com/office/officeart/2008/layout/LinedList"/>
    <dgm:cxn modelId="{93F1AD1D-F285-4705-B7E4-3C50E728B7A9}" type="presOf" srcId="{C0A4E2A2-49F4-47FC-9AEC-B8704148370E}" destId="{0FCED2CB-2FC4-4D75-92B2-85312DA7F6E9}" srcOrd="0" destOrd="0" presId="urn:microsoft.com/office/officeart/2008/layout/LinedList"/>
    <dgm:cxn modelId="{1789B31E-FE6D-4DEB-A1AF-FDCE1C216D5B}" type="presOf" srcId="{36710A63-D297-4573-A064-3D2D58966CCE}" destId="{299ED8AD-3A1E-4697-9CFF-B9C9C74CF873}" srcOrd="0" destOrd="0" presId="urn:microsoft.com/office/officeart/2008/layout/LinedList"/>
    <dgm:cxn modelId="{49AB2C1F-EF62-486B-90E0-B6C29B8A822B}" type="presOf" srcId="{E774604D-F05E-46DC-A311-C2BC4A69837C}" destId="{F3B30A61-2948-4FBA-B948-540CD20C65FE}" srcOrd="0" destOrd="0" presId="urn:microsoft.com/office/officeart/2008/layout/LinedList"/>
    <dgm:cxn modelId="{49A06528-50BD-446B-8858-B9A403AF302E}" srcId="{36710A63-D297-4573-A064-3D2D58966CCE}" destId="{E32E04BE-42AA-4A50-974A-D7DDD80FFFC2}" srcOrd="6" destOrd="0" parTransId="{1466C5E8-72EC-4807-8949-1B6F11F4B76F}" sibTransId="{4145CA1C-316B-480B-8834-5989FBE73DF9}"/>
    <dgm:cxn modelId="{EBAE5D5D-697A-4BDC-889B-0195DEF897C3}" srcId="{36710A63-D297-4573-A064-3D2D58966CCE}" destId="{C0A4E2A2-49F4-47FC-9AEC-B8704148370E}" srcOrd="7" destOrd="0" parTransId="{17DE5EBF-FC17-4D0D-99B8-E446F0F18B10}" sibTransId="{CA8AFA5D-D09E-4BD7-8C0A-65973970F07A}"/>
    <dgm:cxn modelId="{4B15CF46-84C8-4A8B-B174-E6BCF86E40D9}" srcId="{36710A63-D297-4573-A064-3D2D58966CCE}" destId="{81C65293-F05E-478A-B5DA-53099CB9604F}" srcOrd="2" destOrd="0" parTransId="{BBAE569D-2063-4CC8-B47D-94D74E7F9A3C}" sibTransId="{7B557021-AD96-4F44-924B-CA69B8B7EB75}"/>
    <dgm:cxn modelId="{A6165449-6E22-4230-A1CB-3C49DF0E6925}" type="presOf" srcId="{15A8AD72-48E6-4DE7-AD4C-38CD46F9371A}" destId="{8578ED29-6F8B-4E35-B52A-D2F63CC8811A}" srcOrd="0" destOrd="0" presId="urn:microsoft.com/office/officeart/2008/layout/LinedList"/>
    <dgm:cxn modelId="{734E1973-4D41-4522-B030-D649F86B0950}" type="presOf" srcId="{BF86C545-DC7C-46CA-999F-6A634CA61C21}" destId="{A50416F0-17ED-410E-8B31-433022E06836}" srcOrd="0" destOrd="0" presId="urn:microsoft.com/office/officeart/2008/layout/LinedList"/>
    <dgm:cxn modelId="{09E74B53-BEAB-4E21-94B0-3B842FE38318}" type="presOf" srcId="{7AA27726-E2FE-45C7-AC91-3E31E632F3F3}" destId="{06EABB47-8BCD-4C4D-88D5-4DFA6245CF67}" srcOrd="0" destOrd="0" presId="urn:microsoft.com/office/officeart/2008/layout/LinedList"/>
    <dgm:cxn modelId="{E595B776-ACB8-4F14-AFA7-9702783F3AC6}" type="presOf" srcId="{E32E04BE-42AA-4A50-974A-D7DDD80FFFC2}" destId="{A519DCDF-4890-460B-B821-2D12926F7B6F}" srcOrd="0" destOrd="0" presId="urn:microsoft.com/office/officeart/2008/layout/LinedList"/>
    <dgm:cxn modelId="{0890B383-3D96-4B15-AFB3-193FE29F723F}" srcId="{36710A63-D297-4573-A064-3D2D58966CCE}" destId="{E774604D-F05E-46DC-A311-C2BC4A69837C}" srcOrd="5" destOrd="0" parTransId="{1C76F302-AE9C-433F-AFBE-C249D9205B86}" sibTransId="{9660A6F7-9BDA-4899-85CE-408BBC3DA153}"/>
    <dgm:cxn modelId="{E5B47C8B-9762-4E8A-BF8F-CC6AF01BC048}" type="presOf" srcId="{913D96BD-D0F3-49C0-A20C-8EFDAAC2B9EA}" destId="{774E3B71-D2EF-475E-9EC9-6C213ECAFC2E}" srcOrd="0" destOrd="0" presId="urn:microsoft.com/office/officeart/2008/layout/LinedList"/>
    <dgm:cxn modelId="{5D1F5D8E-8934-4B03-8E79-BD1A2644BD62}" srcId="{36710A63-D297-4573-A064-3D2D58966CCE}" destId="{15A8AD72-48E6-4DE7-AD4C-38CD46F9371A}" srcOrd="0" destOrd="0" parTransId="{401A84F2-E8CC-4140-A6DB-B462BDF60309}" sibTransId="{A1E14174-FEDB-4A7C-90FB-1B9CFA622960}"/>
    <dgm:cxn modelId="{723CF39C-3E1F-494A-905F-8CAFD6B4B01B}" type="presOf" srcId="{368FAE47-D3C3-4CCB-9AC8-F92B801015D9}" destId="{16576759-6A23-4FD8-8ACF-5813DE1659CA}" srcOrd="0" destOrd="0" presId="urn:microsoft.com/office/officeart/2008/layout/LinedList"/>
    <dgm:cxn modelId="{096B899D-7A61-432E-9F2C-09A7A5900390}" srcId="{36710A63-D297-4573-A064-3D2D58966CCE}" destId="{368FAE47-D3C3-4CCB-9AC8-F92B801015D9}" srcOrd="3" destOrd="0" parTransId="{4519AEA0-0B71-408D-8A76-04CE687EAF3E}" sibTransId="{93B4FA41-0246-4741-BED2-DDB6AD16418C}"/>
    <dgm:cxn modelId="{40E096B3-AAD3-470B-A10F-C5C16ADE1989}" srcId="{36710A63-D297-4573-A064-3D2D58966CCE}" destId="{913D96BD-D0F3-49C0-A20C-8EFDAAC2B9EA}" srcOrd="8" destOrd="0" parTransId="{91602BEB-8AF4-432F-B5B7-DA75374D4A17}" sibTransId="{8A4F3E5B-33F1-4F31-B03F-8A6570A595EB}"/>
    <dgm:cxn modelId="{AD7862F2-C2A7-434D-84B6-5AA934BD6E5A}" srcId="{36710A63-D297-4573-A064-3D2D58966CCE}" destId="{BF86C545-DC7C-46CA-999F-6A634CA61C21}" srcOrd="4" destOrd="0" parTransId="{41B52A36-D76A-4F0F-B2CA-9A3DCFAFFCB4}" sibTransId="{AC0C3455-E37D-4C5A-9A40-56C4DD8D8A3D}"/>
    <dgm:cxn modelId="{17320EDA-0E3D-4DB3-BA38-4E2DCEC0F5D6}" type="presParOf" srcId="{299ED8AD-3A1E-4697-9CFF-B9C9C74CF873}" destId="{4DC332D9-FB6E-47DA-BEC7-96926E9A0FD3}" srcOrd="0" destOrd="0" presId="urn:microsoft.com/office/officeart/2008/layout/LinedList"/>
    <dgm:cxn modelId="{9BAA2EB3-02FB-4D9D-9EAC-6EADD79209BC}" type="presParOf" srcId="{299ED8AD-3A1E-4697-9CFF-B9C9C74CF873}" destId="{09825C4A-C2BF-43D9-96F9-B541F0326D82}" srcOrd="1" destOrd="0" presId="urn:microsoft.com/office/officeart/2008/layout/LinedList"/>
    <dgm:cxn modelId="{795E338D-F174-4EF7-8DF3-3F0A6D08979D}" type="presParOf" srcId="{09825C4A-C2BF-43D9-96F9-B541F0326D82}" destId="{8578ED29-6F8B-4E35-B52A-D2F63CC8811A}" srcOrd="0" destOrd="0" presId="urn:microsoft.com/office/officeart/2008/layout/LinedList"/>
    <dgm:cxn modelId="{A34C81DF-3269-4C70-A788-17D3EC87A199}" type="presParOf" srcId="{09825C4A-C2BF-43D9-96F9-B541F0326D82}" destId="{6D451603-AA12-4087-90F1-F32902466AB1}" srcOrd="1" destOrd="0" presId="urn:microsoft.com/office/officeart/2008/layout/LinedList"/>
    <dgm:cxn modelId="{2B17DBEE-87EC-4395-9259-C0E2AB890120}" type="presParOf" srcId="{299ED8AD-3A1E-4697-9CFF-B9C9C74CF873}" destId="{914C20AA-9F3E-47F0-830F-AA2B641A2486}" srcOrd="2" destOrd="0" presId="urn:microsoft.com/office/officeart/2008/layout/LinedList"/>
    <dgm:cxn modelId="{9292DFC1-1A72-4634-A90C-5FD97F64EAB2}" type="presParOf" srcId="{299ED8AD-3A1E-4697-9CFF-B9C9C74CF873}" destId="{009C7050-705B-4868-84B8-9FD1AC42CF8F}" srcOrd="3" destOrd="0" presId="urn:microsoft.com/office/officeart/2008/layout/LinedList"/>
    <dgm:cxn modelId="{DB0AB111-8356-44D0-9FF7-8547B7C057FD}" type="presParOf" srcId="{009C7050-705B-4868-84B8-9FD1AC42CF8F}" destId="{06EABB47-8BCD-4C4D-88D5-4DFA6245CF67}" srcOrd="0" destOrd="0" presId="urn:microsoft.com/office/officeart/2008/layout/LinedList"/>
    <dgm:cxn modelId="{1C8F24F2-3656-4B35-A7EC-B49AFC81FF51}" type="presParOf" srcId="{009C7050-705B-4868-84B8-9FD1AC42CF8F}" destId="{ED697632-C657-44CC-8FC9-66DC72691EC8}" srcOrd="1" destOrd="0" presId="urn:microsoft.com/office/officeart/2008/layout/LinedList"/>
    <dgm:cxn modelId="{CBE64689-04BC-4C2E-9A59-54AEB938FA3D}" type="presParOf" srcId="{299ED8AD-3A1E-4697-9CFF-B9C9C74CF873}" destId="{C53DCB23-F3D3-4858-A287-A2EC52066371}" srcOrd="4" destOrd="0" presId="urn:microsoft.com/office/officeart/2008/layout/LinedList"/>
    <dgm:cxn modelId="{C9015777-FE56-4605-8D65-7D57790A3DAE}" type="presParOf" srcId="{299ED8AD-3A1E-4697-9CFF-B9C9C74CF873}" destId="{D65A6C62-29B8-457F-AD75-A7683F712457}" srcOrd="5" destOrd="0" presId="urn:microsoft.com/office/officeart/2008/layout/LinedList"/>
    <dgm:cxn modelId="{9F9DF70B-84D6-44A4-9E10-7590C0499C43}" type="presParOf" srcId="{D65A6C62-29B8-457F-AD75-A7683F712457}" destId="{E7291675-4427-4512-85E8-F07214125B45}" srcOrd="0" destOrd="0" presId="urn:microsoft.com/office/officeart/2008/layout/LinedList"/>
    <dgm:cxn modelId="{9A9EFD1E-407A-4BB9-8AFD-AD0FB77210C9}" type="presParOf" srcId="{D65A6C62-29B8-457F-AD75-A7683F712457}" destId="{41653716-F756-48C9-B3C9-4DFD815DF4EB}" srcOrd="1" destOrd="0" presId="urn:microsoft.com/office/officeart/2008/layout/LinedList"/>
    <dgm:cxn modelId="{78C12A2C-CBB8-4B53-815A-0C80A937EAEE}" type="presParOf" srcId="{299ED8AD-3A1E-4697-9CFF-B9C9C74CF873}" destId="{0DB3EC23-E6D8-4A5F-A312-386288FA794F}" srcOrd="6" destOrd="0" presId="urn:microsoft.com/office/officeart/2008/layout/LinedList"/>
    <dgm:cxn modelId="{415610F1-7369-4332-8385-1491BF0BF773}" type="presParOf" srcId="{299ED8AD-3A1E-4697-9CFF-B9C9C74CF873}" destId="{777F94B3-79ED-48C2-8E81-A0AF438D3AA0}" srcOrd="7" destOrd="0" presId="urn:microsoft.com/office/officeart/2008/layout/LinedList"/>
    <dgm:cxn modelId="{3C5D0EAC-E58E-40A2-9882-8F1FF79AB84E}" type="presParOf" srcId="{777F94B3-79ED-48C2-8E81-A0AF438D3AA0}" destId="{16576759-6A23-4FD8-8ACF-5813DE1659CA}" srcOrd="0" destOrd="0" presId="urn:microsoft.com/office/officeart/2008/layout/LinedList"/>
    <dgm:cxn modelId="{F945472F-9B39-4D9D-A5EC-ED44349C9151}" type="presParOf" srcId="{777F94B3-79ED-48C2-8E81-A0AF438D3AA0}" destId="{E6B2295E-38F1-40BC-9BA1-8711720A11CA}" srcOrd="1" destOrd="0" presId="urn:microsoft.com/office/officeart/2008/layout/LinedList"/>
    <dgm:cxn modelId="{29052C06-24B4-4DD4-8C60-DAB3346E4556}" type="presParOf" srcId="{299ED8AD-3A1E-4697-9CFF-B9C9C74CF873}" destId="{EBEE0EE6-3E37-4208-BA5F-9B23BD02E533}" srcOrd="8" destOrd="0" presId="urn:microsoft.com/office/officeart/2008/layout/LinedList"/>
    <dgm:cxn modelId="{670230B0-A56E-4B65-9C96-474CA4070CF8}" type="presParOf" srcId="{299ED8AD-3A1E-4697-9CFF-B9C9C74CF873}" destId="{31C2AFD9-C875-41FE-BF52-83E5FDBF5BD4}" srcOrd="9" destOrd="0" presId="urn:microsoft.com/office/officeart/2008/layout/LinedList"/>
    <dgm:cxn modelId="{A8AE6D1B-5CC7-40C7-8509-0EC4F29D63A8}" type="presParOf" srcId="{31C2AFD9-C875-41FE-BF52-83E5FDBF5BD4}" destId="{A50416F0-17ED-410E-8B31-433022E06836}" srcOrd="0" destOrd="0" presId="urn:microsoft.com/office/officeart/2008/layout/LinedList"/>
    <dgm:cxn modelId="{BDA85A70-6F99-46D2-B4CF-7A2C84C60CFF}" type="presParOf" srcId="{31C2AFD9-C875-41FE-BF52-83E5FDBF5BD4}" destId="{190A9793-7C97-4C8D-9731-B9DD445FAA95}" srcOrd="1" destOrd="0" presId="urn:microsoft.com/office/officeart/2008/layout/LinedList"/>
    <dgm:cxn modelId="{DA6C5008-2E9E-43DB-8B8E-4149BF46747D}" type="presParOf" srcId="{299ED8AD-3A1E-4697-9CFF-B9C9C74CF873}" destId="{0CEB0CC5-D1AB-4335-AD7B-B75180356EBC}" srcOrd="10" destOrd="0" presId="urn:microsoft.com/office/officeart/2008/layout/LinedList"/>
    <dgm:cxn modelId="{67212E45-952A-45C5-8360-7427767FDD80}" type="presParOf" srcId="{299ED8AD-3A1E-4697-9CFF-B9C9C74CF873}" destId="{62C76C93-8D5A-48C0-A68B-FFE2FE7DAC97}" srcOrd="11" destOrd="0" presId="urn:microsoft.com/office/officeart/2008/layout/LinedList"/>
    <dgm:cxn modelId="{19C05804-0B2B-4AA6-93F3-40C4CB762E5D}" type="presParOf" srcId="{62C76C93-8D5A-48C0-A68B-FFE2FE7DAC97}" destId="{F3B30A61-2948-4FBA-B948-540CD20C65FE}" srcOrd="0" destOrd="0" presId="urn:microsoft.com/office/officeart/2008/layout/LinedList"/>
    <dgm:cxn modelId="{3EEE77AB-1651-4267-83F4-7D8D4C8A9B23}" type="presParOf" srcId="{62C76C93-8D5A-48C0-A68B-FFE2FE7DAC97}" destId="{1EA03356-311F-4B20-B77A-179BFD983803}" srcOrd="1" destOrd="0" presId="urn:microsoft.com/office/officeart/2008/layout/LinedList"/>
    <dgm:cxn modelId="{3552CF02-8E87-45AF-AF8A-FBA2F30A2053}" type="presParOf" srcId="{299ED8AD-3A1E-4697-9CFF-B9C9C74CF873}" destId="{2D2D856E-0DD1-4970-8411-61DB1D2C7D84}" srcOrd="12" destOrd="0" presId="urn:microsoft.com/office/officeart/2008/layout/LinedList"/>
    <dgm:cxn modelId="{D60324BF-FC93-458A-8950-973AF022A595}" type="presParOf" srcId="{299ED8AD-3A1E-4697-9CFF-B9C9C74CF873}" destId="{F04D7194-D75D-4456-9B3E-4FEF664EA6CE}" srcOrd="13" destOrd="0" presId="urn:microsoft.com/office/officeart/2008/layout/LinedList"/>
    <dgm:cxn modelId="{D0174740-DDC6-4CEB-AFD2-10CC4FF3C13F}" type="presParOf" srcId="{F04D7194-D75D-4456-9B3E-4FEF664EA6CE}" destId="{A519DCDF-4890-460B-B821-2D12926F7B6F}" srcOrd="0" destOrd="0" presId="urn:microsoft.com/office/officeart/2008/layout/LinedList"/>
    <dgm:cxn modelId="{892AAC46-2575-4AEE-8DC6-6D9095A964BD}" type="presParOf" srcId="{F04D7194-D75D-4456-9B3E-4FEF664EA6CE}" destId="{B8A0E392-3805-40F0-9E97-5C22193575F2}" srcOrd="1" destOrd="0" presId="urn:microsoft.com/office/officeart/2008/layout/LinedList"/>
    <dgm:cxn modelId="{C1FDB750-FC84-4E1E-B38E-7B10E66206F2}" type="presParOf" srcId="{299ED8AD-3A1E-4697-9CFF-B9C9C74CF873}" destId="{617C9112-DC4C-4B08-93DB-BCB646D8F94D}" srcOrd="14" destOrd="0" presId="urn:microsoft.com/office/officeart/2008/layout/LinedList"/>
    <dgm:cxn modelId="{632C14A5-189E-4A58-9B60-EDCC52452855}" type="presParOf" srcId="{299ED8AD-3A1E-4697-9CFF-B9C9C74CF873}" destId="{914BAB58-B9B0-434B-8398-679995C68331}" srcOrd="15" destOrd="0" presId="urn:microsoft.com/office/officeart/2008/layout/LinedList"/>
    <dgm:cxn modelId="{7B6BFEEE-DFBC-4144-8676-70D679884B39}" type="presParOf" srcId="{914BAB58-B9B0-434B-8398-679995C68331}" destId="{0FCED2CB-2FC4-4D75-92B2-85312DA7F6E9}" srcOrd="0" destOrd="0" presId="urn:microsoft.com/office/officeart/2008/layout/LinedList"/>
    <dgm:cxn modelId="{3151FB53-78C7-4D09-8BF4-7EF33B51EB17}" type="presParOf" srcId="{914BAB58-B9B0-434B-8398-679995C68331}" destId="{598F606B-C964-4F57-B286-6EF348F778C6}" srcOrd="1" destOrd="0" presId="urn:microsoft.com/office/officeart/2008/layout/LinedList"/>
    <dgm:cxn modelId="{09985977-22BA-4096-A55F-1437FF2DF8FA}" type="presParOf" srcId="{299ED8AD-3A1E-4697-9CFF-B9C9C74CF873}" destId="{49194A26-F248-4E4E-BAE0-9260102AA8E5}" srcOrd="16" destOrd="0" presId="urn:microsoft.com/office/officeart/2008/layout/LinedList"/>
    <dgm:cxn modelId="{99053642-1674-4E71-A51D-9E7AF164DCA4}" type="presParOf" srcId="{299ED8AD-3A1E-4697-9CFF-B9C9C74CF873}" destId="{56D730A0-081A-4738-B310-C03DB5E64A57}" srcOrd="17" destOrd="0" presId="urn:microsoft.com/office/officeart/2008/layout/LinedList"/>
    <dgm:cxn modelId="{63EF2983-B56E-48AF-BB8C-9419BEE7FF2B}" type="presParOf" srcId="{56D730A0-081A-4738-B310-C03DB5E64A57}" destId="{774E3B71-D2EF-475E-9EC9-6C213ECAFC2E}" srcOrd="0" destOrd="0" presId="urn:microsoft.com/office/officeart/2008/layout/LinedList"/>
    <dgm:cxn modelId="{89DC326B-523C-4A92-9409-D1C502EF55A0}" type="presParOf" srcId="{56D730A0-081A-4738-B310-C03DB5E64A57}" destId="{882393DF-F3C6-4D1A-BB7B-7694D96DBA7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0DB4B3-4CF1-4C4C-82DC-DDEC2EA2225C}"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7809F74-4465-4E89-900C-33462A4B1A39}">
      <dgm:prSet/>
      <dgm:spPr/>
      <dgm:t>
        <a:bodyPr/>
        <a:lstStyle/>
        <a:p>
          <a:r>
            <a:rPr lang="en-US">
              <a:latin typeface="Poppins" panose="00000500000000000000" pitchFamily="2" charset="0"/>
              <a:cs typeface="Poppins" panose="00000500000000000000" pitchFamily="2" charset="0"/>
            </a:rPr>
            <a:t>Some professions have significant risks related to life/death, whereas others have higher risks related to psychological, financial, or reputational harm.</a:t>
          </a:r>
        </a:p>
      </dgm:t>
    </dgm:pt>
    <dgm:pt modelId="{C79851D2-87D3-4429-A0AA-E3620EBA0B5F}" type="parTrans" cxnId="{FFF49E53-EE35-406A-BCC1-89A3C02DA515}">
      <dgm:prSet/>
      <dgm:spPr/>
      <dgm:t>
        <a:bodyPr/>
        <a:lstStyle/>
        <a:p>
          <a:endParaRPr lang="en-US">
            <a:latin typeface="Poppins" panose="00000500000000000000" pitchFamily="2" charset="0"/>
            <a:cs typeface="Poppins" panose="00000500000000000000" pitchFamily="2" charset="0"/>
          </a:endParaRPr>
        </a:p>
      </dgm:t>
    </dgm:pt>
    <dgm:pt modelId="{D698BC42-D738-449C-B2A6-7BC8B89B12C1}" type="sibTrans" cxnId="{FFF49E53-EE35-406A-BCC1-89A3C02DA515}">
      <dgm:prSet/>
      <dgm:spPr/>
      <dgm:t>
        <a:bodyPr/>
        <a:lstStyle/>
        <a:p>
          <a:endParaRPr lang="en-US">
            <a:latin typeface="Poppins" panose="00000500000000000000" pitchFamily="2" charset="0"/>
            <a:cs typeface="Poppins" panose="00000500000000000000" pitchFamily="2" charset="0"/>
          </a:endParaRPr>
        </a:p>
      </dgm:t>
    </dgm:pt>
    <dgm:pt modelId="{FABFBDA8-FCE0-46B3-B927-2BBD9DDAFFAE}">
      <dgm:prSet/>
      <dgm:spPr/>
      <dgm:t>
        <a:bodyPr/>
        <a:lstStyle/>
        <a:p>
          <a:r>
            <a:rPr lang="en-US">
              <a:latin typeface="Poppins" panose="00000500000000000000" pitchFamily="2" charset="0"/>
              <a:cs typeface="Poppins" panose="00000500000000000000" pitchFamily="2" charset="0"/>
            </a:rPr>
            <a:t>Regulators should target initiatives towards risks determined to have the highest combined likelihood and impact.</a:t>
          </a:r>
        </a:p>
      </dgm:t>
    </dgm:pt>
    <dgm:pt modelId="{83530718-D605-4CA8-A25D-D42AE077E90F}" type="parTrans" cxnId="{4AB3FE80-66C3-4BA6-BF6F-E9995642B599}">
      <dgm:prSet/>
      <dgm:spPr/>
      <dgm:t>
        <a:bodyPr/>
        <a:lstStyle/>
        <a:p>
          <a:endParaRPr lang="en-US">
            <a:latin typeface="Poppins" panose="00000500000000000000" pitchFamily="2" charset="0"/>
            <a:cs typeface="Poppins" panose="00000500000000000000" pitchFamily="2" charset="0"/>
          </a:endParaRPr>
        </a:p>
      </dgm:t>
    </dgm:pt>
    <dgm:pt modelId="{E635C950-29C6-4023-B154-9BDDD65F5CD2}" type="sibTrans" cxnId="{4AB3FE80-66C3-4BA6-BF6F-E9995642B599}">
      <dgm:prSet/>
      <dgm:spPr/>
      <dgm:t>
        <a:bodyPr/>
        <a:lstStyle/>
        <a:p>
          <a:endParaRPr lang="en-US">
            <a:latin typeface="Poppins" panose="00000500000000000000" pitchFamily="2" charset="0"/>
            <a:cs typeface="Poppins" panose="00000500000000000000" pitchFamily="2" charset="0"/>
          </a:endParaRPr>
        </a:p>
      </dgm:t>
    </dgm:pt>
    <dgm:pt modelId="{505D47A0-F591-498D-B6AA-7A76F0203130}">
      <dgm:prSet/>
      <dgm:spPr/>
      <dgm:t>
        <a:bodyPr/>
        <a:lstStyle/>
        <a:p>
          <a:r>
            <a:rPr lang="en-US">
              <a:latin typeface="Poppins" panose="00000500000000000000" pitchFamily="2" charset="0"/>
              <a:cs typeface="Poppins" panose="00000500000000000000" pitchFamily="2" charset="0"/>
            </a:rPr>
            <a:t>Examples of types of risks:</a:t>
          </a:r>
        </a:p>
      </dgm:t>
    </dgm:pt>
    <dgm:pt modelId="{E6BD8C16-47D6-45D1-8274-8E0BA79760BE}" type="parTrans" cxnId="{94095003-FAD9-4180-BC07-24C5BD8BB2C0}">
      <dgm:prSet/>
      <dgm:spPr/>
      <dgm:t>
        <a:bodyPr/>
        <a:lstStyle/>
        <a:p>
          <a:endParaRPr lang="en-US">
            <a:latin typeface="Poppins" panose="00000500000000000000" pitchFamily="2" charset="0"/>
            <a:cs typeface="Poppins" panose="00000500000000000000" pitchFamily="2" charset="0"/>
          </a:endParaRPr>
        </a:p>
      </dgm:t>
    </dgm:pt>
    <dgm:pt modelId="{D38285D9-37B3-4048-934F-E44EB0CB57CC}" type="sibTrans" cxnId="{94095003-FAD9-4180-BC07-24C5BD8BB2C0}">
      <dgm:prSet/>
      <dgm:spPr/>
      <dgm:t>
        <a:bodyPr/>
        <a:lstStyle/>
        <a:p>
          <a:endParaRPr lang="en-US">
            <a:latin typeface="Poppins" panose="00000500000000000000" pitchFamily="2" charset="0"/>
            <a:cs typeface="Poppins" panose="00000500000000000000" pitchFamily="2" charset="0"/>
          </a:endParaRPr>
        </a:p>
      </dgm:t>
    </dgm:pt>
    <dgm:pt modelId="{4CB1F9BC-85A2-4E39-9EB4-09AD3F5411BD}">
      <dgm:prSet/>
      <dgm:spPr/>
      <dgm:t>
        <a:bodyPr/>
        <a:lstStyle/>
        <a:p>
          <a:r>
            <a:rPr lang="en-US">
              <a:latin typeface="Poppins" panose="00000500000000000000" pitchFamily="2" charset="0"/>
              <a:cs typeface="Poppins" panose="00000500000000000000" pitchFamily="2" charset="0"/>
            </a:rPr>
            <a:t>Environmental</a:t>
          </a:r>
        </a:p>
      </dgm:t>
    </dgm:pt>
    <dgm:pt modelId="{027F81D6-85D3-4D52-8C52-4C512EEC8035}" type="parTrans" cxnId="{4239B37A-5FA9-4859-994B-2D58670C9118}">
      <dgm:prSet/>
      <dgm:spPr/>
      <dgm:t>
        <a:bodyPr/>
        <a:lstStyle/>
        <a:p>
          <a:endParaRPr lang="en-US">
            <a:latin typeface="Poppins" panose="00000500000000000000" pitchFamily="2" charset="0"/>
            <a:cs typeface="Poppins" panose="00000500000000000000" pitchFamily="2" charset="0"/>
          </a:endParaRPr>
        </a:p>
      </dgm:t>
    </dgm:pt>
    <dgm:pt modelId="{F0F9FFDC-CFC4-4B46-BC78-7B0A1B8E0024}" type="sibTrans" cxnId="{4239B37A-5FA9-4859-994B-2D58670C9118}">
      <dgm:prSet/>
      <dgm:spPr/>
      <dgm:t>
        <a:bodyPr/>
        <a:lstStyle/>
        <a:p>
          <a:endParaRPr lang="en-US">
            <a:latin typeface="Poppins" panose="00000500000000000000" pitchFamily="2" charset="0"/>
            <a:cs typeface="Poppins" panose="00000500000000000000" pitchFamily="2" charset="0"/>
          </a:endParaRPr>
        </a:p>
      </dgm:t>
    </dgm:pt>
    <dgm:pt modelId="{75D283F0-AFC6-4044-A3F5-60759E641CCC}">
      <dgm:prSet/>
      <dgm:spPr/>
      <dgm:t>
        <a:bodyPr/>
        <a:lstStyle/>
        <a:p>
          <a:r>
            <a:rPr lang="en-US">
              <a:latin typeface="Poppins" panose="00000500000000000000" pitchFamily="2" charset="0"/>
              <a:cs typeface="Poppins" panose="00000500000000000000" pitchFamily="2" charset="0"/>
            </a:rPr>
            <a:t>Behavioural</a:t>
          </a:r>
        </a:p>
      </dgm:t>
    </dgm:pt>
    <dgm:pt modelId="{0B2C7846-E83D-46A5-AFE5-E20D8F504F88}" type="parTrans" cxnId="{7B36FCCC-34A9-4128-A472-D5A7BA014FBC}">
      <dgm:prSet/>
      <dgm:spPr/>
      <dgm:t>
        <a:bodyPr/>
        <a:lstStyle/>
        <a:p>
          <a:endParaRPr lang="en-US">
            <a:latin typeface="Poppins" panose="00000500000000000000" pitchFamily="2" charset="0"/>
            <a:cs typeface="Poppins" panose="00000500000000000000" pitchFamily="2" charset="0"/>
          </a:endParaRPr>
        </a:p>
      </dgm:t>
    </dgm:pt>
    <dgm:pt modelId="{62C2805F-F575-44F7-9B4F-A7732C91FF3B}" type="sibTrans" cxnId="{7B36FCCC-34A9-4128-A472-D5A7BA014FBC}">
      <dgm:prSet/>
      <dgm:spPr/>
      <dgm:t>
        <a:bodyPr/>
        <a:lstStyle/>
        <a:p>
          <a:endParaRPr lang="en-US">
            <a:latin typeface="Poppins" panose="00000500000000000000" pitchFamily="2" charset="0"/>
            <a:cs typeface="Poppins" panose="00000500000000000000" pitchFamily="2" charset="0"/>
          </a:endParaRPr>
        </a:p>
      </dgm:t>
    </dgm:pt>
    <dgm:pt modelId="{84057867-1B33-46CA-A6F1-06251BDED15C}">
      <dgm:prSet/>
      <dgm:spPr/>
      <dgm:t>
        <a:bodyPr/>
        <a:lstStyle/>
        <a:p>
          <a:r>
            <a:rPr lang="en-US">
              <a:latin typeface="Poppins" panose="00000500000000000000" pitchFamily="2" charset="0"/>
              <a:cs typeface="Poppins" panose="00000500000000000000" pitchFamily="2" charset="0"/>
            </a:rPr>
            <a:t>Operational</a:t>
          </a:r>
        </a:p>
      </dgm:t>
    </dgm:pt>
    <dgm:pt modelId="{5BA18BD5-B3C3-4A3F-95F4-66FB0F14623B}" type="parTrans" cxnId="{1C7FDE45-CC4A-41B3-ABB1-25BB9325D82B}">
      <dgm:prSet/>
      <dgm:spPr/>
      <dgm:t>
        <a:bodyPr/>
        <a:lstStyle/>
        <a:p>
          <a:endParaRPr lang="en-US">
            <a:latin typeface="Poppins" panose="00000500000000000000" pitchFamily="2" charset="0"/>
            <a:cs typeface="Poppins" panose="00000500000000000000" pitchFamily="2" charset="0"/>
          </a:endParaRPr>
        </a:p>
      </dgm:t>
    </dgm:pt>
    <dgm:pt modelId="{7C5757A5-DCDE-49C4-A236-44E6963A71B6}" type="sibTrans" cxnId="{1C7FDE45-CC4A-41B3-ABB1-25BB9325D82B}">
      <dgm:prSet/>
      <dgm:spPr/>
      <dgm:t>
        <a:bodyPr/>
        <a:lstStyle/>
        <a:p>
          <a:endParaRPr lang="en-US">
            <a:latin typeface="Poppins" panose="00000500000000000000" pitchFamily="2" charset="0"/>
            <a:cs typeface="Poppins" panose="00000500000000000000" pitchFamily="2" charset="0"/>
          </a:endParaRPr>
        </a:p>
      </dgm:t>
    </dgm:pt>
    <dgm:pt modelId="{E63E0909-D22A-47C3-9705-DE400FA45EC2}">
      <dgm:prSet/>
      <dgm:spPr/>
      <dgm:t>
        <a:bodyPr/>
        <a:lstStyle/>
        <a:p>
          <a:r>
            <a:rPr lang="en-US">
              <a:latin typeface="Poppins" panose="00000500000000000000" pitchFamily="2" charset="0"/>
              <a:cs typeface="Poppins" panose="00000500000000000000" pitchFamily="2" charset="0"/>
            </a:rPr>
            <a:t>Thematic</a:t>
          </a:r>
        </a:p>
      </dgm:t>
    </dgm:pt>
    <dgm:pt modelId="{53D01357-3473-4D56-954B-66559CB48F94}" type="parTrans" cxnId="{4801186E-2C25-4977-A319-FAF6A36E9B82}">
      <dgm:prSet/>
      <dgm:spPr/>
      <dgm:t>
        <a:bodyPr/>
        <a:lstStyle/>
        <a:p>
          <a:endParaRPr lang="en-US">
            <a:latin typeface="Poppins" panose="00000500000000000000" pitchFamily="2" charset="0"/>
            <a:cs typeface="Poppins" panose="00000500000000000000" pitchFamily="2" charset="0"/>
          </a:endParaRPr>
        </a:p>
      </dgm:t>
    </dgm:pt>
    <dgm:pt modelId="{7BB6DFCB-9136-4F93-A9D5-0D2AB77F4A03}" type="sibTrans" cxnId="{4801186E-2C25-4977-A319-FAF6A36E9B82}">
      <dgm:prSet/>
      <dgm:spPr/>
      <dgm:t>
        <a:bodyPr/>
        <a:lstStyle/>
        <a:p>
          <a:endParaRPr lang="en-US">
            <a:latin typeface="Poppins" panose="00000500000000000000" pitchFamily="2" charset="0"/>
            <a:cs typeface="Poppins" panose="00000500000000000000" pitchFamily="2" charset="0"/>
          </a:endParaRPr>
        </a:p>
      </dgm:t>
    </dgm:pt>
    <dgm:pt modelId="{C0667BB0-A8C5-4A50-9F43-5965C993E634}" type="pres">
      <dgm:prSet presAssocID="{DB0DB4B3-4CF1-4C4C-82DC-DDEC2EA2225C}" presName="root" presStyleCnt="0">
        <dgm:presLayoutVars>
          <dgm:dir/>
          <dgm:resizeHandles val="exact"/>
        </dgm:presLayoutVars>
      </dgm:prSet>
      <dgm:spPr/>
    </dgm:pt>
    <dgm:pt modelId="{959BBBE8-7722-4D73-854B-01712EF03D6E}" type="pres">
      <dgm:prSet presAssocID="{E7809F74-4465-4E89-900C-33462A4B1A39}" presName="compNode" presStyleCnt="0"/>
      <dgm:spPr/>
    </dgm:pt>
    <dgm:pt modelId="{CE12EE22-1EFC-4CE7-8F41-622DE8515C4D}" type="pres">
      <dgm:prSet presAssocID="{E7809F74-4465-4E89-900C-33462A4B1A39}" presName="bgRect" presStyleLbl="bgShp" presStyleIdx="0" presStyleCnt="3"/>
      <dgm:spPr/>
    </dgm:pt>
    <dgm:pt modelId="{1D57EFE3-F205-4E8D-AA6B-12BAB926B905}" type="pres">
      <dgm:prSet presAssocID="{E7809F74-4465-4E89-900C-33462A4B1A3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B6B9D1C5-FB76-4380-B83E-3FA77791CA35}" type="pres">
      <dgm:prSet presAssocID="{E7809F74-4465-4E89-900C-33462A4B1A39}" presName="spaceRect" presStyleCnt="0"/>
      <dgm:spPr/>
    </dgm:pt>
    <dgm:pt modelId="{8EFE8531-6CDF-4FA8-9195-3E12EE47FEC3}" type="pres">
      <dgm:prSet presAssocID="{E7809F74-4465-4E89-900C-33462A4B1A39}" presName="parTx" presStyleLbl="revTx" presStyleIdx="0" presStyleCnt="4">
        <dgm:presLayoutVars>
          <dgm:chMax val="0"/>
          <dgm:chPref val="0"/>
        </dgm:presLayoutVars>
      </dgm:prSet>
      <dgm:spPr/>
    </dgm:pt>
    <dgm:pt modelId="{FA752AD8-C842-408B-B135-527A7A4692CC}" type="pres">
      <dgm:prSet presAssocID="{D698BC42-D738-449C-B2A6-7BC8B89B12C1}" presName="sibTrans" presStyleCnt="0"/>
      <dgm:spPr/>
    </dgm:pt>
    <dgm:pt modelId="{4ED6DA70-F3D3-4AA6-8D30-7B3A35E3504E}" type="pres">
      <dgm:prSet presAssocID="{FABFBDA8-FCE0-46B3-B927-2BBD9DDAFFAE}" presName="compNode" presStyleCnt="0"/>
      <dgm:spPr/>
    </dgm:pt>
    <dgm:pt modelId="{9CA451B1-62DC-4B86-B377-9E5A4D4256A9}" type="pres">
      <dgm:prSet presAssocID="{FABFBDA8-FCE0-46B3-B927-2BBD9DDAFFAE}" presName="bgRect" presStyleLbl="bgShp" presStyleIdx="1" presStyleCnt="3"/>
      <dgm:spPr/>
    </dgm:pt>
    <dgm:pt modelId="{A6CC0C9E-3333-4864-BE80-65B1B1B0F8A1}" type="pres">
      <dgm:prSet presAssocID="{FABFBDA8-FCE0-46B3-B927-2BBD9DDAFFA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llseye"/>
        </a:ext>
      </dgm:extLst>
    </dgm:pt>
    <dgm:pt modelId="{E19F7AA6-84AD-422B-AC89-D7E6F77314C7}" type="pres">
      <dgm:prSet presAssocID="{FABFBDA8-FCE0-46B3-B927-2BBD9DDAFFAE}" presName="spaceRect" presStyleCnt="0"/>
      <dgm:spPr/>
    </dgm:pt>
    <dgm:pt modelId="{25F3DC3E-231A-4FD8-B58C-2339A6FF2639}" type="pres">
      <dgm:prSet presAssocID="{FABFBDA8-FCE0-46B3-B927-2BBD9DDAFFAE}" presName="parTx" presStyleLbl="revTx" presStyleIdx="1" presStyleCnt="4">
        <dgm:presLayoutVars>
          <dgm:chMax val="0"/>
          <dgm:chPref val="0"/>
        </dgm:presLayoutVars>
      </dgm:prSet>
      <dgm:spPr/>
    </dgm:pt>
    <dgm:pt modelId="{2CA24433-4A42-4FF5-97A6-2A5218E58E9B}" type="pres">
      <dgm:prSet presAssocID="{E635C950-29C6-4023-B154-9BDDD65F5CD2}" presName="sibTrans" presStyleCnt="0"/>
      <dgm:spPr/>
    </dgm:pt>
    <dgm:pt modelId="{D42A28C0-B840-4840-B690-F38AA7F1EB08}" type="pres">
      <dgm:prSet presAssocID="{505D47A0-F591-498D-B6AA-7A76F0203130}" presName="compNode" presStyleCnt="0"/>
      <dgm:spPr/>
    </dgm:pt>
    <dgm:pt modelId="{1F47BAEA-154B-40AD-ADFE-A09B21A5FB80}" type="pres">
      <dgm:prSet presAssocID="{505D47A0-F591-498D-B6AA-7A76F0203130}" presName="bgRect" presStyleLbl="bgShp" presStyleIdx="2" presStyleCnt="3"/>
      <dgm:spPr/>
    </dgm:pt>
    <dgm:pt modelId="{9F70E933-2423-4481-BF61-FC055E25EE9C}" type="pres">
      <dgm:prSet presAssocID="{505D47A0-F591-498D-B6AA-7A76F020313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Abacus outline"/>
        </a:ext>
      </dgm:extLst>
    </dgm:pt>
    <dgm:pt modelId="{52329AEC-81AC-4726-B60F-08404ACE399C}" type="pres">
      <dgm:prSet presAssocID="{505D47A0-F591-498D-B6AA-7A76F0203130}" presName="spaceRect" presStyleCnt="0"/>
      <dgm:spPr/>
    </dgm:pt>
    <dgm:pt modelId="{A77E5F26-FC2A-4946-A824-8844592280E9}" type="pres">
      <dgm:prSet presAssocID="{505D47A0-F591-498D-B6AA-7A76F0203130}" presName="parTx" presStyleLbl="revTx" presStyleIdx="2" presStyleCnt="4">
        <dgm:presLayoutVars>
          <dgm:chMax val="0"/>
          <dgm:chPref val="0"/>
        </dgm:presLayoutVars>
      </dgm:prSet>
      <dgm:spPr/>
    </dgm:pt>
    <dgm:pt modelId="{F898F976-2FF8-48F6-96DE-92C941B520F1}" type="pres">
      <dgm:prSet presAssocID="{505D47A0-F591-498D-B6AA-7A76F0203130}" presName="desTx" presStyleLbl="revTx" presStyleIdx="3" presStyleCnt="4">
        <dgm:presLayoutVars/>
      </dgm:prSet>
      <dgm:spPr/>
    </dgm:pt>
  </dgm:ptLst>
  <dgm:cxnLst>
    <dgm:cxn modelId="{94095003-FAD9-4180-BC07-24C5BD8BB2C0}" srcId="{DB0DB4B3-4CF1-4C4C-82DC-DDEC2EA2225C}" destId="{505D47A0-F591-498D-B6AA-7A76F0203130}" srcOrd="2" destOrd="0" parTransId="{E6BD8C16-47D6-45D1-8274-8E0BA79760BE}" sibTransId="{D38285D9-37B3-4048-934F-E44EB0CB57CC}"/>
    <dgm:cxn modelId="{1C7FDE45-CC4A-41B3-ABB1-25BB9325D82B}" srcId="{505D47A0-F591-498D-B6AA-7A76F0203130}" destId="{84057867-1B33-46CA-A6F1-06251BDED15C}" srcOrd="2" destOrd="0" parTransId="{5BA18BD5-B3C3-4A3F-95F4-66FB0F14623B}" sibTransId="{7C5757A5-DCDE-49C4-A236-44E6963A71B6}"/>
    <dgm:cxn modelId="{4801186E-2C25-4977-A319-FAF6A36E9B82}" srcId="{505D47A0-F591-498D-B6AA-7A76F0203130}" destId="{E63E0909-D22A-47C3-9705-DE400FA45EC2}" srcOrd="3" destOrd="0" parTransId="{53D01357-3473-4D56-954B-66559CB48F94}" sibTransId="{7BB6DFCB-9136-4F93-A9D5-0D2AB77F4A03}"/>
    <dgm:cxn modelId="{FFF49E53-EE35-406A-BCC1-89A3C02DA515}" srcId="{DB0DB4B3-4CF1-4C4C-82DC-DDEC2EA2225C}" destId="{E7809F74-4465-4E89-900C-33462A4B1A39}" srcOrd="0" destOrd="0" parTransId="{C79851D2-87D3-4429-A0AA-E3620EBA0B5F}" sibTransId="{D698BC42-D738-449C-B2A6-7BC8B89B12C1}"/>
    <dgm:cxn modelId="{CB5B205A-6BB7-4616-A326-C1A6DA9D89C8}" type="presOf" srcId="{84057867-1B33-46CA-A6F1-06251BDED15C}" destId="{F898F976-2FF8-48F6-96DE-92C941B520F1}" srcOrd="0" destOrd="2" presId="urn:microsoft.com/office/officeart/2018/2/layout/IconVerticalSolidList"/>
    <dgm:cxn modelId="{4239B37A-5FA9-4859-994B-2D58670C9118}" srcId="{505D47A0-F591-498D-B6AA-7A76F0203130}" destId="{4CB1F9BC-85A2-4E39-9EB4-09AD3F5411BD}" srcOrd="0" destOrd="0" parTransId="{027F81D6-85D3-4D52-8C52-4C512EEC8035}" sibTransId="{F0F9FFDC-CFC4-4B46-BC78-7B0A1B8E0024}"/>
    <dgm:cxn modelId="{4AB3FE80-66C3-4BA6-BF6F-E9995642B599}" srcId="{DB0DB4B3-4CF1-4C4C-82DC-DDEC2EA2225C}" destId="{FABFBDA8-FCE0-46B3-B927-2BBD9DDAFFAE}" srcOrd="1" destOrd="0" parTransId="{83530718-D605-4CA8-A25D-D42AE077E90F}" sibTransId="{E635C950-29C6-4023-B154-9BDDD65F5CD2}"/>
    <dgm:cxn modelId="{1AE83589-241E-4227-A461-3A1ECFC9B66C}" type="presOf" srcId="{4CB1F9BC-85A2-4E39-9EB4-09AD3F5411BD}" destId="{F898F976-2FF8-48F6-96DE-92C941B520F1}" srcOrd="0" destOrd="0" presId="urn:microsoft.com/office/officeart/2018/2/layout/IconVerticalSolidList"/>
    <dgm:cxn modelId="{826E9BAD-AD50-492E-B852-C0D98AB19672}" type="presOf" srcId="{505D47A0-F591-498D-B6AA-7A76F0203130}" destId="{A77E5F26-FC2A-4946-A824-8844592280E9}" srcOrd="0" destOrd="0" presId="urn:microsoft.com/office/officeart/2018/2/layout/IconVerticalSolidList"/>
    <dgm:cxn modelId="{10323BB5-49E9-4F53-BE4D-8F8C0DB15409}" type="presOf" srcId="{DB0DB4B3-4CF1-4C4C-82DC-DDEC2EA2225C}" destId="{C0667BB0-A8C5-4A50-9F43-5965C993E634}" srcOrd="0" destOrd="0" presId="urn:microsoft.com/office/officeart/2018/2/layout/IconVerticalSolidList"/>
    <dgm:cxn modelId="{53D61DC4-3FB1-4DD3-A7CD-634EEE92A88D}" type="presOf" srcId="{E7809F74-4465-4E89-900C-33462A4B1A39}" destId="{8EFE8531-6CDF-4FA8-9195-3E12EE47FEC3}" srcOrd="0" destOrd="0" presId="urn:microsoft.com/office/officeart/2018/2/layout/IconVerticalSolidList"/>
    <dgm:cxn modelId="{590550C4-4A86-43CD-B749-1F07A4C1B1D3}" type="presOf" srcId="{75D283F0-AFC6-4044-A3F5-60759E641CCC}" destId="{F898F976-2FF8-48F6-96DE-92C941B520F1}" srcOrd="0" destOrd="1" presId="urn:microsoft.com/office/officeart/2018/2/layout/IconVerticalSolidList"/>
    <dgm:cxn modelId="{D170CCC5-602C-457D-B3C6-74D9C58F738E}" type="presOf" srcId="{E63E0909-D22A-47C3-9705-DE400FA45EC2}" destId="{F898F976-2FF8-48F6-96DE-92C941B520F1}" srcOrd="0" destOrd="3" presId="urn:microsoft.com/office/officeart/2018/2/layout/IconVerticalSolidList"/>
    <dgm:cxn modelId="{7B36FCCC-34A9-4128-A472-D5A7BA014FBC}" srcId="{505D47A0-F591-498D-B6AA-7A76F0203130}" destId="{75D283F0-AFC6-4044-A3F5-60759E641CCC}" srcOrd="1" destOrd="0" parTransId="{0B2C7846-E83D-46A5-AFE5-E20D8F504F88}" sibTransId="{62C2805F-F575-44F7-9B4F-A7732C91FF3B}"/>
    <dgm:cxn modelId="{7CD384FC-C094-435E-8723-C8B122D52C9D}" type="presOf" srcId="{FABFBDA8-FCE0-46B3-B927-2BBD9DDAFFAE}" destId="{25F3DC3E-231A-4FD8-B58C-2339A6FF2639}" srcOrd="0" destOrd="0" presId="urn:microsoft.com/office/officeart/2018/2/layout/IconVerticalSolidList"/>
    <dgm:cxn modelId="{C3B3DD1B-371B-4230-AA35-60F7BAC17805}" type="presParOf" srcId="{C0667BB0-A8C5-4A50-9F43-5965C993E634}" destId="{959BBBE8-7722-4D73-854B-01712EF03D6E}" srcOrd="0" destOrd="0" presId="urn:microsoft.com/office/officeart/2018/2/layout/IconVerticalSolidList"/>
    <dgm:cxn modelId="{4A921F5C-6290-4821-8596-AE6ED14BEB80}" type="presParOf" srcId="{959BBBE8-7722-4D73-854B-01712EF03D6E}" destId="{CE12EE22-1EFC-4CE7-8F41-622DE8515C4D}" srcOrd="0" destOrd="0" presId="urn:microsoft.com/office/officeart/2018/2/layout/IconVerticalSolidList"/>
    <dgm:cxn modelId="{259403F5-D36D-4F49-ABD8-88D3C2307046}" type="presParOf" srcId="{959BBBE8-7722-4D73-854B-01712EF03D6E}" destId="{1D57EFE3-F205-4E8D-AA6B-12BAB926B905}" srcOrd="1" destOrd="0" presId="urn:microsoft.com/office/officeart/2018/2/layout/IconVerticalSolidList"/>
    <dgm:cxn modelId="{85C77873-6D88-4434-9D83-CD06DDB3E3BA}" type="presParOf" srcId="{959BBBE8-7722-4D73-854B-01712EF03D6E}" destId="{B6B9D1C5-FB76-4380-B83E-3FA77791CA35}" srcOrd="2" destOrd="0" presId="urn:microsoft.com/office/officeart/2018/2/layout/IconVerticalSolidList"/>
    <dgm:cxn modelId="{6DBC6930-DE0C-4B60-A2DF-A485B45DBE61}" type="presParOf" srcId="{959BBBE8-7722-4D73-854B-01712EF03D6E}" destId="{8EFE8531-6CDF-4FA8-9195-3E12EE47FEC3}" srcOrd="3" destOrd="0" presId="urn:microsoft.com/office/officeart/2018/2/layout/IconVerticalSolidList"/>
    <dgm:cxn modelId="{2DAFF4E4-19FE-4D16-886F-74FD694C136C}" type="presParOf" srcId="{C0667BB0-A8C5-4A50-9F43-5965C993E634}" destId="{FA752AD8-C842-408B-B135-527A7A4692CC}" srcOrd="1" destOrd="0" presId="urn:microsoft.com/office/officeart/2018/2/layout/IconVerticalSolidList"/>
    <dgm:cxn modelId="{9FAF5838-90E0-4115-A9AF-7BC56B2900B8}" type="presParOf" srcId="{C0667BB0-A8C5-4A50-9F43-5965C993E634}" destId="{4ED6DA70-F3D3-4AA6-8D30-7B3A35E3504E}" srcOrd="2" destOrd="0" presId="urn:microsoft.com/office/officeart/2018/2/layout/IconVerticalSolidList"/>
    <dgm:cxn modelId="{61D71FBB-A5D3-4311-8D07-80A9ED07FC4B}" type="presParOf" srcId="{4ED6DA70-F3D3-4AA6-8D30-7B3A35E3504E}" destId="{9CA451B1-62DC-4B86-B377-9E5A4D4256A9}" srcOrd="0" destOrd="0" presId="urn:microsoft.com/office/officeart/2018/2/layout/IconVerticalSolidList"/>
    <dgm:cxn modelId="{9466F07F-AE0F-41AB-B441-1A92479B54A6}" type="presParOf" srcId="{4ED6DA70-F3D3-4AA6-8D30-7B3A35E3504E}" destId="{A6CC0C9E-3333-4864-BE80-65B1B1B0F8A1}" srcOrd="1" destOrd="0" presId="urn:microsoft.com/office/officeart/2018/2/layout/IconVerticalSolidList"/>
    <dgm:cxn modelId="{E4778C50-1F90-43AE-BEDC-B46DA50E7A66}" type="presParOf" srcId="{4ED6DA70-F3D3-4AA6-8D30-7B3A35E3504E}" destId="{E19F7AA6-84AD-422B-AC89-D7E6F77314C7}" srcOrd="2" destOrd="0" presId="urn:microsoft.com/office/officeart/2018/2/layout/IconVerticalSolidList"/>
    <dgm:cxn modelId="{85FF06DA-6966-4370-9D97-4565B9993E05}" type="presParOf" srcId="{4ED6DA70-F3D3-4AA6-8D30-7B3A35E3504E}" destId="{25F3DC3E-231A-4FD8-B58C-2339A6FF2639}" srcOrd="3" destOrd="0" presId="urn:microsoft.com/office/officeart/2018/2/layout/IconVerticalSolidList"/>
    <dgm:cxn modelId="{9E5CF288-CCDC-4DA0-8CAC-0A2A0D69862A}" type="presParOf" srcId="{C0667BB0-A8C5-4A50-9F43-5965C993E634}" destId="{2CA24433-4A42-4FF5-97A6-2A5218E58E9B}" srcOrd="3" destOrd="0" presId="urn:microsoft.com/office/officeart/2018/2/layout/IconVerticalSolidList"/>
    <dgm:cxn modelId="{6FDEE9A9-E7EF-4EAE-B903-BC2904C7B220}" type="presParOf" srcId="{C0667BB0-A8C5-4A50-9F43-5965C993E634}" destId="{D42A28C0-B840-4840-B690-F38AA7F1EB08}" srcOrd="4" destOrd="0" presId="urn:microsoft.com/office/officeart/2018/2/layout/IconVerticalSolidList"/>
    <dgm:cxn modelId="{1C3B1949-24CC-4BD5-B4A5-7A658B7B543C}" type="presParOf" srcId="{D42A28C0-B840-4840-B690-F38AA7F1EB08}" destId="{1F47BAEA-154B-40AD-ADFE-A09B21A5FB80}" srcOrd="0" destOrd="0" presId="urn:microsoft.com/office/officeart/2018/2/layout/IconVerticalSolidList"/>
    <dgm:cxn modelId="{EA4F56AA-3014-47E0-A6A3-32A6FD00D6CC}" type="presParOf" srcId="{D42A28C0-B840-4840-B690-F38AA7F1EB08}" destId="{9F70E933-2423-4481-BF61-FC055E25EE9C}" srcOrd="1" destOrd="0" presId="urn:microsoft.com/office/officeart/2018/2/layout/IconVerticalSolidList"/>
    <dgm:cxn modelId="{B90CAC6F-4F95-40BA-B2B9-216DBF516CAB}" type="presParOf" srcId="{D42A28C0-B840-4840-B690-F38AA7F1EB08}" destId="{52329AEC-81AC-4726-B60F-08404ACE399C}" srcOrd="2" destOrd="0" presId="urn:microsoft.com/office/officeart/2018/2/layout/IconVerticalSolidList"/>
    <dgm:cxn modelId="{2D9EB40A-D346-45CA-B1A3-18ACB2C43A96}" type="presParOf" srcId="{D42A28C0-B840-4840-B690-F38AA7F1EB08}" destId="{A77E5F26-FC2A-4946-A824-8844592280E9}" srcOrd="3" destOrd="0" presId="urn:microsoft.com/office/officeart/2018/2/layout/IconVerticalSolidList"/>
    <dgm:cxn modelId="{5A9A70FD-B7B6-4973-A18C-F43C765414BD}" type="presParOf" srcId="{D42A28C0-B840-4840-B690-F38AA7F1EB08}" destId="{F898F976-2FF8-48F6-96DE-92C941B520F1}"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3D24B31-8973-4E56-9C41-71144BD05FCE}" type="doc">
      <dgm:prSet loTypeId="urn:microsoft.com/office/officeart/2005/8/layout/hierarchy2" loCatId="hierarchy" qsTypeId="urn:microsoft.com/office/officeart/2005/8/quickstyle/simple1" qsCatId="simple" csTypeId="urn:microsoft.com/office/officeart/2005/8/colors/accent1_1" csCatId="accent1" phldr="1"/>
      <dgm:spPr/>
      <dgm:t>
        <a:bodyPr/>
        <a:lstStyle/>
        <a:p>
          <a:endParaRPr lang="en-CA"/>
        </a:p>
      </dgm:t>
    </dgm:pt>
    <dgm:pt modelId="{BE6AC949-6482-4139-8EEB-D1660FAAE346}">
      <dgm:prSet phldrT="[Text]" custT="1"/>
      <dgm:spPr>
        <a:solidFill>
          <a:schemeClr val="accent1"/>
        </a:solidFill>
      </dgm:spPr>
      <dgm:t>
        <a:bodyPr/>
        <a:lstStyle/>
        <a:p>
          <a:r>
            <a:rPr lang="en-CA" sz="1400" b="0" dirty="0">
              <a:solidFill>
                <a:schemeClr val="bg1"/>
              </a:solidFill>
              <a:latin typeface="Arial" panose="020B0604020202020204" pitchFamily="34" charset="0"/>
              <a:cs typeface="Arial" panose="020B0604020202020204" pitchFamily="34" charset="0"/>
            </a:rPr>
            <a:t>Deep understanding of the harms and risks of harm to the public</a:t>
          </a:r>
        </a:p>
      </dgm:t>
    </dgm:pt>
    <dgm:pt modelId="{BFBD337A-07E7-4068-A1D6-F1F2F2F6A5A7}" type="parTrans" cxnId="{F16951DE-7E1A-4D38-B256-08D23C97A5D0}">
      <dgm:prSet/>
      <dgm:spPr/>
      <dgm:t>
        <a:bodyPr/>
        <a:lstStyle/>
        <a:p>
          <a:endParaRPr lang="en-CA" sz="1400">
            <a:solidFill>
              <a:schemeClr val="bg1"/>
            </a:solidFill>
            <a:latin typeface="Arial" panose="020B0604020202020204" pitchFamily="34" charset="0"/>
            <a:cs typeface="Arial" panose="020B0604020202020204" pitchFamily="34" charset="0"/>
          </a:endParaRPr>
        </a:p>
      </dgm:t>
    </dgm:pt>
    <dgm:pt modelId="{4406063B-87EE-446A-ABB1-A32350AD104D}" type="sibTrans" cxnId="{F16951DE-7E1A-4D38-B256-08D23C97A5D0}">
      <dgm:prSet/>
      <dgm:spPr/>
      <dgm:t>
        <a:bodyPr/>
        <a:lstStyle/>
        <a:p>
          <a:endParaRPr lang="en-CA" sz="1400">
            <a:solidFill>
              <a:schemeClr val="bg1"/>
            </a:solidFill>
            <a:latin typeface="Arial" panose="020B0604020202020204" pitchFamily="34" charset="0"/>
            <a:cs typeface="Arial" panose="020B0604020202020204" pitchFamily="34" charset="0"/>
          </a:endParaRPr>
        </a:p>
      </dgm:t>
    </dgm:pt>
    <dgm:pt modelId="{BFE6D718-4FF9-4E14-A935-294BF52EC9F6}">
      <dgm:prSet phldrT="[Text]" custT="1"/>
      <dgm:spPr/>
      <dgm:t>
        <a:bodyPr/>
        <a:lstStyle/>
        <a:p>
          <a:r>
            <a:rPr lang="en-CA" sz="1400" dirty="0">
              <a:latin typeface="Arial" panose="020B0604020202020204" pitchFamily="34" charset="0"/>
              <a:cs typeface="Arial" panose="020B0604020202020204" pitchFamily="34" charset="0"/>
            </a:rPr>
            <a:t>Informs entry-to-practice qualifications </a:t>
          </a:r>
        </a:p>
      </dgm:t>
    </dgm:pt>
    <dgm:pt modelId="{9FBC391A-B785-49F6-B122-EE00B98154D2}" type="parTrans" cxnId="{B811310C-2A54-4F63-B5E1-0C46C92026AF}">
      <dgm:prSet custT="1"/>
      <dgm:spPr/>
      <dgm:t>
        <a:bodyPr/>
        <a:lstStyle/>
        <a:p>
          <a:endParaRPr lang="en-CA" sz="1400" dirty="0">
            <a:solidFill>
              <a:schemeClr val="bg1"/>
            </a:solidFill>
            <a:latin typeface="Arial" panose="020B0604020202020204" pitchFamily="34" charset="0"/>
            <a:cs typeface="Arial" panose="020B0604020202020204" pitchFamily="34" charset="0"/>
          </a:endParaRPr>
        </a:p>
      </dgm:t>
    </dgm:pt>
    <dgm:pt modelId="{CD78DF84-DF0C-488F-B86A-0EF212053DEE}" type="sibTrans" cxnId="{B811310C-2A54-4F63-B5E1-0C46C92026AF}">
      <dgm:prSet/>
      <dgm:spPr/>
      <dgm:t>
        <a:bodyPr/>
        <a:lstStyle/>
        <a:p>
          <a:endParaRPr lang="en-CA" sz="1400">
            <a:solidFill>
              <a:schemeClr val="bg1"/>
            </a:solidFill>
            <a:latin typeface="Arial" panose="020B0604020202020204" pitchFamily="34" charset="0"/>
            <a:cs typeface="Arial" panose="020B0604020202020204" pitchFamily="34" charset="0"/>
          </a:endParaRPr>
        </a:p>
      </dgm:t>
    </dgm:pt>
    <dgm:pt modelId="{5DDA306A-D694-4A50-8979-17D8905121E7}">
      <dgm:prSet phldrT="[Text]" custT="1"/>
      <dgm:spPr/>
      <dgm:t>
        <a:bodyPr/>
        <a:lstStyle/>
        <a:p>
          <a:r>
            <a:rPr lang="en-CA" sz="1400">
              <a:latin typeface="Arial" panose="020B0604020202020204" pitchFamily="34" charset="0"/>
              <a:cs typeface="Arial" panose="020B0604020202020204" pitchFamily="34" charset="0"/>
            </a:rPr>
            <a:t>Informs continuing professional development framework and processes</a:t>
          </a:r>
          <a:endParaRPr lang="en-CA" sz="1400" dirty="0">
            <a:latin typeface="Arial" panose="020B0604020202020204" pitchFamily="34" charset="0"/>
            <a:cs typeface="Arial" panose="020B0604020202020204" pitchFamily="34" charset="0"/>
          </a:endParaRPr>
        </a:p>
      </dgm:t>
    </dgm:pt>
    <dgm:pt modelId="{9A4B6D03-139C-4007-8B41-EE761AFF2E31}" type="parTrans" cxnId="{92E543B6-1354-432A-8B6D-9C78B971436B}">
      <dgm:prSet custT="1"/>
      <dgm:spPr/>
      <dgm:t>
        <a:bodyPr/>
        <a:lstStyle/>
        <a:p>
          <a:endParaRPr lang="en-CA" sz="1400" dirty="0">
            <a:solidFill>
              <a:schemeClr val="bg1"/>
            </a:solidFill>
            <a:latin typeface="Arial" panose="020B0604020202020204" pitchFamily="34" charset="0"/>
            <a:cs typeface="Arial" panose="020B0604020202020204" pitchFamily="34" charset="0"/>
          </a:endParaRPr>
        </a:p>
      </dgm:t>
    </dgm:pt>
    <dgm:pt modelId="{D7B40776-40CD-4F2B-BCCC-69B875F23E6D}" type="sibTrans" cxnId="{92E543B6-1354-432A-8B6D-9C78B971436B}">
      <dgm:prSet/>
      <dgm:spPr/>
      <dgm:t>
        <a:bodyPr/>
        <a:lstStyle/>
        <a:p>
          <a:endParaRPr lang="en-CA" sz="1400">
            <a:solidFill>
              <a:schemeClr val="bg1"/>
            </a:solidFill>
            <a:latin typeface="Arial" panose="020B0604020202020204" pitchFamily="34" charset="0"/>
            <a:cs typeface="Arial" panose="020B0604020202020204" pitchFamily="34" charset="0"/>
          </a:endParaRPr>
        </a:p>
      </dgm:t>
    </dgm:pt>
    <dgm:pt modelId="{7CE58845-0BA7-4A53-9823-C41BBB03FA9D}">
      <dgm:prSet phldrT="[Text]" custT="1"/>
      <dgm:spPr/>
      <dgm:t>
        <a:bodyPr/>
        <a:lstStyle/>
        <a:p>
          <a:r>
            <a:rPr lang="en-CA" sz="1400">
              <a:latin typeface="Arial" panose="020B0604020202020204" pitchFamily="34" charset="0"/>
              <a:cs typeface="Arial" panose="020B0604020202020204" pitchFamily="34" charset="0"/>
            </a:rPr>
            <a:t>Informs general and specific professional guidance</a:t>
          </a:r>
          <a:endParaRPr lang="en-CA" sz="1400" dirty="0">
            <a:latin typeface="Arial" panose="020B0604020202020204" pitchFamily="34" charset="0"/>
            <a:cs typeface="Arial" panose="020B0604020202020204" pitchFamily="34" charset="0"/>
          </a:endParaRPr>
        </a:p>
      </dgm:t>
    </dgm:pt>
    <dgm:pt modelId="{2AEFD9A6-A97D-47E8-BDFD-4302E80E6E4A}" type="parTrans" cxnId="{1A167134-550D-443F-A574-1A7E0BC1275E}">
      <dgm:prSet custT="1"/>
      <dgm:spPr/>
      <dgm:t>
        <a:bodyPr/>
        <a:lstStyle/>
        <a:p>
          <a:endParaRPr lang="en-CA" sz="1400" dirty="0">
            <a:solidFill>
              <a:schemeClr val="bg1"/>
            </a:solidFill>
            <a:latin typeface="Arial" panose="020B0604020202020204" pitchFamily="34" charset="0"/>
            <a:cs typeface="Arial" panose="020B0604020202020204" pitchFamily="34" charset="0"/>
          </a:endParaRPr>
        </a:p>
      </dgm:t>
    </dgm:pt>
    <dgm:pt modelId="{811DB1E2-BCF8-4B62-91C1-6EC96C6DC0D8}" type="sibTrans" cxnId="{1A167134-550D-443F-A574-1A7E0BC1275E}">
      <dgm:prSet/>
      <dgm:spPr/>
      <dgm:t>
        <a:bodyPr/>
        <a:lstStyle/>
        <a:p>
          <a:endParaRPr lang="en-CA" sz="1400">
            <a:solidFill>
              <a:schemeClr val="bg1"/>
            </a:solidFill>
            <a:latin typeface="Arial" panose="020B0604020202020204" pitchFamily="34" charset="0"/>
            <a:cs typeface="Arial" panose="020B0604020202020204" pitchFamily="34" charset="0"/>
          </a:endParaRPr>
        </a:p>
      </dgm:t>
    </dgm:pt>
    <dgm:pt modelId="{07F3A139-9FAB-4E35-B610-FCDB0584A549}">
      <dgm:prSet custT="1"/>
      <dgm:spPr/>
      <dgm:t>
        <a:bodyPr/>
        <a:lstStyle/>
        <a:p>
          <a:r>
            <a:rPr lang="en-CA" sz="1400">
              <a:latin typeface="Arial" panose="020B0604020202020204" pitchFamily="34" charset="0"/>
              <a:cs typeface="Arial" panose="020B0604020202020204" pitchFamily="34" charset="0"/>
            </a:rPr>
            <a:t>Informs quality assurance processes such as practice inspections</a:t>
          </a:r>
          <a:endParaRPr lang="en-CA" sz="1400" dirty="0">
            <a:latin typeface="Arial" panose="020B0604020202020204" pitchFamily="34" charset="0"/>
            <a:cs typeface="Arial" panose="020B0604020202020204" pitchFamily="34" charset="0"/>
          </a:endParaRPr>
        </a:p>
      </dgm:t>
    </dgm:pt>
    <dgm:pt modelId="{6B68D0C5-58C7-4914-8462-A33FA8605E33}" type="parTrans" cxnId="{E32CE64B-EDA8-47A6-B53B-6130BFC99194}">
      <dgm:prSet custT="1"/>
      <dgm:spPr/>
      <dgm:t>
        <a:bodyPr/>
        <a:lstStyle/>
        <a:p>
          <a:endParaRPr lang="en-CA" sz="1400" dirty="0">
            <a:solidFill>
              <a:schemeClr val="bg1"/>
            </a:solidFill>
            <a:latin typeface="Arial" panose="020B0604020202020204" pitchFamily="34" charset="0"/>
            <a:cs typeface="Arial" panose="020B0604020202020204" pitchFamily="34" charset="0"/>
          </a:endParaRPr>
        </a:p>
      </dgm:t>
    </dgm:pt>
    <dgm:pt modelId="{B27CD501-1BCB-4225-A588-A819730288C1}" type="sibTrans" cxnId="{E32CE64B-EDA8-47A6-B53B-6130BFC99194}">
      <dgm:prSet/>
      <dgm:spPr/>
      <dgm:t>
        <a:bodyPr/>
        <a:lstStyle/>
        <a:p>
          <a:endParaRPr lang="en-CA" sz="1400">
            <a:solidFill>
              <a:schemeClr val="bg1"/>
            </a:solidFill>
            <a:latin typeface="Arial" panose="020B0604020202020204" pitchFamily="34" charset="0"/>
            <a:cs typeface="Arial" panose="020B0604020202020204" pitchFamily="34" charset="0"/>
          </a:endParaRPr>
        </a:p>
      </dgm:t>
    </dgm:pt>
    <dgm:pt modelId="{3A5DEBB7-6A0D-417F-8C79-4A33679E2587}">
      <dgm:prSet custT="1"/>
      <dgm:spPr/>
      <dgm:t>
        <a:bodyPr/>
        <a:lstStyle/>
        <a:p>
          <a:r>
            <a:rPr lang="en-CA" sz="1400">
              <a:latin typeface="Arial" panose="020B0604020202020204" pitchFamily="34" charset="0"/>
              <a:cs typeface="Arial" panose="020B0604020202020204" pitchFamily="34" charset="0"/>
            </a:rPr>
            <a:t>Informs the review and disposition of complaints</a:t>
          </a:r>
          <a:endParaRPr lang="en-CA" sz="1400" dirty="0">
            <a:latin typeface="Arial" panose="020B0604020202020204" pitchFamily="34" charset="0"/>
            <a:cs typeface="Arial" panose="020B0604020202020204" pitchFamily="34" charset="0"/>
          </a:endParaRPr>
        </a:p>
      </dgm:t>
    </dgm:pt>
    <dgm:pt modelId="{4D503362-DAD2-41D0-8534-55A96B1CEF27}" type="parTrans" cxnId="{6449497B-E640-41A9-9181-115399FD18CA}">
      <dgm:prSet custT="1"/>
      <dgm:spPr/>
      <dgm:t>
        <a:bodyPr/>
        <a:lstStyle/>
        <a:p>
          <a:endParaRPr lang="en-CA" sz="1400" dirty="0">
            <a:solidFill>
              <a:schemeClr val="bg1"/>
            </a:solidFill>
            <a:latin typeface="Arial" panose="020B0604020202020204" pitchFamily="34" charset="0"/>
            <a:cs typeface="Arial" panose="020B0604020202020204" pitchFamily="34" charset="0"/>
          </a:endParaRPr>
        </a:p>
      </dgm:t>
    </dgm:pt>
    <dgm:pt modelId="{EB7173B8-20B8-46CB-8506-5AED40A4ABFB}" type="sibTrans" cxnId="{6449497B-E640-41A9-9181-115399FD18CA}">
      <dgm:prSet/>
      <dgm:spPr/>
      <dgm:t>
        <a:bodyPr/>
        <a:lstStyle/>
        <a:p>
          <a:endParaRPr lang="en-CA" sz="1400">
            <a:solidFill>
              <a:schemeClr val="bg1"/>
            </a:solidFill>
            <a:latin typeface="Arial" panose="020B0604020202020204" pitchFamily="34" charset="0"/>
            <a:cs typeface="Arial" panose="020B0604020202020204" pitchFamily="34" charset="0"/>
          </a:endParaRPr>
        </a:p>
      </dgm:t>
    </dgm:pt>
    <dgm:pt modelId="{865C1420-0F29-42FA-9F54-08B164E1C5EB}" type="pres">
      <dgm:prSet presAssocID="{43D24B31-8973-4E56-9C41-71144BD05FCE}" presName="diagram" presStyleCnt="0">
        <dgm:presLayoutVars>
          <dgm:chPref val="1"/>
          <dgm:dir/>
          <dgm:animOne val="branch"/>
          <dgm:animLvl val="lvl"/>
          <dgm:resizeHandles val="exact"/>
        </dgm:presLayoutVars>
      </dgm:prSet>
      <dgm:spPr/>
    </dgm:pt>
    <dgm:pt modelId="{866E7BC2-F5F0-40A0-AD5F-1EE97D321C1D}" type="pres">
      <dgm:prSet presAssocID="{BE6AC949-6482-4139-8EEB-D1660FAAE346}" presName="root1" presStyleCnt="0"/>
      <dgm:spPr/>
    </dgm:pt>
    <dgm:pt modelId="{71DF344B-897F-438D-B923-267CA28F84F8}" type="pres">
      <dgm:prSet presAssocID="{BE6AC949-6482-4139-8EEB-D1660FAAE346}" presName="LevelOneTextNode" presStyleLbl="node0" presStyleIdx="0" presStyleCnt="1" custScaleY="124202" custLinFactNeighborX="-50672" custLinFactNeighborY="187">
        <dgm:presLayoutVars>
          <dgm:chPref val="3"/>
        </dgm:presLayoutVars>
      </dgm:prSet>
      <dgm:spPr/>
    </dgm:pt>
    <dgm:pt modelId="{2024A84C-E6AD-4791-8DAE-A2BC8AFA559D}" type="pres">
      <dgm:prSet presAssocID="{BE6AC949-6482-4139-8EEB-D1660FAAE346}" presName="level2hierChild" presStyleCnt="0"/>
      <dgm:spPr/>
    </dgm:pt>
    <dgm:pt modelId="{A71C7381-2FC9-4441-A0E2-C230315996C0}" type="pres">
      <dgm:prSet presAssocID="{9FBC391A-B785-49F6-B122-EE00B98154D2}" presName="conn2-1" presStyleLbl="parChTrans1D2" presStyleIdx="0" presStyleCnt="5"/>
      <dgm:spPr/>
    </dgm:pt>
    <dgm:pt modelId="{C075FBBF-343E-4C3C-A8B6-5203F87E8EA4}" type="pres">
      <dgm:prSet presAssocID="{9FBC391A-B785-49F6-B122-EE00B98154D2}" presName="connTx" presStyleLbl="parChTrans1D2" presStyleIdx="0" presStyleCnt="5"/>
      <dgm:spPr/>
    </dgm:pt>
    <dgm:pt modelId="{50E22FA3-AB25-41C6-992D-30B17A3454BA}" type="pres">
      <dgm:prSet presAssocID="{BFE6D718-4FF9-4E14-A935-294BF52EC9F6}" presName="root2" presStyleCnt="0"/>
      <dgm:spPr/>
    </dgm:pt>
    <dgm:pt modelId="{5AA57B59-82EA-4C6E-964B-3848301B0A6F}" type="pres">
      <dgm:prSet presAssocID="{BFE6D718-4FF9-4E14-A935-294BF52EC9F6}" presName="LevelTwoTextNode" presStyleLbl="node2" presStyleIdx="0" presStyleCnt="5">
        <dgm:presLayoutVars>
          <dgm:chPref val="3"/>
        </dgm:presLayoutVars>
      </dgm:prSet>
      <dgm:spPr/>
    </dgm:pt>
    <dgm:pt modelId="{E0D30787-5672-42CA-AF0A-A3AF8822EDB7}" type="pres">
      <dgm:prSet presAssocID="{BFE6D718-4FF9-4E14-A935-294BF52EC9F6}" presName="level3hierChild" presStyleCnt="0"/>
      <dgm:spPr/>
    </dgm:pt>
    <dgm:pt modelId="{A3BAA3F8-2C49-40B5-8DFF-ED95334A040A}" type="pres">
      <dgm:prSet presAssocID="{9A4B6D03-139C-4007-8B41-EE761AFF2E31}" presName="conn2-1" presStyleLbl="parChTrans1D2" presStyleIdx="1" presStyleCnt="5"/>
      <dgm:spPr/>
    </dgm:pt>
    <dgm:pt modelId="{E19F2E78-F48B-467D-85F2-12B4F8FB2E63}" type="pres">
      <dgm:prSet presAssocID="{9A4B6D03-139C-4007-8B41-EE761AFF2E31}" presName="connTx" presStyleLbl="parChTrans1D2" presStyleIdx="1" presStyleCnt="5"/>
      <dgm:spPr/>
    </dgm:pt>
    <dgm:pt modelId="{33E9CC95-5619-46E4-910D-40ED3956E25D}" type="pres">
      <dgm:prSet presAssocID="{5DDA306A-D694-4A50-8979-17D8905121E7}" presName="root2" presStyleCnt="0"/>
      <dgm:spPr/>
    </dgm:pt>
    <dgm:pt modelId="{8D1476EB-C57B-4136-A76F-903F72CC04A0}" type="pres">
      <dgm:prSet presAssocID="{5DDA306A-D694-4A50-8979-17D8905121E7}" presName="LevelTwoTextNode" presStyleLbl="node2" presStyleIdx="1" presStyleCnt="5" custScaleY="111920">
        <dgm:presLayoutVars>
          <dgm:chPref val="3"/>
        </dgm:presLayoutVars>
      </dgm:prSet>
      <dgm:spPr/>
    </dgm:pt>
    <dgm:pt modelId="{D7A28580-7EF3-49CE-AF7E-0DFC6E966C33}" type="pres">
      <dgm:prSet presAssocID="{5DDA306A-D694-4A50-8979-17D8905121E7}" presName="level3hierChild" presStyleCnt="0"/>
      <dgm:spPr/>
    </dgm:pt>
    <dgm:pt modelId="{1B45EF9A-13FF-444C-BC2C-B67028A63336}" type="pres">
      <dgm:prSet presAssocID="{2AEFD9A6-A97D-47E8-BDFD-4302E80E6E4A}" presName="conn2-1" presStyleLbl="parChTrans1D2" presStyleIdx="2" presStyleCnt="5"/>
      <dgm:spPr/>
    </dgm:pt>
    <dgm:pt modelId="{1F8C4C94-3E0F-45FC-8B4A-FC0DCDB6C05E}" type="pres">
      <dgm:prSet presAssocID="{2AEFD9A6-A97D-47E8-BDFD-4302E80E6E4A}" presName="connTx" presStyleLbl="parChTrans1D2" presStyleIdx="2" presStyleCnt="5"/>
      <dgm:spPr/>
    </dgm:pt>
    <dgm:pt modelId="{F8AD48B2-C020-45FA-BFD5-C23EF7E969F0}" type="pres">
      <dgm:prSet presAssocID="{7CE58845-0BA7-4A53-9823-C41BBB03FA9D}" presName="root2" presStyleCnt="0"/>
      <dgm:spPr/>
    </dgm:pt>
    <dgm:pt modelId="{50DAF4F1-9BA3-4C4F-A5A3-089DC00EB174}" type="pres">
      <dgm:prSet presAssocID="{7CE58845-0BA7-4A53-9823-C41BBB03FA9D}" presName="LevelTwoTextNode" presStyleLbl="node2" presStyleIdx="2" presStyleCnt="5">
        <dgm:presLayoutVars>
          <dgm:chPref val="3"/>
        </dgm:presLayoutVars>
      </dgm:prSet>
      <dgm:spPr/>
    </dgm:pt>
    <dgm:pt modelId="{C09C151B-EF71-4433-9995-39954B5B3AA9}" type="pres">
      <dgm:prSet presAssocID="{7CE58845-0BA7-4A53-9823-C41BBB03FA9D}" presName="level3hierChild" presStyleCnt="0"/>
      <dgm:spPr/>
    </dgm:pt>
    <dgm:pt modelId="{CE13228F-7240-4E0B-AAC4-EA060B3A0D9F}" type="pres">
      <dgm:prSet presAssocID="{6B68D0C5-58C7-4914-8462-A33FA8605E33}" presName="conn2-1" presStyleLbl="parChTrans1D2" presStyleIdx="3" presStyleCnt="5"/>
      <dgm:spPr/>
    </dgm:pt>
    <dgm:pt modelId="{A49EDD80-91F9-4DDC-9ACE-DB448CE56CBF}" type="pres">
      <dgm:prSet presAssocID="{6B68D0C5-58C7-4914-8462-A33FA8605E33}" presName="connTx" presStyleLbl="parChTrans1D2" presStyleIdx="3" presStyleCnt="5"/>
      <dgm:spPr/>
    </dgm:pt>
    <dgm:pt modelId="{3B52308B-92AE-4143-9979-9462D64B7539}" type="pres">
      <dgm:prSet presAssocID="{07F3A139-9FAB-4E35-B610-FCDB0584A549}" presName="root2" presStyleCnt="0"/>
      <dgm:spPr/>
    </dgm:pt>
    <dgm:pt modelId="{B434E27B-0B2F-4F58-BB8D-FA3860E19E9A}" type="pres">
      <dgm:prSet presAssocID="{07F3A139-9FAB-4E35-B610-FCDB0584A549}" presName="LevelTwoTextNode" presStyleLbl="node2" presStyleIdx="3" presStyleCnt="5">
        <dgm:presLayoutVars>
          <dgm:chPref val="3"/>
        </dgm:presLayoutVars>
      </dgm:prSet>
      <dgm:spPr/>
    </dgm:pt>
    <dgm:pt modelId="{3ECBC51A-ACCF-494E-B6A1-0210EFE064EE}" type="pres">
      <dgm:prSet presAssocID="{07F3A139-9FAB-4E35-B610-FCDB0584A549}" presName="level3hierChild" presStyleCnt="0"/>
      <dgm:spPr/>
    </dgm:pt>
    <dgm:pt modelId="{829C497C-106E-4CBA-955D-494CD8036D82}" type="pres">
      <dgm:prSet presAssocID="{4D503362-DAD2-41D0-8534-55A96B1CEF27}" presName="conn2-1" presStyleLbl="parChTrans1D2" presStyleIdx="4" presStyleCnt="5"/>
      <dgm:spPr/>
    </dgm:pt>
    <dgm:pt modelId="{A6BAB561-B571-4737-846D-6174ABBF7262}" type="pres">
      <dgm:prSet presAssocID="{4D503362-DAD2-41D0-8534-55A96B1CEF27}" presName="connTx" presStyleLbl="parChTrans1D2" presStyleIdx="4" presStyleCnt="5"/>
      <dgm:spPr/>
    </dgm:pt>
    <dgm:pt modelId="{A2008C36-2440-4A62-B186-9662F7F258FC}" type="pres">
      <dgm:prSet presAssocID="{3A5DEBB7-6A0D-417F-8C79-4A33679E2587}" presName="root2" presStyleCnt="0"/>
      <dgm:spPr/>
    </dgm:pt>
    <dgm:pt modelId="{90244710-7ED5-443B-8F88-39D1C3D580C1}" type="pres">
      <dgm:prSet presAssocID="{3A5DEBB7-6A0D-417F-8C79-4A33679E2587}" presName="LevelTwoTextNode" presStyleLbl="node2" presStyleIdx="4" presStyleCnt="5">
        <dgm:presLayoutVars>
          <dgm:chPref val="3"/>
        </dgm:presLayoutVars>
      </dgm:prSet>
      <dgm:spPr/>
    </dgm:pt>
    <dgm:pt modelId="{502A7B8B-2DCC-4F14-B0C1-60DE6326DCBA}" type="pres">
      <dgm:prSet presAssocID="{3A5DEBB7-6A0D-417F-8C79-4A33679E2587}" presName="level3hierChild" presStyleCnt="0"/>
      <dgm:spPr/>
    </dgm:pt>
  </dgm:ptLst>
  <dgm:cxnLst>
    <dgm:cxn modelId="{390F1706-D184-42A8-A409-64960C28F989}" type="presOf" srcId="{2AEFD9A6-A97D-47E8-BDFD-4302E80E6E4A}" destId="{1F8C4C94-3E0F-45FC-8B4A-FC0DCDB6C05E}" srcOrd="1" destOrd="0" presId="urn:microsoft.com/office/officeart/2005/8/layout/hierarchy2"/>
    <dgm:cxn modelId="{B811310C-2A54-4F63-B5E1-0C46C92026AF}" srcId="{BE6AC949-6482-4139-8EEB-D1660FAAE346}" destId="{BFE6D718-4FF9-4E14-A935-294BF52EC9F6}" srcOrd="0" destOrd="0" parTransId="{9FBC391A-B785-49F6-B122-EE00B98154D2}" sibTransId="{CD78DF84-DF0C-488F-B86A-0EF212053DEE}"/>
    <dgm:cxn modelId="{D1754E2D-14ED-4943-A913-837EA6146C73}" type="presOf" srcId="{BFE6D718-4FF9-4E14-A935-294BF52EC9F6}" destId="{5AA57B59-82EA-4C6E-964B-3848301B0A6F}" srcOrd="0" destOrd="0" presId="urn:microsoft.com/office/officeart/2005/8/layout/hierarchy2"/>
    <dgm:cxn modelId="{1A167134-550D-443F-A574-1A7E0BC1275E}" srcId="{BE6AC949-6482-4139-8EEB-D1660FAAE346}" destId="{7CE58845-0BA7-4A53-9823-C41BBB03FA9D}" srcOrd="2" destOrd="0" parTransId="{2AEFD9A6-A97D-47E8-BDFD-4302E80E6E4A}" sibTransId="{811DB1E2-BCF8-4B62-91C1-6EC96C6DC0D8}"/>
    <dgm:cxn modelId="{405A8B37-753C-42C8-BF18-4A7027819C44}" type="presOf" srcId="{3A5DEBB7-6A0D-417F-8C79-4A33679E2587}" destId="{90244710-7ED5-443B-8F88-39D1C3D580C1}" srcOrd="0" destOrd="0" presId="urn:microsoft.com/office/officeart/2005/8/layout/hierarchy2"/>
    <dgm:cxn modelId="{F72A213A-522C-41E6-BADA-85AA00E642C6}" type="presOf" srcId="{9A4B6D03-139C-4007-8B41-EE761AFF2E31}" destId="{A3BAA3F8-2C49-40B5-8DFF-ED95334A040A}" srcOrd="0" destOrd="0" presId="urn:microsoft.com/office/officeart/2005/8/layout/hierarchy2"/>
    <dgm:cxn modelId="{FEE8175D-883F-405E-B763-CC3BC0A511B8}" type="presOf" srcId="{4D503362-DAD2-41D0-8534-55A96B1CEF27}" destId="{A6BAB561-B571-4737-846D-6174ABBF7262}" srcOrd="1" destOrd="0" presId="urn:microsoft.com/office/officeart/2005/8/layout/hierarchy2"/>
    <dgm:cxn modelId="{46765568-8250-45C7-ADA5-DA3D133BD034}" type="presOf" srcId="{5DDA306A-D694-4A50-8979-17D8905121E7}" destId="{8D1476EB-C57B-4136-A76F-903F72CC04A0}" srcOrd="0" destOrd="0" presId="urn:microsoft.com/office/officeart/2005/8/layout/hierarchy2"/>
    <dgm:cxn modelId="{E32CE64B-EDA8-47A6-B53B-6130BFC99194}" srcId="{BE6AC949-6482-4139-8EEB-D1660FAAE346}" destId="{07F3A139-9FAB-4E35-B610-FCDB0584A549}" srcOrd="3" destOrd="0" parTransId="{6B68D0C5-58C7-4914-8462-A33FA8605E33}" sibTransId="{B27CD501-1BCB-4225-A588-A819730288C1}"/>
    <dgm:cxn modelId="{CA977851-C082-4504-BF73-3BD37AE61635}" type="presOf" srcId="{2AEFD9A6-A97D-47E8-BDFD-4302E80E6E4A}" destId="{1B45EF9A-13FF-444C-BC2C-B67028A63336}" srcOrd="0" destOrd="0" presId="urn:microsoft.com/office/officeart/2005/8/layout/hierarchy2"/>
    <dgm:cxn modelId="{F9AA3F79-3C80-4AD8-B576-EC382F02F98A}" type="presOf" srcId="{6B68D0C5-58C7-4914-8462-A33FA8605E33}" destId="{A49EDD80-91F9-4DDC-9ACE-DB448CE56CBF}" srcOrd="1" destOrd="0" presId="urn:microsoft.com/office/officeart/2005/8/layout/hierarchy2"/>
    <dgm:cxn modelId="{6449497B-E640-41A9-9181-115399FD18CA}" srcId="{BE6AC949-6482-4139-8EEB-D1660FAAE346}" destId="{3A5DEBB7-6A0D-417F-8C79-4A33679E2587}" srcOrd="4" destOrd="0" parTransId="{4D503362-DAD2-41D0-8534-55A96B1CEF27}" sibTransId="{EB7173B8-20B8-46CB-8506-5AED40A4ABFB}"/>
    <dgm:cxn modelId="{20D3117C-D64C-4B48-B091-6CB2085FE6D5}" type="presOf" srcId="{43D24B31-8973-4E56-9C41-71144BD05FCE}" destId="{865C1420-0F29-42FA-9F54-08B164E1C5EB}" srcOrd="0" destOrd="0" presId="urn:microsoft.com/office/officeart/2005/8/layout/hierarchy2"/>
    <dgm:cxn modelId="{71AC8F80-955C-4ADA-8755-30CD200F0179}" type="presOf" srcId="{9FBC391A-B785-49F6-B122-EE00B98154D2}" destId="{C075FBBF-343E-4C3C-A8B6-5203F87E8EA4}" srcOrd="1" destOrd="0" presId="urn:microsoft.com/office/officeart/2005/8/layout/hierarchy2"/>
    <dgm:cxn modelId="{53BDB48A-6068-4D68-8A64-BD2392072F64}" type="presOf" srcId="{4D503362-DAD2-41D0-8534-55A96B1CEF27}" destId="{829C497C-106E-4CBA-955D-494CD8036D82}" srcOrd="0" destOrd="0" presId="urn:microsoft.com/office/officeart/2005/8/layout/hierarchy2"/>
    <dgm:cxn modelId="{561FC68B-47B0-46ED-9A38-03905C609A30}" type="presOf" srcId="{BE6AC949-6482-4139-8EEB-D1660FAAE346}" destId="{71DF344B-897F-438D-B923-267CA28F84F8}" srcOrd="0" destOrd="0" presId="urn:microsoft.com/office/officeart/2005/8/layout/hierarchy2"/>
    <dgm:cxn modelId="{C39D26AD-41B3-41A9-BD78-8DABFEE48F0A}" type="presOf" srcId="{7CE58845-0BA7-4A53-9823-C41BBB03FA9D}" destId="{50DAF4F1-9BA3-4C4F-A5A3-089DC00EB174}" srcOrd="0" destOrd="0" presId="urn:microsoft.com/office/officeart/2005/8/layout/hierarchy2"/>
    <dgm:cxn modelId="{B3880DB1-F3E4-4836-B353-DAD14D436F97}" type="presOf" srcId="{9FBC391A-B785-49F6-B122-EE00B98154D2}" destId="{A71C7381-2FC9-4441-A0E2-C230315996C0}" srcOrd="0" destOrd="0" presId="urn:microsoft.com/office/officeart/2005/8/layout/hierarchy2"/>
    <dgm:cxn modelId="{92E543B6-1354-432A-8B6D-9C78B971436B}" srcId="{BE6AC949-6482-4139-8EEB-D1660FAAE346}" destId="{5DDA306A-D694-4A50-8979-17D8905121E7}" srcOrd="1" destOrd="0" parTransId="{9A4B6D03-139C-4007-8B41-EE761AFF2E31}" sibTransId="{D7B40776-40CD-4F2B-BCCC-69B875F23E6D}"/>
    <dgm:cxn modelId="{F16951DE-7E1A-4D38-B256-08D23C97A5D0}" srcId="{43D24B31-8973-4E56-9C41-71144BD05FCE}" destId="{BE6AC949-6482-4139-8EEB-D1660FAAE346}" srcOrd="0" destOrd="0" parTransId="{BFBD337A-07E7-4068-A1D6-F1F2F2F6A5A7}" sibTransId="{4406063B-87EE-446A-ABB1-A32350AD104D}"/>
    <dgm:cxn modelId="{9059FEE1-7476-4565-AEE8-9E0D7FEAB009}" type="presOf" srcId="{6B68D0C5-58C7-4914-8462-A33FA8605E33}" destId="{CE13228F-7240-4E0B-AAC4-EA060B3A0D9F}" srcOrd="0" destOrd="0" presId="urn:microsoft.com/office/officeart/2005/8/layout/hierarchy2"/>
    <dgm:cxn modelId="{3893FAEE-DA75-4D44-9A17-18B41C565C8C}" type="presOf" srcId="{9A4B6D03-139C-4007-8B41-EE761AFF2E31}" destId="{E19F2E78-F48B-467D-85F2-12B4F8FB2E63}" srcOrd="1" destOrd="0" presId="urn:microsoft.com/office/officeart/2005/8/layout/hierarchy2"/>
    <dgm:cxn modelId="{3E08F3F8-5795-41B2-9308-66864FFCB8C8}" type="presOf" srcId="{07F3A139-9FAB-4E35-B610-FCDB0584A549}" destId="{B434E27B-0B2F-4F58-BB8D-FA3860E19E9A}" srcOrd="0" destOrd="0" presId="urn:microsoft.com/office/officeart/2005/8/layout/hierarchy2"/>
    <dgm:cxn modelId="{0066B367-A890-47D3-85F6-1FAC5F2CD4BB}" type="presParOf" srcId="{865C1420-0F29-42FA-9F54-08B164E1C5EB}" destId="{866E7BC2-F5F0-40A0-AD5F-1EE97D321C1D}" srcOrd="0" destOrd="0" presId="urn:microsoft.com/office/officeart/2005/8/layout/hierarchy2"/>
    <dgm:cxn modelId="{2E0AEB11-14EF-4775-AD67-1596DD5FA162}" type="presParOf" srcId="{866E7BC2-F5F0-40A0-AD5F-1EE97D321C1D}" destId="{71DF344B-897F-438D-B923-267CA28F84F8}" srcOrd="0" destOrd="0" presId="urn:microsoft.com/office/officeart/2005/8/layout/hierarchy2"/>
    <dgm:cxn modelId="{D66FBBDB-6CAF-4A07-AD57-0F11E4EF0CF8}" type="presParOf" srcId="{866E7BC2-F5F0-40A0-AD5F-1EE97D321C1D}" destId="{2024A84C-E6AD-4791-8DAE-A2BC8AFA559D}" srcOrd="1" destOrd="0" presId="urn:microsoft.com/office/officeart/2005/8/layout/hierarchy2"/>
    <dgm:cxn modelId="{F62A0CFC-267E-4EB3-8F68-EB7F6E01DB6D}" type="presParOf" srcId="{2024A84C-E6AD-4791-8DAE-A2BC8AFA559D}" destId="{A71C7381-2FC9-4441-A0E2-C230315996C0}" srcOrd="0" destOrd="0" presId="urn:microsoft.com/office/officeart/2005/8/layout/hierarchy2"/>
    <dgm:cxn modelId="{1055FA7D-B215-4295-B1CF-6E26CC03C7BA}" type="presParOf" srcId="{A71C7381-2FC9-4441-A0E2-C230315996C0}" destId="{C075FBBF-343E-4C3C-A8B6-5203F87E8EA4}" srcOrd="0" destOrd="0" presId="urn:microsoft.com/office/officeart/2005/8/layout/hierarchy2"/>
    <dgm:cxn modelId="{32065EB1-52BF-4509-8475-9CC419FEE60F}" type="presParOf" srcId="{2024A84C-E6AD-4791-8DAE-A2BC8AFA559D}" destId="{50E22FA3-AB25-41C6-992D-30B17A3454BA}" srcOrd="1" destOrd="0" presId="urn:microsoft.com/office/officeart/2005/8/layout/hierarchy2"/>
    <dgm:cxn modelId="{DAFCD46D-4EB1-40A9-9644-8C64ADA61ED4}" type="presParOf" srcId="{50E22FA3-AB25-41C6-992D-30B17A3454BA}" destId="{5AA57B59-82EA-4C6E-964B-3848301B0A6F}" srcOrd="0" destOrd="0" presId="urn:microsoft.com/office/officeart/2005/8/layout/hierarchy2"/>
    <dgm:cxn modelId="{B42CAF7A-2B07-4AF3-8932-BD117FC3A26F}" type="presParOf" srcId="{50E22FA3-AB25-41C6-992D-30B17A3454BA}" destId="{E0D30787-5672-42CA-AF0A-A3AF8822EDB7}" srcOrd="1" destOrd="0" presId="urn:microsoft.com/office/officeart/2005/8/layout/hierarchy2"/>
    <dgm:cxn modelId="{00A547CD-D00E-4C82-AECC-41710666E2F7}" type="presParOf" srcId="{2024A84C-E6AD-4791-8DAE-A2BC8AFA559D}" destId="{A3BAA3F8-2C49-40B5-8DFF-ED95334A040A}" srcOrd="2" destOrd="0" presId="urn:microsoft.com/office/officeart/2005/8/layout/hierarchy2"/>
    <dgm:cxn modelId="{D3B545EC-0063-4635-9DA1-05E94C603F5E}" type="presParOf" srcId="{A3BAA3F8-2C49-40B5-8DFF-ED95334A040A}" destId="{E19F2E78-F48B-467D-85F2-12B4F8FB2E63}" srcOrd="0" destOrd="0" presId="urn:microsoft.com/office/officeart/2005/8/layout/hierarchy2"/>
    <dgm:cxn modelId="{270DB176-815D-402A-8454-644F41DC0A84}" type="presParOf" srcId="{2024A84C-E6AD-4791-8DAE-A2BC8AFA559D}" destId="{33E9CC95-5619-46E4-910D-40ED3956E25D}" srcOrd="3" destOrd="0" presId="urn:microsoft.com/office/officeart/2005/8/layout/hierarchy2"/>
    <dgm:cxn modelId="{821F77BF-98B4-4DF1-8587-AAF8456025DC}" type="presParOf" srcId="{33E9CC95-5619-46E4-910D-40ED3956E25D}" destId="{8D1476EB-C57B-4136-A76F-903F72CC04A0}" srcOrd="0" destOrd="0" presId="urn:microsoft.com/office/officeart/2005/8/layout/hierarchy2"/>
    <dgm:cxn modelId="{30663014-76EF-45E0-82F5-3033713C1D84}" type="presParOf" srcId="{33E9CC95-5619-46E4-910D-40ED3956E25D}" destId="{D7A28580-7EF3-49CE-AF7E-0DFC6E966C33}" srcOrd="1" destOrd="0" presId="urn:microsoft.com/office/officeart/2005/8/layout/hierarchy2"/>
    <dgm:cxn modelId="{C856DCC1-70B5-495A-A140-97499348322D}" type="presParOf" srcId="{2024A84C-E6AD-4791-8DAE-A2BC8AFA559D}" destId="{1B45EF9A-13FF-444C-BC2C-B67028A63336}" srcOrd="4" destOrd="0" presId="urn:microsoft.com/office/officeart/2005/8/layout/hierarchy2"/>
    <dgm:cxn modelId="{E5A1E8EE-9FC2-4962-8CCC-CCEC65688534}" type="presParOf" srcId="{1B45EF9A-13FF-444C-BC2C-B67028A63336}" destId="{1F8C4C94-3E0F-45FC-8B4A-FC0DCDB6C05E}" srcOrd="0" destOrd="0" presId="urn:microsoft.com/office/officeart/2005/8/layout/hierarchy2"/>
    <dgm:cxn modelId="{31292CBC-2E6C-4284-B62F-0672D834B50E}" type="presParOf" srcId="{2024A84C-E6AD-4791-8DAE-A2BC8AFA559D}" destId="{F8AD48B2-C020-45FA-BFD5-C23EF7E969F0}" srcOrd="5" destOrd="0" presId="urn:microsoft.com/office/officeart/2005/8/layout/hierarchy2"/>
    <dgm:cxn modelId="{2401762E-A84B-4AA7-877B-079EC07A0E7F}" type="presParOf" srcId="{F8AD48B2-C020-45FA-BFD5-C23EF7E969F0}" destId="{50DAF4F1-9BA3-4C4F-A5A3-089DC00EB174}" srcOrd="0" destOrd="0" presId="urn:microsoft.com/office/officeart/2005/8/layout/hierarchy2"/>
    <dgm:cxn modelId="{7C7D2989-A2A3-4913-A47E-77A0AF18CFFE}" type="presParOf" srcId="{F8AD48B2-C020-45FA-BFD5-C23EF7E969F0}" destId="{C09C151B-EF71-4433-9995-39954B5B3AA9}" srcOrd="1" destOrd="0" presId="urn:microsoft.com/office/officeart/2005/8/layout/hierarchy2"/>
    <dgm:cxn modelId="{57A453AE-99D7-4A7C-93D7-33D2851A1E34}" type="presParOf" srcId="{2024A84C-E6AD-4791-8DAE-A2BC8AFA559D}" destId="{CE13228F-7240-4E0B-AAC4-EA060B3A0D9F}" srcOrd="6" destOrd="0" presId="urn:microsoft.com/office/officeart/2005/8/layout/hierarchy2"/>
    <dgm:cxn modelId="{C735D9C7-23C9-4746-9A30-E9ED00FB59B0}" type="presParOf" srcId="{CE13228F-7240-4E0B-AAC4-EA060B3A0D9F}" destId="{A49EDD80-91F9-4DDC-9ACE-DB448CE56CBF}" srcOrd="0" destOrd="0" presId="urn:microsoft.com/office/officeart/2005/8/layout/hierarchy2"/>
    <dgm:cxn modelId="{4C4AE8C9-D01C-448E-A21F-3125D5DEC0A9}" type="presParOf" srcId="{2024A84C-E6AD-4791-8DAE-A2BC8AFA559D}" destId="{3B52308B-92AE-4143-9979-9462D64B7539}" srcOrd="7" destOrd="0" presId="urn:microsoft.com/office/officeart/2005/8/layout/hierarchy2"/>
    <dgm:cxn modelId="{582DFE5D-147E-4F87-936A-6F445ACF1220}" type="presParOf" srcId="{3B52308B-92AE-4143-9979-9462D64B7539}" destId="{B434E27B-0B2F-4F58-BB8D-FA3860E19E9A}" srcOrd="0" destOrd="0" presId="urn:microsoft.com/office/officeart/2005/8/layout/hierarchy2"/>
    <dgm:cxn modelId="{6AC3B836-0FE7-4A53-BF5E-D26775C967B6}" type="presParOf" srcId="{3B52308B-92AE-4143-9979-9462D64B7539}" destId="{3ECBC51A-ACCF-494E-B6A1-0210EFE064EE}" srcOrd="1" destOrd="0" presId="urn:microsoft.com/office/officeart/2005/8/layout/hierarchy2"/>
    <dgm:cxn modelId="{295905AF-724F-43B9-A49D-82505AEF0D80}" type="presParOf" srcId="{2024A84C-E6AD-4791-8DAE-A2BC8AFA559D}" destId="{829C497C-106E-4CBA-955D-494CD8036D82}" srcOrd="8" destOrd="0" presId="urn:microsoft.com/office/officeart/2005/8/layout/hierarchy2"/>
    <dgm:cxn modelId="{5AA6F0AD-36FE-4F36-9DC1-318DCD419318}" type="presParOf" srcId="{829C497C-106E-4CBA-955D-494CD8036D82}" destId="{A6BAB561-B571-4737-846D-6174ABBF7262}" srcOrd="0" destOrd="0" presId="urn:microsoft.com/office/officeart/2005/8/layout/hierarchy2"/>
    <dgm:cxn modelId="{F71B1731-5540-4730-8D60-BF0392D48169}" type="presParOf" srcId="{2024A84C-E6AD-4791-8DAE-A2BC8AFA559D}" destId="{A2008C36-2440-4A62-B186-9662F7F258FC}" srcOrd="9" destOrd="0" presId="urn:microsoft.com/office/officeart/2005/8/layout/hierarchy2"/>
    <dgm:cxn modelId="{97AA37EC-47B7-4B61-B861-57B75C797764}" type="presParOf" srcId="{A2008C36-2440-4A62-B186-9662F7F258FC}" destId="{90244710-7ED5-443B-8F88-39D1C3D580C1}" srcOrd="0" destOrd="0" presId="urn:microsoft.com/office/officeart/2005/8/layout/hierarchy2"/>
    <dgm:cxn modelId="{DDAB7DC9-1A5F-4665-AA2D-E747BD9534EF}" type="presParOf" srcId="{A2008C36-2440-4A62-B186-9662F7F258FC}" destId="{502A7B8B-2DCC-4F14-B0C1-60DE6326DCBA}" srcOrd="1" destOrd="0" presId="urn:microsoft.com/office/officeart/2005/8/layout/hierarchy2"/>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F6C4501-8E82-48CD-BC96-35573E98E6F2}"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85A3DAA7-57E7-4F07-A329-2BE11E3DE8A1}">
      <dgm:prSet custT="1"/>
      <dgm:spPr/>
      <dgm:t>
        <a:bodyPr/>
        <a:lstStyle/>
        <a:p>
          <a:pPr>
            <a:lnSpc>
              <a:spcPct val="100000"/>
            </a:lnSpc>
          </a:pPr>
          <a:r>
            <a:rPr lang="en-CA" sz="2000" dirty="0">
              <a:solidFill>
                <a:schemeClr val="tx2"/>
              </a:solidFill>
              <a:latin typeface="Arial" panose="020B0604020202020204" pitchFamily="34" charset="0"/>
              <a:cs typeface="Arial" panose="020B0604020202020204" pitchFamily="34" charset="0"/>
            </a:rPr>
            <a:t>Interviews and focus groups of registrants, employment lawyers, employers, and employees. </a:t>
          </a:r>
          <a:endParaRPr lang="en-US" sz="2000" dirty="0">
            <a:solidFill>
              <a:schemeClr val="tx2"/>
            </a:solidFill>
            <a:latin typeface="Arial" panose="020B0604020202020204" pitchFamily="34" charset="0"/>
            <a:cs typeface="Arial" panose="020B0604020202020204" pitchFamily="34" charset="0"/>
          </a:endParaRPr>
        </a:p>
      </dgm:t>
    </dgm:pt>
    <dgm:pt modelId="{4775391E-6887-40CC-9C4F-50D915B65349}" type="parTrans" cxnId="{C2957244-DD08-481B-951E-C3C73816B054}">
      <dgm:prSet/>
      <dgm:spPr/>
      <dgm:t>
        <a:bodyPr/>
        <a:lstStyle/>
        <a:p>
          <a:endParaRPr lang="en-US" sz="3200">
            <a:solidFill>
              <a:schemeClr val="tx2"/>
            </a:solidFill>
            <a:latin typeface="Arial" panose="020B0604020202020204" pitchFamily="34" charset="0"/>
            <a:cs typeface="Arial" panose="020B0604020202020204" pitchFamily="34" charset="0"/>
          </a:endParaRPr>
        </a:p>
      </dgm:t>
    </dgm:pt>
    <dgm:pt modelId="{B9B7D865-D6CC-45B0-831F-85AEF6E6454E}" type="sibTrans" cxnId="{C2957244-DD08-481B-951E-C3C73816B054}">
      <dgm:prSet/>
      <dgm:spPr/>
      <dgm:t>
        <a:bodyPr/>
        <a:lstStyle/>
        <a:p>
          <a:pPr>
            <a:lnSpc>
              <a:spcPct val="100000"/>
            </a:lnSpc>
          </a:pPr>
          <a:endParaRPr lang="en-US" sz="3200">
            <a:solidFill>
              <a:schemeClr val="tx2"/>
            </a:solidFill>
            <a:latin typeface="Arial" panose="020B0604020202020204" pitchFamily="34" charset="0"/>
            <a:cs typeface="Arial" panose="020B0604020202020204" pitchFamily="34" charset="0"/>
          </a:endParaRPr>
        </a:p>
      </dgm:t>
    </dgm:pt>
    <dgm:pt modelId="{FBEE385D-C0FE-4629-9B9D-6A231B5423D5}">
      <dgm:prSet custT="1"/>
      <dgm:spPr/>
      <dgm:t>
        <a:bodyPr/>
        <a:lstStyle/>
        <a:p>
          <a:pPr>
            <a:lnSpc>
              <a:spcPct val="100000"/>
            </a:lnSpc>
          </a:pPr>
          <a:r>
            <a:rPr lang="en-CA" sz="2000" dirty="0">
              <a:solidFill>
                <a:schemeClr val="tx2"/>
              </a:solidFill>
              <a:latin typeface="Arial" panose="020B0604020202020204" pitchFamily="34" charset="0"/>
              <a:cs typeface="Arial" panose="020B0604020202020204" pitchFamily="34" charset="0"/>
            </a:rPr>
            <a:t>Surveys of registrants</a:t>
          </a:r>
          <a:r>
            <a:rPr lang="en-CA" sz="1800" dirty="0">
              <a:solidFill>
                <a:schemeClr val="tx2"/>
              </a:solidFill>
              <a:latin typeface="Arial" panose="020B0604020202020204" pitchFamily="34" charset="0"/>
              <a:cs typeface="Arial" panose="020B0604020202020204" pitchFamily="34" charset="0"/>
            </a:rPr>
            <a:t>. </a:t>
          </a:r>
          <a:endParaRPr lang="en-US" sz="1800" dirty="0">
            <a:solidFill>
              <a:schemeClr val="tx2"/>
            </a:solidFill>
            <a:latin typeface="Arial" panose="020B0604020202020204" pitchFamily="34" charset="0"/>
            <a:cs typeface="Arial" panose="020B0604020202020204" pitchFamily="34" charset="0"/>
          </a:endParaRPr>
        </a:p>
      </dgm:t>
    </dgm:pt>
    <dgm:pt modelId="{3B4AEC59-DEB3-4F0D-AD98-9833AC0A70B1}" type="parTrans" cxnId="{FA2C3216-BB0E-4B39-8BE0-22C28AF056BE}">
      <dgm:prSet/>
      <dgm:spPr/>
      <dgm:t>
        <a:bodyPr/>
        <a:lstStyle/>
        <a:p>
          <a:endParaRPr lang="en-US" sz="3200">
            <a:solidFill>
              <a:schemeClr val="tx2"/>
            </a:solidFill>
            <a:latin typeface="Arial" panose="020B0604020202020204" pitchFamily="34" charset="0"/>
            <a:cs typeface="Arial" panose="020B0604020202020204" pitchFamily="34" charset="0"/>
          </a:endParaRPr>
        </a:p>
      </dgm:t>
    </dgm:pt>
    <dgm:pt modelId="{B83D79FB-2B48-4365-BD57-620797D1EF60}" type="sibTrans" cxnId="{FA2C3216-BB0E-4B39-8BE0-22C28AF056BE}">
      <dgm:prSet/>
      <dgm:spPr/>
      <dgm:t>
        <a:bodyPr/>
        <a:lstStyle/>
        <a:p>
          <a:pPr>
            <a:lnSpc>
              <a:spcPct val="100000"/>
            </a:lnSpc>
          </a:pPr>
          <a:endParaRPr lang="en-US" sz="3200">
            <a:solidFill>
              <a:schemeClr val="tx2"/>
            </a:solidFill>
            <a:latin typeface="Arial" panose="020B0604020202020204" pitchFamily="34" charset="0"/>
            <a:cs typeface="Arial" panose="020B0604020202020204" pitchFamily="34" charset="0"/>
          </a:endParaRPr>
        </a:p>
      </dgm:t>
    </dgm:pt>
    <dgm:pt modelId="{9E1AA398-DFCD-46FD-BC17-4513A8233040}">
      <dgm:prSet custT="1"/>
      <dgm:spPr/>
      <dgm:t>
        <a:bodyPr/>
        <a:lstStyle/>
        <a:p>
          <a:pPr>
            <a:lnSpc>
              <a:spcPct val="100000"/>
            </a:lnSpc>
          </a:pPr>
          <a:r>
            <a:rPr lang="en-CA" sz="2000" dirty="0">
              <a:solidFill>
                <a:schemeClr val="tx2"/>
              </a:solidFill>
              <a:latin typeface="Arial" panose="020B0604020202020204" pitchFamily="34" charset="0"/>
              <a:cs typeface="Arial" panose="020B0604020202020204" pitchFamily="34" charset="0"/>
            </a:rPr>
            <a:t>Review of hundreds of HR-related tribunal cases and media stories.</a:t>
          </a:r>
          <a:endParaRPr lang="en-US" sz="2000" dirty="0">
            <a:solidFill>
              <a:schemeClr val="tx2"/>
            </a:solidFill>
            <a:latin typeface="Arial" panose="020B0604020202020204" pitchFamily="34" charset="0"/>
            <a:cs typeface="Arial" panose="020B0604020202020204" pitchFamily="34" charset="0"/>
          </a:endParaRPr>
        </a:p>
      </dgm:t>
    </dgm:pt>
    <dgm:pt modelId="{00B909C5-0CA5-4C03-84FC-D64F54E94410}" type="parTrans" cxnId="{D010EC42-1731-4483-BB47-EB973003E5F3}">
      <dgm:prSet/>
      <dgm:spPr/>
      <dgm:t>
        <a:bodyPr/>
        <a:lstStyle/>
        <a:p>
          <a:endParaRPr lang="en-US" sz="3200">
            <a:solidFill>
              <a:schemeClr val="tx2"/>
            </a:solidFill>
            <a:latin typeface="Arial" panose="020B0604020202020204" pitchFamily="34" charset="0"/>
            <a:cs typeface="Arial" panose="020B0604020202020204" pitchFamily="34" charset="0"/>
          </a:endParaRPr>
        </a:p>
      </dgm:t>
    </dgm:pt>
    <dgm:pt modelId="{C610A209-B233-4225-B7B1-998E4B8BA1C1}" type="sibTrans" cxnId="{D010EC42-1731-4483-BB47-EB973003E5F3}">
      <dgm:prSet/>
      <dgm:spPr/>
      <dgm:t>
        <a:bodyPr/>
        <a:lstStyle/>
        <a:p>
          <a:pPr>
            <a:lnSpc>
              <a:spcPct val="100000"/>
            </a:lnSpc>
          </a:pPr>
          <a:endParaRPr lang="en-US" sz="3200">
            <a:solidFill>
              <a:schemeClr val="tx2"/>
            </a:solidFill>
            <a:latin typeface="Arial" panose="020B0604020202020204" pitchFamily="34" charset="0"/>
            <a:cs typeface="Arial" panose="020B0604020202020204" pitchFamily="34" charset="0"/>
          </a:endParaRPr>
        </a:p>
      </dgm:t>
    </dgm:pt>
    <dgm:pt modelId="{4B7171E6-C9E4-4E0F-812B-69E10D44BC21}">
      <dgm:prSet custT="1"/>
      <dgm:spPr/>
      <dgm:t>
        <a:bodyPr/>
        <a:lstStyle/>
        <a:p>
          <a:pPr>
            <a:lnSpc>
              <a:spcPct val="100000"/>
            </a:lnSpc>
          </a:pPr>
          <a:r>
            <a:rPr lang="en-CA" sz="2000" dirty="0">
              <a:solidFill>
                <a:schemeClr val="tx2"/>
              </a:solidFill>
              <a:latin typeface="Arial" panose="020B0604020202020204" pitchFamily="34" charset="0"/>
              <a:cs typeface="Arial" panose="020B0604020202020204" pitchFamily="34" charset="0"/>
            </a:rPr>
            <a:t>Review of complaints and discipline data from regulatory bodies (including HRPA).</a:t>
          </a:r>
          <a:endParaRPr lang="en-US" sz="2000" dirty="0">
            <a:solidFill>
              <a:schemeClr val="tx2"/>
            </a:solidFill>
            <a:latin typeface="Arial" panose="020B0604020202020204" pitchFamily="34" charset="0"/>
            <a:cs typeface="Arial" panose="020B0604020202020204" pitchFamily="34" charset="0"/>
          </a:endParaRPr>
        </a:p>
      </dgm:t>
    </dgm:pt>
    <dgm:pt modelId="{CD227959-AEEC-4585-AB99-FC785B60566A}" type="parTrans" cxnId="{B0F67FC4-3416-4379-9A5F-1D75C2D839BA}">
      <dgm:prSet/>
      <dgm:spPr/>
      <dgm:t>
        <a:bodyPr/>
        <a:lstStyle/>
        <a:p>
          <a:endParaRPr lang="en-US" sz="3200">
            <a:solidFill>
              <a:schemeClr val="tx2"/>
            </a:solidFill>
            <a:latin typeface="Arial" panose="020B0604020202020204" pitchFamily="34" charset="0"/>
            <a:cs typeface="Arial" panose="020B0604020202020204" pitchFamily="34" charset="0"/>
          </a:endParaRPr>
        </a:p>
      </dgm:t>
    </dgm:pt>
    <dgm:pt modelId="{73E65D4A-0D66-4731-A6A9-EEDBDA71FEDB}" type="sibTrans" cxnId="{B0F67FC4-3416-4379-9A5F-1D75C2D839BA}">
      <dgm:prSet/>
      <dgm:spPr/>
      <dgm:t>
        <a:bodyPr/>
        <a:lstStyle/>
        <a:p>
          <a:pPr>
            <a:lnSpc>
              <a:spcPct val="100000"/>
            </a:lnSpc>
          </a:pPr>
          <a:endParaRPr lang="en-US" sz="3200">
            <a:solidFill>
              <a:schemeClr val="tx2"/>
            </a:solidFill>
            <a:latin typeface="Arial" panose="020B0604020202020204" pitchFamily="34" charset="0"/>
            <a:cs typeface="Arial" panose="020B0604020202020204" pitchFamily="34" charset="0"/>
          </a:endParaRPr>
        </a:p>
      </dgm:t>
    </dgm:pt>
    <dgm:pt modelId="{456D4D89-1222-4BF5-86EC-8B18441FA8A5}">
      <dgm:prSet custT="1"/>
      <dgm:spPr/>
      <dgm:t>
        <a:bodyPr/>
        <a:lstStyle/>
        <a:p>
          <a:pPr>
            <a:lnSpc>
              <a:spcPct val="100000"/>
            </a:lnSpc>
          </a:pPr>
          <a:r>
            <a:rPr lang="en-CA" sz="2000" dirty="0">
              <a:solidFill>
                <a:schemeClr val="tx2"/>
              </a:solidFill>
              <a:latin typeface="Arial" panose="020B0604020202020204" pitchFamily="34" charset="0"/>
              <a:cs typeface="Arial" panose="020B0604020202020204" pitchFamily="34" charset="0"/>
            </a:rPr>
            <a:t>Review of research articles/  presentations.</a:t>
          </a:r>
          <a:endParaRPr lang="en-US" sz="2000" dirty="0">
            <a:solidFill>
              <a:schemeClr val="tx2"/>
            </a:solidFill>
            <a:latin typeface="Arial" panose="020B0604020202020204" pitchFamily="34" charset="0"/>
            <a:cs typeface="Arial" panose="020B0604020202020204" pitchFamily="34" charset="0"/>
          </a:endParaRPr>
        </a:p>
      </dgm:t>
    </dgm:pt>
    <dgm:pt modelId="{9C39624C-A133-4597-BD25-47F7DCEBDFD9}" type="parTrans" cxnId="{05799446-97A5-4622-82EE-791181B645CB}">
      <dgm:prSet/>
      <dgm:spPr/>
      <dgm:t>
        <a:bodyPr/>
        <a:lstStyle/>
        <a:p>
          <a:endParaRPr lang="en-US" sz="3200">
            <a:solidFill>
              <a:schemeClr val="tx2"/>
            </a:solidFill>
            <a:latin typeface="Arial" panose="020B0604020202020204" pitchFamily="34" charset="0"/>
            <a:cs typeface="Arial" panose="020B0604020202020204" pitchFamily="34" charset="0"/>
          </a:endParaRPr>
        </a:p>
      </dgm:t>
    </dgm:pt>
    <dgm:pt modelId="{6A687ABE-F27D-4868-A163-B1AF94EE3E8B}" type="sibTrans" cxnId="{05799446-97A5-4622-82EE-791181B645CB}">
      <dgm:prSet/>
      <dgm:spPr/>
      <dgm:t>
        <a:bodyPr/>
        <a:lstStyle/>
        <a:p>
          <a:pPr>
            <a:lnSpc>
              <a:spcPct val="100000"/>
            </a:lnSpc>
          </a:pPr>
          <a:endParaRPr lang="en-US" sz="3200">
            <a:solidFill>
              <a:schemeClr val="tx2"/>
            </a:solidFill>
            <a:latin typeface="Arial" panose="020B0604020202020204" pitchFamily="34" charset="0"/>
            <a:cs typeface="Arial" panose="020B0604020202020204" pitchFamily="34" charset="0"/>
          </a:endParaRPr>
        </a:p>
      </dgm:t>
    </dgm:pt>
    <dgm:pt modelId="{1EB3490F-44F1-4B0F-816A-9A3D29EB3877}" type="pres">
      <dgm:prSet presAssocID="{CF6C4501-8E82-48CD-BC96-35573E98E6F2}" presName="root" presStyleCnt="0">
        <dgm:presLayoutVars>
          <dgm:dir/>
          <dgm:resizeHandles val="exact"/>
        </dgm:presLayoutVars>
      </dgm:prSet>
      <dgm:spPr/>
    </dgm:pt>
    <dgm:pt modelId="{62188626-FF16-41F7-AABD-C07C2A50BDD4}" type="pres">
      <dgm:prSet presAssocID="{85A3DAA7-57E7-4F07-A329-2BE11E3DE8A1}" presName="compNode" presStyleCnt="0"/>
      <dgm:spPr/>
    </dgm:pt>
    <dgm:pt modelId="{31A4B052-418F-4A5A-9432-1FEBE44447C4}" type="pres">
      <dgm:prSet presAssocID="{85A3DAA7-57E7-4F07-A329-2BE11E3DE8A1}"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arget Audience"/>
        </a:ext>
      </dgm:extLst>
    </dgm:pt>
    <dgm:pt modelId="{C3C91E1A-1CFA-4751-9685-DC7E4D17A401}" type="pres">
      <dgm:prSet presAssocID="{85A3DAA7-57E7-4F07-A329-2BE11E3DE8A1}" presName="spaceRect" presStyleCnt="0"/>
      <dgm:spPr/>
    </dgm:pt>
    <dgm:pt modelId="{03E49AA5-78DC-41DC-A4B4-0055417E6148}" type="pres">
      <dgm:prSet presAssocID="{85A3DAA7-57E7-4F07-A329-2BE11E3DE8A1}" presName="textRect" presStyleLbl="revTx" presStyleIdx="0" presStyleCnt="5">
        <dgm:presLayoutVars>
          <dgm:chMax val="1"/>
          <dgm:chPref val="1"/>
        </dgm:presLayoutVars>
      </dgm:prSet>
      <dgm:spPr/>
    </dgm:pt>
    <dgm:pt modelId="{AEDA4794-3345-49BE-9E0D-FC420952013F}" type="pres">
      <dgm:prSet presAssocID="{B9B7D865-D6CC-45B0-831F-85AEF6E6454E}" presName="sibTrans" presStyleCnt="0"/>
      <dgm:spPr/>
    </dgm:pt>
    <dgm:pt modelId="{DEB39290-75AB-4820-845F-F871ACD952ED}" type="pres">
      <dgm:prSet presAssocID="{FBEE385D-C0FE-4629-9B9D-6A231B5423D5}" presName="compNode" presStyleCnt="0"/>
      <dgm:spPr/>
    </dgm:pt>
    <dgm:pt modelId="{CFA61B28-CC62-4B55-97CD-7A73197E67BB}" type="pres">
      <dgm:prSet presAssocID="{FBEE385D-C0FE-4629-9B9D-6A231B5423D5}"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mark"/>
        </a:ext>
      </dgm:extLst>
    </dgm:pt>
    <dgm:pt modelId="{CB08DBB4-333A-48D1-BD50-5DC794405293}" type="pres">
      <dgm:prSet presAssocID="{FBEE385D-C0FE-4629-9B9D-6A231B5423D5}" presName="spaceRect" presStyleCnt="0"/>
      <dgm:spPr/>
    </dgm:pt>
    <dgm:pt modelId="{4BBD5EF7-2B3A-4E69-923B-9AF76312FBE8}" type="pres">
      <dgm:prSet presAssocID="{FBEE385D-C0FE-4629-9B9D-6A231B5423D5}" presName="textRect" presStyleLbl="revTx" presStyleIdx="1" presStyleCnt="5">
        <dgm:presLayoutVars>
          <dgm:chMax val="1"/>
          <dgm:chPref val="1"/>
        </dgm:presLayoutVars>
      </dgm:prSet>
      <dgm:spPr/>
    </dgm:pt>
    <dgm:pt modelId="{CEDE6190-D914-424A-ACE7-B99045C8BCBE}" type="pres">
      <dgm:prSet presAssocID="{B83D79FB-2B48-4365-BD57-620797D1EF60}" presName="sibTrans" presStyleCnt="0"/>
      <dgm:spPr/>
    </dgm:pt>
    <dgm:pt modelId="{48806B6C-F3D7-430A-B1FB-8BBC8CCBC637}" type="pres">
      <dgm:prSet presAssocID="{9E1AA398-DFCD-46FD-BC17-4513A8233040}" presName="compNode" presStyleCnt="0"/>
      <dgm:spPr/>
    </dgm:pt>
    <dgm:pt modelId="{5970582B-4D97-4319-820B-89464CF2A37F}" type="pres">
      <dgm:prSet presAssocID="{9E1AA398-DFCD-46FD-BC17-4513A8233040}"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Judge"/>
        </a:ext>
      </dgm:extLst>
    </dgm:pt>
    <dgm:pt modelId="{FCB36401-1C7A-4DE6-9C6C-88D246DE7347}" type="pres">
      <dgm:prSet presAssocID="{9E1AA398-DFCD-46FD-BC17-4513A8233040}" presName="spaceRect" presStyleCnt="0"/>
      <dgm:spPr/>
    </dgm:pt>
    <dgm:pt modelId="{EEEEF6E5-D17C-403B-8A91-1186DF9DCCCA}" type="pres">
      <dgm:prSet presAssocID="{9E1AA398-DFCD-46FD-BC17-4513A8233040}" presName="textRect" presStyleLbl="revTx" presStyleIdx="2" presStyleCnt="5">
        <dgm:presLayoutVars>
          <dgm:chMax val="1"/>
          <dgm:chPref val="1"/>
        </dgm:presLayoutVars>
      </dgm:prSet>
      <dgm:spPr/>
    </dgm:pt>
    <dgm:pt modelId="{2B923E37-D81A-4E2E-819A-59D8EC3B3305}" type="pres">
      <dgm:prSet presAssocID="{C610A209-B233-4225-B7B1-998E4B8BA1C1}" presName="sibTrans" presStyleCnt="0"/>
      <dgm:spPr/>
    </dgm:pt>
    <dgm:pt modelId="{EB34AD38-DA94-4F9E-96EE-924A2B6D5D18}" type="pres">
      <dgm:prSet presAssocID="{4B7171E6-C9E4-4E0F-812B-69E10D44BC21}" presName="compNode" presStyleCnt="0"/>
      <dgm:spPr/>
    </dgm:pt>
    <dgm:pt modelId="{3497898F-0243-4E32-9C94-45F7E1DCFF42}" type="pres">
      <dgm:prSet presAssocID="{4B7171E6-C9E4-4E0F-812B-69E10D44BC21}"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isconnected"/>
        </a:ext>
      </dgm:extLst>
    </dgm:pt>
    <dgm:pt modelId="{269765AC-3B9C-4238-B728-1DDEA0221CF9}" type="pres">
      <dgm:prSet presAssocID="{4B7171E6-C9E4-4E0F-812B-69E10D44BC21}" presName="spaceRect" presStyleCnt="0"/>
      <dgm:spPr/>
    </dgm:pt>
    <dgm:pt modelId="{0AAABF73-48B4-4BA4-A98D-80C34A726C0E}" type="pres">
      <dgm:prSet presAssocID="{4B7171E6-C9E4-4E0F-812B-69E10D44BC21}" presName="textRect" presStyleLbl="revTx" presStyleIdx="3" presStyleCnt="5">
        <dgm:presLayoutVars>
          <dgm:chMax val="1"/>
          <dgm:chPref val="1"/>
        </dgm:presLayoutVars>
      </dgm:prSet>
      <dgm:spPr/>
    </dgm:pt>
    <dgm:pt modelId="{C3384F49-8BBE-49A3-A27D-B5BE6EB28033}" type="pres">
      <dgm:prSet presAssocID="{73E65D4A-0D66-4731-A6A9-EEDBDA71FEDB}" presName="sibTrans" presStyleCnt="0"/>
      <dgm:spPr/>
    </dgm:pt>
    <dgm:pt modelId="{FD0EE17D-A105-4FB7-A68B-6C61D5DAD06F}" type="pres">
      <dgm:prSet presAssocID="{456D4D89-1222-4BF5-86EC-8B18441FA8A5}" presName="compNode" presStyleCnt="0"/>
      <dgm:spPr/>
    </dgm:pt>
    <dgm:pt modelId="{8571B938-F339-4A00-82D3-B5FE101CF020}" type="pres">
      <dgm:prSet presAssocID="{456D4D89-1222-4BF5-86EC-8B18441FA8A5}"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Newspaper"/>
        </a:ext>
      </dgm:extLst>
    </dgm:pt>
    <dgm:pt modelId="{13943F7E-D719-414F-8218-4C87CBD32979}" type="pres">
      <dgm:prSet presAssocID="{456D4D89-1222-4BF5-86EC-8B18441FA8A5}" presName="spaceRect" presStyleCnt="0"/>
      <dgm:spPr/>
    </dgm:pt>
    <dgm:pt modelId="{370C009C-CD23-445F-A4F8-B3355446CAF6}" type="pres">
      <dgm:prSet presAssocID="{456D4D89-1222-4BF5-86EC-8B18441FA8A5}" presName="textRect" presStyleLbl="revTx" presStyleIdx="4" presStyleCnt="5" custScaleX="94437">
        <dgm:presLayoutVars>
          <dgm:chMax val="1"/>
          <dgm:chPref val="1"/>
        </dgm:presLayoutVars>
      </dgm:prSet>
      <dgm:spPr/>
    </dgm:pt>
  </dgm:ptLst>
  <dgm:cxnLst>
    <dgm:cxn modelId="{FA2C3216-BB0E-4B39-8BE0-22C28AF056BE}" srcId="{CF6C4501-8E82-48CD-BC96-35573E98E6F2}" destId="{FBEE385D-C0FE-4629-9B9D-6A231B5423D5}" srcOrd="1" destOrd="0" parTransId="{3B4AEC59-DEB3-4F0D-AD98-9833AC0A70B1}" sibTransId="{B83D79FB-2B48-4365-BD57-620797D1EF60}"/>
    <dgm:cxn modelId="{D010EC42-1731-4483-BB47-EB973003E5F3}" srcId="{CF6C4501-8E82-48CD-BC96-35573E98E6F2}" destId="{9E1AA398-DFCD-46FD-BC17-4513A8233040}" srcOrd="2" destOrd="0" parTransId="{00B909C5-0CA5-4C03-84FC-D64F54E94410}" sibTransId="{C610A209-B233-4225-B7B1-998E4B8BA1C1}"/>
    <dgm:cxn modelId="{C2957244-DD08-481B-951E-C3C73816B054}" srcId="{CF6C4501-8E82-48CD-BC96-35573E98E6F2}" destId="{85A3DAA7-57E7-4F07-A329-2BE11E3DE8A1}" srcOrd="0" destOrd="0" parTransId="{4775391E-6887-40CC-9C4F-50D915B65349}" sibTransId="{B9B7D865-D6CC-45B0-831F-85AEF6E6454E}"/>
    <dgm:cxn modelId="{05799446-97A5-4622-82EE-791181B645CB}" srcId="{CF6C4501-8E82-48CD-BC96-35573E98E6F2}" destId="{456D4D89-1222-4BF5-86EC-8B18441FA8A5}" srcOrd="4" destOrd="0" parTransId="{9C39624C-A133-4597-BD25-47F7DCEBDFD9}" sibTransId="{6A687ABE-F27D-4868-A163-B1AF94EE3E8B}"/>
    <dgm:cxn modelId="{4419EF6F-EC5E-494D-A1BB-CCBCDC1986A7}" type="presOf" srcId="{85A3DAA7-57E7-4F07-A329-2BE11E3DE8A1}" destId="{03E49AA5-78DC-41DC-A4B4-0055417E6148}" srcOrd="0" destOrd="0" presId="urn:microsoft.com/office/officeart/2018/2/layout/IconLabelList"/>
    <dgm:cxn modelId="{8D971193-C45C-440A-A890-CB74B0596F88}" type="presOf" srcId="{456D4D89-1222-4BF5-86EC-8B18441FA8A5}" destId="{370C009C-CD23-445F-A4F8-B3355446CAF6}" srcOrd="0" destOrd="0" presId="urn:microsoft.com/office/officeart/2018/2/layout/IconLabelList"/>
    <dgm:cxn modelId="{B0F67FC4-3416-4379-9A5F-1D75C2D839BA}" srcId="{CF6C4501-8E82-48CD-BC96-35573E98E6F2}" destId="{4B7171E6-C9E4-4E0F-812B-69E10D44BC21}" srcOrd="3" destOrd="0" parTransId="{CD227959-AEEC-4585-AB99-FC785B60566A}" sibTransId="{73E65D4A-0D66-4731-A6A9-EEDBDA71FEDB}"/>
    <dgm:cxn modelId="{6615FCC9-2B30-4ED6-9764-EC650C9A2D9C}" type="presOf" srcId="{9E1AA398-DFCD-46FD-BC17-4513A8233040}" destId="{EEEEF6E5-D17C-403B-8A91-1186DF9DCCCA}" srcOrd="0" destOrd="0" presId="urn:microsoft.com/office/officeart/2018/2/layout/IconLabelList"/>
    <dgm:cxn modelId="{10D94AD4-B5D0-48A0-94E3-A02219DF64F0}" type="presOf" srcId="{CF6C4501-8E82-48CD-BC96-35573E98E6F2}" destId="{1EB3490F-44F1-4B0F-816A-9A3D29EB3877}" srcOrd="0" destOrd="0" presId="urn:microsoft.com/office/officeart/2018/2/layout/IconLabelList"/>
    <dgm:cxn modelId="{AEEC50E3-0B17-4892-ABA8-A7D14C46504C}" type="presOf" srcId="{FBEE385D-C0FE-4629-9B9D-6A231B5423D5}" destId="{4BBD5EF7-2B3A-4E69-923B-9AF76312FBE8}" srcOrd="0" destOrd="0" presId="urn:microsoft.com/office/officeart/2018/2/layout/IconLabelList"/>
    <dgm:cxn modelId="{597282E9-660E-4D4E-B202-67771547123B}" type="presOf" srcId="{4B7171E6-C9E4-4E0F-812B-69E10D44BC21}" destId="{0AAABF73-48B4-4BA4-A98D-80C34A726C0E}" srcOrd="0" destOrd="0" presId="urn:microsoft.com/office/officeart/2018/2/layout/IconLabelList"/>
    <dgm:cxn modelId="{833EE454-9883-40F7-AF53-343C17713E03}" type="presParOf" srcId="{1EB3490F-44F1-4B0F-816A-9A3D29EB3877}" destId="{62188626-FF16-41F7-AABD-C07C2A50BDD4}" srcOrd="0" destOrd="0" presId="urn:microsoft.com/office/officeart/2018/2/layout/IconLabelList"/>
    <dgm:cxn modelId="{2D1A8048-47FA-406D-AAF4-25504AAAF94D}" type="presParOf" srcId="{62188626-FF16-41F7-AABD-C07C2A50BDD4}" destId="{31A4B052-418F-4A5A-9432-1FEBE44447C4}" srcOrd="0" destOrd="0" presId="urn:microsoft.com/office/officeart/2018/2/layout/IconLabelList"/>
    <dgm:cxn modelId="{1DD93FE3-5CA3-4C70-BF66-3D833A361B05}" type="presParOf" srcId="{62188626-FF16-41F7-AABD-C07C2A50BDD4}" destId="{C3C91E1A-1CFA-4751-9685-DC7E4D17A401}" srcOrd="1" destOrd="0" presId="urn:microsoft.com/office/officeart/2018/2/layout/IconLabelList"/>
    <dgm:cxn modelId="{02F0A0EF-D5CB-4786-B091-79D555A5CE8C}" type="presParOf" srcId="{62188626-FF16-41F7-AABD-C07C2A50BDD4}" destId="{03E49AA5-78DC-41DC-A4B4-0055417E6148}" srcOrd="2" destOrd="0" presId="urn:microsoft.com/office/officeart/2018/2/layout/IconLabelList"/>
    <dgm:cxn modelId="{10576031-9C34-43DA-A567-6066D5292CE9}" type="presParOf" srcId="{1EB3490F-44F1-4B0F-816A-9A3D29EB3877}" destId="{AEDA4794-3345-49BE-9E0D-FC420952013F}" srcOrd="1" destOrd="0" presId="urn:microsoft.com/office/officeart/2018/2/layout/IconLabelList"/>
    <dgm:cxn modelId="{998D517A-82BC-499F-8B72-93C94B7F2CF2}" type="presParOf" srcId="{1EB3490F-44F1-4B0F-816A-9A3D29EB3877}" destId="{DEB39290-75AB-4820-845F-F871ACD952ED}" srcOrd="2" destOrd="0" presId="urn:microsoft.com/office/officeart/2018/2/layout/IconLabelList"/>
    <dgm:cxn modelId="{37C0FDB5-0C91-45B3-B3EC-088091F90EF5}" type="presParOf" srcId="{DEB39290-75AB-4820-845F-F871ACD952ED}" destId="{CFA61B28-CC62-4B55-97CD-7A73197E67BB}" srcOrd="0" destOrd="0" presId="urn:microsoft.com/office/officeart/2018/2/layout/IconLabelList"/>
    <dgm:cxn modelId="{F3EF9265-8809-466C-A493-9DEA5FE7476E}" type="presParOf" srcId="{DEB39290-75AB-4820-845F-F871ACD952ED}" destId="{CB08DBB4-333A-48D1-BD50-5DC794405293}" srcOrd="1" destOrd="0" presId="urn:microsoft.com/office/officeart/2018/2/layout/IconLabelList"/>
    <dgm:cxn modelId="{EDA12558-F645-4344-8583-E2C47434E7EB}" type="presParOf" srcId="{DEB39290-75AB-4820-845F-F871ACD952ED}" destId="{4BBD5EF7-2B3A-4E69-923B-9AF76312FBE8}" srcOrd="2" destOrd="0" presId="urn:microsoft.com/office/officeart/2018/2/layout/IconLabelList"/>
    <dgm:cxn modelId="{9E95FEFA-1FB9-463C-9E2D-5DCE3D07C45F}" type="presParOf" srcId="{1EB3490F-44F1-4B0F-816A-9A3D29EB3877}" destId="{CEDE6190-D914-424A-ACE7-B99045C8BCBE}" srcOrd="3" destOrd="0" presId="urn:microsoft.com/office/officeart/2018/2/layout/IconLabelList"/>
    <dgm:cxn modelId="{65928DAF-1696-411B-9F59-99DA2B7182B9}" type="presParOf" srcId="{1EB3490F-44F1-4B0F-816A-9A3D29EB3877}" destId="{48806B6C-F3D7-430A-B1FB-8BBC8CCBC637}" srcOrd="4" destOrd="0" presId="urn:microsoft.com/office/officeart/2018/2/layout/IconLabelList"/>
    <dgm:cxn modelId="{3E0353AA-BF11-499F-B8C3-89838A15490D}" type="presParOf" srcId="{48806B6C-F3D7-430A-B1FB-8BBC8CCBC637}" destId="{5970582B-4D97-4319-820B-89464CF2A37F}" srcOrd="0" destOrd="0" presId="urn:microsoft.com/office/officeart/2018/2/layout/IconLabelList"/>
    <dgm:cxn modelId="{0396A9A7-DB39-40BF-934A-56F49254C96F}" type="presParOf" srcId="{48806B6C-F3D7-430A-B1FB-8BBC8CCBC637}" destId="{FCB36401-1C7A-4DE6-9C6C-88D246DE7347}" srcOrd="1" destOrd="0" presId="urn:microsoft.com/office/officeart/2018/2/layout/IconLabelList"/>
    <dgm:cxn modelId="{D8A421E3-B049-4DA7-91EB-104CF64D655D}" type="presParOf" srcId="{48806B6C-F3D7-430A-B1FB-8BBC8CCBC637}" destId="{EEEEF6E5-D17C-403B-8A91-1186DF9DCCCA}" srcOrd="2" destOrd="0" presId="urn:microsoft.com/office/officeart/2018/2/layout/IconLabelList"/>
    <dgm:cxn modelId="{FAF6909D-1EEB-483A-9E3D-0D8BB48C2B2E}" type="presParOf" srcId="{1EB3490F-44F1-4B0F-816A-9A3D29EB3877}" destId="{2B923E37-D81A-4E2E-819A-59D8EC3B3305}" srcOrd="5" destOrd="0" presId="urn:microsoft.com/office/officeart/2018/2/layout/IconLabelList"/>
    <dgm:cxn modelId="{D7F1E00F-718C-4532-AA29-D63696304824}" type="presParOf" srcId="{1EB3490F-44F1-4B0F-816A-9A3D29EB3877}" destId="{EB34AD38-DA94-4F9E-96EE-924A2B6D5D18}" srcOrd="6" destOrd="0" presId="urn:microsoft.com/office/officeart/2018/2/layout/IconLabelList"/>
    <dgm:cxn modelId="{8CC8B081-AA2E-47E9-B519-2D6F3A626E04}" type="presParOf" srcId="{EB34AD38-DA94-4F9E-96EE-924A2B6D5D18}" destId="{3497898F-0243-4E32-9C94-45F7E1DCFF42}" srcOrd="0" destOrd="0" presId="urn:microsoft.com/office/officeart/2018/2/layout/IconLabelList"/>
    <dgm:cxn modelId="{DBA4B60E-3988-4A37-A409-D30FD92AD5A5}" type="presParOf" srcId="{EB34AD38-DA94-4F9E-96EE-924A2B6D5D18}" destId="{269765AC-3B9C-4238-B728-1DDEA0221CF9}" srcOrd="1" destOrd="0" presId="urn:microsoft.com/office/officeart/2018/2/layout/IconLabelList"/>
    <dgm:cxn modelId="{E969BC6C-D01E-4F14-9EAC-8B5121BCB99B}" type="presParOf" srcId="{EB34AD38-DA94-4F9E-96EE-924A2B6D5D18}" destId="{0AAABF73-48B4-4BA4-A98D-80C34A726C0E}" srcOrd="2" destOrd="0" presId="urn:microsoft.com/office/officeart/2018/2/layout/IconLabelList"/>
    <dgm:cxn modelId="{746DA2EB-3A4E-4437-AABE-51F3D41042DB}" type="presParOf" srcId="{1EB3490F-44F1-4B0F-816A-9A3D29EB3877}" destId="{C3384F49-8BBE-49A3-A27D-B5BE6EB28033}" srcOrd="7" destOrd="0" presId="urn:microsoft.com/office/officeart/2018/2/layout/IconLabelList"/>
    <dgm:cxn modelId="{370A6D87-C1E1-466C-883F-9F1F3D43236A}" type="presParOf" srcId="{1EB3490F-44F1-4B0F-816A-9A3D29EB3877}" destId="{FD0EE17D-A105-4FB7-A68B-6C61D5DAD06F}" srcOrd="8" destOrd="0" presId="urn:microsoft.com/office/officeart/2018/2/layout/IconLabelList"/>
    <dgm:cxn modelId="{4246733E-766B-4FC8-A745-E08F9436DFEA}" type="presParOf" srcId="{FD0EE17D-A105-4FB7-A68B-6C61D5DAD06F}" destId="{8571B938-F339-4A00-82D3-B5FE101CF020}" srcOrd="0" destOrd="0" presId="urn:microsoft.com/office/officeart/2018/2/layout/IconLabelList"/>
    <dgm:cxn modelId="{D125C3E9-22FB-42A2-843D-79EABD92D38A}" type="presParOf" srcId="{FD0EE17D-A105-4FB7-A68B-6C61D5DAD06F}" destId="{13943F7E-D719-414F-8218-4C87CBD32979}" srcOrd="1" destOrd="0" presId="urn:microsoft.com/office/officeart/2018/2/layout/IconLabelList"/>
    <dgm:cxn modelId="{28A201B5-358B-4B3A-943F-AE9B76D8550D}" type="presParOf" srcId="{FD0EE17D-A105-4FB7-A68B-6C61D5DAD06F}" destId="{370C009C-CD23-445F-A4F8-B3355446CAF6}"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576DBF-8DD7-421E-977A-6633C7240FB1}">
      <dsp:nvSpPr>
        <dsp:cNvPr id="0" name=""/>
        <dsp:cNvSpPr/>
      </dsp:nvSpPr>
      <dsp:spPr>
        <a:xfrm>
          <a:off x="1485897" y="931049"/>
          <a:ext cx="810000" cy="81000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031388-05C1-4FB3-80F9-6AE925A73AF9}">
      <dsp:nvSpPr>
        <dsp:cNvPr id="0" name=""/>
        <dsp:cNvSpPr/>
      </dsp:nvSpPr>
      <dsp:spPr>
        <a:xfrm>
          <a:off x="228591" y="1973137"/>
          <a:ext cx="3006324" cy="763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solidFill>
                <a:schemeClr val="tx2"/>
              </a:solidFill>
              <a:latin typeface="Poppins" panose="00000500000000000000" pitchFamily="2" charset="0"/>
              <a:cs typeface="Poppins" panose="00000500000000000000" pitchFamily="2" charset="0"/>
            </a:rPr>
            <a:t>The aim and focus is to reduce and prevent risks of harm to the public stemming from the practice of the profession.</a:t>
          </a:r>
        </a:p>
      </dsp:txBody>
      <dsp:txXfrm>
        <a:off x="228591" y="1973137"/>
        <a:ext cx="3006324" cy="763369"/>
      </dsp:txXfrm>
    </dsp:sp>
    <dsp:sp modelId="{661A92E7-E283-4A39-A190-1C1DE40E5A82}">
      <dsp:nvSpPr>
        <dsp:cNvPr id="0" name=""/>
        <dsp:cNvSpPr/>
      </dsp:nvSpPr>
      <dsp:spPr>
        <a:xfrm>
          <a:off x="5249422" y="886831"/>
          <a:ext cx="810000" cy="81000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AA8268-B19D-4847-B8FE-4AE8016E5BAC}">
      <dsp:nvSpPr>
        <dsp:cNvPr id="0" name=""/>
        <dsp:cNvSpPr/>
      </dsp:nvSpPr>
      <dsp:spPr>
        <a:xfrm>
          <a:off x="3650986" y="1967183"/>
          <a:ext cx="3492108" cy="763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b="0" i="0" kern="1200" baseline="0" dirty="0">
              <a:solidFill>
                <a:schemeClr val="tx2"/>
              </a:solidFill>
              <a:latin typeface="Poppins" panose="00000500000000000000" pitchFamily="2" charset="0"/>
              <a:cs typeface="Poppins" panose="00000500000000000000" pitchFamily="2" charset="0"/>
            </a:rPr>
            <a:t>Requires partnership with registrants and the public </a:t>
          </a:r>
          <a:r>
            <a:rPr lang="en-US" sz="2000" kern="1200" dirty="0">
              <a:solidFill>
                <a:schemeClr val="tx2"/>
              </a:solidFill>
              <a:latin typeface="Poppins" panose="00000500000000000000" pitchFamily="2" charset="0"/>
              <a:cs typeface="Poppins" panose="00000500000000000000" pitchFamily="2" charset="0"/>
            </a:rPr>
            <a:t>for harm prevention and reduction.</a:t>
          </a:r>
        </a:p>
      </dsp:txBody>
      <dsp:txXfrm>
        <a:off x="3650986" y="1967183"/>
        <a:ext cx="3492108" cy="763369"/>
      </dsp:txXfrm>
    </dsp:sp>
    <dsp:sp modelId="{37529629-C906-4538-882E-1A818D1F72B3}">
      <dsp:nvSpPr>
        <dsp:cNvPr id="0" name=""/>
        <dsp:cNvSpPr/>
      </dsp:nvSpPr>
      <dsp:spPr>
        <a:xfrm>
          <a:off x="8825671" y="886831"/>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A57B06-3323-4E85-8747-52CA35F27A7F}">
      <dsp:nvSpPr>
        <dsp:cNvPr id="0" name=""/>
        <dsp:cNvSpPr/>
      </dsp:nvSpPr>
      <dsp:spPr>
        <a:xfrm>
          <a:off x="7715476" y="1974641"/>
          <a:ext cx="3030390" cy="763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b="0" i="0" kern="1200" baseline="0" dirty="0">
              <a:solidFill>
                <a:schemeClr val="tx2"/>
              </a:solidFill>
              <a:latin typeface="Poppins" panose="00000500000000000000" pitchFamily="2" charset="0"/>
              <a:cs typeface="Poppins" panose="00000500000000000000" pitchFamily="2" charset="0"/>
            </a:rPr>
            <a:t>Proactively mitigates risks before they translate themselves into actual harm experienced by the public.</a:t>
          </a:r>
          <a:endParaRPr lang="en-US" sz="2000" kern="1200" dirty="0">
            <a:solidFill>
              <a:schemeClr val="tx2"/>
            </a:solidFill>
            <a:latin typeface="Poppins" panose="00000500000000000000" pitchFamily="2" charset="0"/>
            <a:cs typeface="Poppins" panose="00000500000000000000" pitchFamily="2" charset="0"/>
          </a:endParaRPr>
        </a:p>
      </dsp:txBody>
      <dsp:txXfrm>
        <a:off x="7715476" y="1974641"/>
        <a:ext cx="3030390" cy="7633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C332D9-FB6E-47DA-BEC7-96926E9A0FD3}">
      <dsp:nvSpPr>
        <dsp:cNvPr id="0" name=""/>
        <dsp:cNvSpPr/>
      </dsp:nvSpPr>
      <dsp:spPr>
        <a:xfrm>
          <a:off x="0" y="423"/>
          <a:ext cx="1023002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78ED29-6F8B-4E35-B52A-D2F63CC8811A}">
      <dsp:nvSpPr>
        <dsp:cNvPr id="0" name=""/>
        <dsp:cNvSpPr/>
      </dsp:nvSpPr>
      <dsp:spPr>
        <a:xfrm>
          <a:off x="0" y="423"/>
          <a:ext cx="10230029" cy="385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CA" sz="1700" kern="1200" dirty="0">
              <a:latin typeface="Arial" panose="020B0604020202020204" pitchFamily="34" charset="0"/>
              <a:cs typeface="Arial" panose="020B0604020202020204" pitchFamily="34" charset="0"/>
            </a:rPr>
            <a:t>Ruined careers (leading to a whole host of issues)</a:t>
          </a:r>
          <a:endParaRPr lang="en-US" sz="1700" kern="1200" dirty="0">
            <a:latin typeface="Arial" panose="020B0604020202020204" pitchFamily="34" charset="0"/>
            <a:cs typeface="Arial" panose="020B0604020202020204" pitchFamily="34" charset="0"/>
          </a:endParaRPr>
        </a:p>
      </dsp:txBody>
      <dsp:txXfrm>
        <a:off x="0" y="423"/>
        <a:ext cx="10230029" cy="385636"/>
      </dsp:txXfrm>
    </dsp:sp>
    <dsp:sp modelId="{914C20AA-9F3E-47F0-830F-AA2B641A2486}">
      <dsp:nvSpPr>
        <dsp:cNvPr id="0" name=""/>
        <dsp:cNvSpPr/>
      </dsp:nvSpPr>
      <dsp:spPr>
        <a:xfrm>
          <a:off x="0" y="386060"/>
          <a:ext cx="1023002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EABB47-8BCD-4C4D-88D5-4DFA6245CF67}">
      <dsp:nvSpPr>
        <dsp:cNvPr id="0" name=""/>
        <dsp:cNvSpPr/>
      </dsp:nvSpPr>
      <dsp:spPr>
        <a:xfrm>
          <a:off x="0" y="386060"/>
          <a:ext cx="10230029" cy="385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CA" sz="1700" kern="1200" dirty="0">
              <a:latin typeface="Arial" panose="020B0604020202020204" pitchFamily="34" charset="0"/>
              <a:cs typeface="Arial" panose="020B0604020202020204" pitchFamily="34" charset="0"/>
            </a:rPr>
            <a:t>Physically unsafe workplaces (physical harm)</a:t>
          </a:r>
          <a:endParaRPr lang="en-US" sz="1700" kern="1200" dirty="0">
            <a:latin typeface="Arial" panose="020B0604020202020204" pitchFamily="34" charset="0"/>
            <a:cs typeface="Arial" panose="020B0604020202020204" pitchFamily="34" charset="0"/>
          </a:endParaRPr>
        </a:p>
      </dsp:txBody>
      <dsp:txXfrm>
        <a:off x="0" y="386060"/>
        <a:ext cx="10230029" cy="385636"/>
      </dsp:txXfrm>
    </dsp:sp>
    <dsp:sp modelId="{C53DCB23-F3D3-4858-A287-A2EC52066371}">
      <dsp:nvSpPr>
        <dsp:cNvPr id="0" name=""/>
        <dsp:cNvSpPr/>
      </dsp:nvSpPr>
      <dsp:spPr>
        <a:xfrm>
          <a:off x="0" y="771696"/>
          <a:ext cx="1023002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291675-4427-4512-85E8-F07214125B45}">
      <dsp:nvSpPr>
        <dsp:cNvPr id="0" name=""/>
        <dsp:cNvSpPr/>
      </dsp:nvSpPr>
      <dsp:spPr>
        <a:xfrm>
          <a:off x="0" y="771696"/>
          <a:ext cx="10230029" cy="385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CA" sz="1700" kern="1200" dirty="0">
              <a:latin typeface="Arial" panose="020B0604020202020204" pitchFamily="34" charset="0"/>
              <a:cs typeface="Arial" panose="020B0604020202020204" pitchFamily="34" charset="0"/>
            </a:rPr>
            <a:t>Psychologically unsafe workplaces (toxic workplaces, harassment, bullying)</a:t>
          </a:r>
          <a:endParaRPr lang="en-US" sz="1700" kern="1200" dirty="0">
            <a:latin typeface="Arial" panose="020B0604020202020204" pitchFamily="34" charset="0"/>
            <a:cs typeface="Arial" panose="020B0604020202020204" pitchFamily="34" charset="0"/>
          </a:endParaRPr>
        </a:p>
      </dsp:txBody>
      <dsp:txXfrm>
        <a:off x="0" y="771696"/>
        <a:ext cx="10230029" cy="385636"/>
      </dsp:txXfrm>
    </dsp:sp>
    <dsp:sp modelId="{0DB3EC23-E6D8-4A5F-A312-386288FA794F}">
      <dsp:nvSpPr>
        <dsp:cNvPr id="0" name=""/>
        <dsp:cNvSpPr/>
      </dsp:nvSpPr>
      <dsp:spPr>
        <a:xfrm>
          <a:off x="0" y="1157332"/>
          <a:ext cx="1023002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576759-6A23-4FD8-8ACF-5813DE1659CA}">
      <dsp:nvSpPr>
        <dsp:cNvPr id="0" name=""/>
        <dsp:cNvSpPr/>
      </dsp:nvSpPr>
      <dsp:spPr>
        <a:xfrm>
          <a:off x="0" y="1157332"/>
          <a:ext cx="10230029" cy="385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CA" sz="1700" kern="1200">
              <a:latin typeface="Arial" panose="020B0604020202020204" pitchFamily="34" charset="0"/>
              <a:cs typeface="Arial" panose="020B0604020202020204" pitchFamily="34" charset="0"/>
            </a:rPr>
            <a:t>Violence in the workplace</a:t>
          </a:r>
          <a:endParaRPr lang="en-US" sz="1700" kern="1200">
            <a:latin typeface="Arial" panose="020B0604020202020204" pitchFamily="34" charset="0"/>
            <a:cs typeface="Arial" panose="020B0604020202020204" pitchFamily="34" charset="0"/>
          </a:endParaRPr>
        </a:p>
      </dsp:txBody>
      <dsp:txXfrm>
        <a:off x="0" y="1157332"/>
        <a:ext cx="10230029" cy="385636"/>
      </dsp:txXfrm>
    </dsp:sp>
    <dsp:sp modelId="{EBEE0EE6-3E37-4208-BA5F-9B23BD02E533}">
      <dsp:nvSpPr>
        <dsp:cNvPr id="0" name=""/>
        <dsp:cNvSpPr/>
      </dsp:nvSpPr>
      <dsp:spPr>
        <a:xfrm>
          <a:off x="0" y="1542969"/>
          <a:ext cx="1023002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0416F0-17ED-410E-8B31-433022E06836}">
      <dsp:nvSpPr>
        <dsp:cNvPr id="0" name=""/>
        <dsp:cNvSpPr/>
      </dsp:nvSpPr>
      <dsp:spPr>
        <a:xfrm>
          <a:off x="0" y="1542969"/>
          <a:ext cx="10230029" cy="385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CA" sz="1700" kern="1200" dirty="0">
              <a:latin typeface="Arial" panose="020B0604020202020204" pitchFamily="34" charset="0"/>
              <a:cs typeface="Arial" panose="020B0604020202020204" pitchFamily="34" charset="0"/>
            </a:rPr>
            <a:t>Exploitative work practices</a:t>
          </a:r>
          <a:endParaRPr lang="en-US" sz="1700" kern="1200" dirty="0">
            <a:latin typeface="Arial" panose="020B0604020202020204" pitchFamily="34" charset="0"/>
            <a:cs typeface="Arial" panose="020B0604020202020204" pitchFamily="34" charset="0"/>
          </a:endParaRPr>
        </a:p>
      </dsp:txBody>
      <dsp:txXfrm>
        <a:off x="0" y="1542969"/>
        <a:ext cx="10230029" cy="385636"/>
      </dsp:txXfrm>
    </dsp:sp>
    <dsp:sp modelId="{0CEB0CC5-D1AB-4335-AD7B-B75180356EBC}">
      <dsp:nvSpPr>
        <dsp:cNvPr id="0" name=""/>
        <dsp:cNvSpPr/>
      </dsp:nvSpPr>
      <dsp:spPr>
        <a:xfrm>
          <a:off x="0" y="1928605"/>
          <a:ext cx="1023002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B30A61-2948-4FBA-B948-540CD20C65FE}">
      <dsp:nvSpPr>
        <dsp:cNvPr id="0" name=""/>
        <dsp:cNvSpPr/>
      </dsp:nvSpPr>
      <dsp:spPr>
        <a:xfrm>
          <a:off x="0" y="1928605"/>
          <a:ext cx="10230029" cy="385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CA" sz="1700" kern="1200">
              <a:latin typeface="Arial" panose="020B0604020202020204" pitchFamily="34" charset="0"/>
              <a:cs typeface="Arial" panose="020B0604020202020204" pitchFamily="34" charset="0"/>
            </a:rPr>
            <a:t>Employees rights violated (entitlements not respected)</a:t>
          </a:r>
          <a:endParaRPr lang="en-US" sz="1700" kern="1200">
            <a:latin typeface="Arial" panose="020B0604020202020204" pitchFamily="34" charset="0"/>
            <a:cs typeface="Arial" panose="020B0604020202020204" pitchFamily="34" charset="0"/>
          </a:endParaRPr>
        </a:p>
      </dsp:txBody>
      <dsp:txXfrm>
        <a:off x="0" y="1928605"/>
        <a:ext cx="10230029" cy="385636"/>
      </dsp:txXfrm>
    </dsp:sp>
    <dsp:sp modelId="{2D2D856E-0DD1-4970-8411-61DB1D2C7D84}">
      <dsp:nvSpPr>
        <dsp:cNvPr id="0" name=""/>
        <dsp:cNvSpPr/>
      </dsp:nvSpPr>
      <dsp:spPr>
        <a:xfrm>
          <a:off x="0" y="2314242"/>
          <a:ext cx="1023002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19DCDF-4890-460B-B821-2D12926F7B6F}">
      <dsp:nvSpPr>
        <dsp:cNvPr id="0" name=""/>
        <dsp:cNvSpPr/>
      </dsp:nvSpPr>
      <dsp:spPr>
        <a:xfrm>
          <a:off x="0" y="2314242"/>
          <a:ext cx="10230029" cy="385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CA" sz="1700" kern="1200">
              <a:latin typeface="Arial" panose="020B0604020202020204" pitchFamily="34" charset="0"/>
              <a:cs typeface="Arial" panose="020B0604020202020204" pitchFamily="34" charset="0"/>
            </a:rPr>
            <a:t>Employees defrauded of pay and benefits</a:t>
          </a:r>
          <a:endParaRPr lang="en-US" sz="1700" kern="1200">
            <a:latin typeface="Arial" panose="020B0604020202020204" pitchFamily="34" charset="0"/>
            <a:cs typeface="Arial" panose="020B0604020202020204" pitchFamily="34" charset="0"/>
          </a:endParaRPr>
        </a:p>
      </dsp:txBody>
      <dsp:txXfrm>
        <a:off x="0" y="2314242"/>
        <a:ext cx="10230029" cy="385636"/>
      </dsp:txXfrm>
    </dsp:sp>
    <dsp:sp modelId="{617C9112-DC4C-4B08-93DB-BCB646D8F94D}">
      <dsp:nvSpPr>
        <dsp:cNvPr id="0" name=""/>
        <dsp:cNvSpPr/>
      </dsp:nvSpPr>
      <dsp:spPr>
        <a:xfrm>
          <a:off x="0" y="2699878"/>
          <a:ext cx="1023002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CED2CB-2FC4-4D75-92B2-85312DA7F6E9}">
      <dsp:nvSpPr>
        <dsp:cNvPr id="0" name=""/>
        <dsp:cNvSpPr/>
      </dsp:nvSpPr>
      <dsp:spPr>
        <a:xfrm>
          <a:off x="0" y="2699878"/>
          <a:ext cx="10230029" cy="385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CA" sz="1700" kern="1200">
              <a:latin typeface="Arial" panose="020B0604020202020204" pitchFamily="34" charset="0"/>
              <a:cs typeface="Arial" panose="020B0604020202020204" pitchFamily="34" charset="0"/>
            </a:rPr>
            <a:t>Employers get into legal trouble (Ontario Human Rights Tribunal, CRA issues, ESA issues, OHSA issues)</a:t>
          </a:r>
          <a:endParaRPr lang="en-US" sz="1700" kern="1200">
            <a:latin typeface="Arial" panose="020B0604020202020204" pitchFamily="34" charset="0"/>
            <a:cs typeface="Arial" panose="020B0604020202020204" pitchFamily="34" charset="0"/>
          </a:endParaRPr>
        </a:p>
      </dsp:txBody>
      <dsp:txXfrm>
        <a:off x="0" y="2699878"/>
        <a:ext cx="10230029" cy="385636"/>
      </dsp:txXfrm>
    </dsp:sp>
    <dsp:sp modelId="{49194A26-F248-4E4E-BAE0-9260102AA8E5}">
      <dsp:nvSpPr>
        <dsp:cNvPr id="0" name=""/>
        <dsp:cNvSpPr/>
      </dsp:nvSpPr>
      <dsp:spPr>
        <a:xfrm>
          <a:off x="0" y="3085514"/>
          <a:ext cx="1023002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4E3B71-D2EF-475E-9EC9-6C213ECAFC2E}">
      <dsp:nvSpPr>
        <dsp:cNvPr id="0" name=""/>
        <dsp:cNvSpPr/>
      </dsp:nvSpPr>
      <dsp:spPr>
        <a:xfrm>
          <a:off x="0" y="3085514"/>
          <a:ext cx="10230029" cy="385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CA" sz="1700" kern="1200">
              <a:latin typeface="Arial" panose="020B0604020202020204" pitchFamily="34" charset="0"/>
              <a:cs typeface="Arial" panose="020B0604020202020204" pitchFamily="34" charset="0"/>
            </a:rPr>
            <a:t>Loss of productivity</a:t>
          </a:r>
          <a:endParaRPr lang="en-US" sz="1700" kern="1200">
            <a:latin typeface="Arial" panose="020B0604020202020204" pitchFamily="34" charset="0"/>
            <a:cs typeface="Arial" panose="020B0604020202020204" pitchFamily="34" charset="0"/>
          </a:endParaRPr>
        </a:p>
      </dsp:txBody>
      <dsp:txXfrm>
        <a:off x="0" y="3085514"/>
        <a:ext cx="10230029" cy="3856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12EE22-1EFC-4CE7-8F41-622DE8515C4D}">
      <dsp:nvSpPr>
        <dsp:cNvPr id="0" name=""/>
        <dsp:cNvSpPr/>
      </dsp:nvSpPr>
      <dsp:spPr>
        <a:xfrm>
          <a:off x="0" y="680"/>
          <a:ext cx="6269038" cy="159164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57EFE3-F205-4E8D-AA6B-12BAB926B905}">
      <dsp:nvSpPr>
        <dsp:cNvPr id="0" name=""/>
        <dsp:cNvSpPr/>
      </dsp:nvSpPr>
      <dsp:spPr>
        <a:xfrm>
          <a:off x="481473" y="358800"/>
          <a:ext cx="875405" cy="87540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EFE8531-6CDF-4FA8-9195-3E12EE47FEC3}">
      <dsp:nvSpPr>
        <dsp:cNvPr id="0" name=""/>
        <dsp:cNvSpPr/>
      </dsp:nvSpPr>
      <dsp:spPr>
        <a:xfrm>
          <a:off x="1838352" y="680"/>
          <a:ext cx="4430685" cy="1591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49" tIns="168449" rIns="168449" bIns="168449" numCol="1" spcCol="1270" anchor="ctr" anchorCtr="0">
          <a:noAutofit/>
        </a:bodyPr>
        <a:lstStyle/>
        <a:p>
          <a:pPr marL="0" lvl="0" indent="0" algn="l" defTabSz="666750">
            <a:lnSpc>
              <a:spcPct val="90000"/>
            </a:lnSpc>
            <a:spcBef>
              <a:spcPct val="0"/>
            </a:spcBef>
            <a:spcAft>
              <a:spcPct val="35000"/>
            </a:spcAft>
            <a:buNone/>
          </a:pPr>
          <a:r>
            <a:rPr lang="en-US" sz="1500" kern="1200">
              <a:latin typeface="Poppins" panose="00000500000000000000" pitchFamily="2" charset="0"/>
              <a:cs typeface="Poppins" panose="00000500000000000000" pitchFamily="2" charset="0"/>
            </a:rPr>
            <a:t>Some professions have significant risks related to life/death, whereas others have higher risks related to psychological, financial, or reputational harm.</a:t>
          </a:r>
        </a:p>
      </dsp:txBody>
      <dsp:txXfrm>
        <a:off x="1838352" y="680"/>
        <a:ext cx="4430685" cy="1591647"/>
      </dsp:txXfrm>
    </dsp:sp>
    <dsp:sp modelId="{9CA451B1-62DC-4B86-B377-9E5A4D4256A9}">
      <dsp:nvSpPr>
        <dsp:cNvPr id="0" name=""/>
        <dsp:cNvSpPr/>
      </dsp:nvSpPr>
      <dsp:spPr>
        <a:xfrm>
          <a:off x="0" y="1990238"/>
          <a:ext cx="6269038" cy="159164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CC0C9E-3333-4864-BE80-65B1B1B0F8A1}">
      <dsp:nvSpPr>
        <dsp:cNvPr id="0" name=""/>
        <dsp:cNvSpPr/>
      </dsp:nvSpPr>
      <dsp:spPr>
        <a:xfrm>
          <a:off x="481473" y="2348359"/>
          <a:ext cx="875405" cy="87540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5F3DC3E-231A-4FD8-B58C-2339A6FF2639}">
      <dsp:nvSpPr>
        <dsp:cNvPr id="0" name=""/>
        <dsp:cNvSpPr/>
      </dsp:nvSpPr>
      <dsp:spPr>
        <a:xfrm>
          <a:off x="1838352" y="1990238"/>
          <a:ext cx="4430685" cy="1591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49" tIns="168449" rIns="168449" bIns="168449" numCol="1" spcCol="1270" anchor="ctr" anchorCtr="0">
          <a:noAutofit/>
        </a:bodyPr>
        <a:lstStyle/>
        <a:p>
          <a:pPr marL="0" lvl="0" indent="0" algn="l" defTabSz="666750">
            <a:lnSpc>
              <a:spcPct val="90000"/>
            </a:lnSpc>
            <a:spcBef>
              <a:spcPct val="0"/>
            </a:spcBef>
            <a:spcAft>
              <a:spcPct val="35000"/>
            </a:spcAft>
            <a:buNone/>
          </a:pPr>
          <a:r>
            <a:rPr lang="en-US" sz="1500" kern="1200">
              <a:latin typeface="Poppins" panose="00000500000000000000" pitchFamily="2" charset="0"/>
              <a:cs typeface="Poppins" panose="00000500000000000000" pitchFamily="2" charset="0"/>
            </a:rPr>
            <a:t>Regulators should target initiatives towards risks determined to have the highest combined likelihood and impact.</a:t>
          </a:r>
        </a:p>
      </dsp:txBody>
      <dsp:txXfrm>
        <a:off x="1838352" y="1990238"/>
        <a:ext cx="4430685" cy="1591647"/>
      </dsp:txXfrm>
    </dsp:sp>
    <dsp:sp modelId="{1F47BAEA-154B-40AD-ADFE-A09B21A5FB80}">
      <dsp:nvSpPr>
        <dsp:cNvPr id="0" name=""/>
        <dsp:cNvSpPr/>
      </dsp:nvSpPr>
      <dsp:spPr>
        <a:xfrm>
          <a:off x="0" y="3979797"/>
          <a:ext cx="6269038" cy="159164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70E933-2423-4481-BF61-FC055E25EE9C}">
      <dsp:nvSpPr>
        <dsp:cNvPr id="0" name=""/>
        <dsp:cNvSpPr/>
      </dsp:nvSpPr>
      <dsp:spPr>
        <a:xfrm>
          <a:off x="481473" y="4337918"/>
          <a:ext cx="875405" cy="87540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77E5F26-FC2A-4946-A824-8844592280E9}">
      <dsp:nvSpPr>
        <dsp:cNvPr id="0" name=""/>
        <dsp:cNvSpPr/>
      </dsp:nvSpPr>
      <dsp:spPr>
        <a:xfrm>
          <a:off x="1838352" y="3979797"/>
          <a:ext cx="2821067" cy="1591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49" tIns="168449" rIns="168449" bIns="168449" numCol="1" spcCol="1270" anchor="ctr" anchorCtr="0">
          <a:noAutofit/>
        </a:bodyPr>
        <a:lstStyle/>
        <a:p>
          <a:pPr marL="0" lvl="0" indent="0" algn="l" defTabSz="666750">
            <a:lnSpc>
              <a:spcPct val="90000"/>
            </a:lnSpc>
            <a:spcBef>
              <a:spcPct val="0"/>
            </a:spcBef>
            <a:spcAft>
              <a:spcPct val="35000"/>
            </a:spcAft>
            <a:buNone/>
          </a:pPr>
          <a:r>
            <a:rPr lang="en-US" sz="1500" kern="1200">
              <a:latin typeface="Poppins" panose="00000500000000000000" pitchFamily="2" charset="0"/>
              <a:cs typeface="Poppins" panose="00000500000000000000" pitchFamily="2" charset="0"/>
            </a:rPr>
            <a:t>Examples of types of risks:</a:t>
          </a:r>
        </a:p>
      </dsp:txBody>
      <dsp:txXfrm>
        <a:off x="1838352" y="3979797"/>
        <a:ext cx="2821067" cy="1591647"/>
      </dsp:txXfrm>
    </dsp:sp>
    <dsp:sp modelId="{F898F976-2FF8-48F6-96DE-92C941B520F1}">
      <dsp:nvSpPr>
        <dsp:cNvPr id="0" name=""/>
        <dsp:cNvSpPr/>
      </dsp:nvSpPr>
      <dsp:spPr>
        <a:xfrm>
          <a:off x="4659419" y="3979797"/>
          <a:ext cx="1609618" cy="1591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49" tIns="168449" rIns="168449" bIns="168449" numCol="1" spcCol="1270" anchor="ctr" anchorCtr="0">
          <a:noAutofit/>
        </a:bodyPr>
        <a:lstStyle/>
        <a:p>
          <a:pPr marL="0" lvl="0" indent="0" algn="l" defTabSz="533400">
            <a:lnSpc>
              <a:spcPct val="90000"/>
            </a:lnSpc>
            <a:spcBef>
              <a:spcPct val="0"/>
            </a:spcBef>
            <a:spcAft>
              <a:spcPct val="35000"/>
            </a:spcAft>
            <a:buNone/>
          </a:pPr>
          <a:r>
            <a:rPr lang="en-US" sz="1200" kern="1200">
              <a:latin typeface="Poppins" panose="00000500000000000000" pitchFamily="2" charset="0"/>
              <a:cs typeface="Poppins" panose="00000500000000000000" pitchFamily="2" charset="0"/>
            </a:rPr>
            <a:t>Environmental</a:t>
          </a:r>
        </a:p>
        <a:p>
          <a:pPr marL="0" lvl="0" indent="0" algn="l" defTabSz="533400">
            <a:lnSpc>
              <a:spcPct val="90000"/>
            </a:lnSpc>
            <a:spcBef>
              <a:spcPct val="0"/>
            </a:spcBef>
            <a:spcAft>
              <a:spcPct val="35000"/>
            </a:spcAft>
            <a:buNone/>
          </a:pPr>
          <a:r>
            <a:rPr lang="en-US" sz="1200" kern="1200">
              <a:latin typeface="Poppins" panose="00000500000000000000" pitchFamily="2" charset="0"/>
              <a:cs typeface="Poppins" panose="00000500000000000000" pitchFamily="2" charset="0"/>
            </a:rPr>
            <a:t>Behavioural</a:t>
          </a:r>
        </a:p>
        <a:p>
          <a:pPr marL="0" lvl="0" indent="0" algn="l" defTabSz="533400">
            <a:lnSpc>
              <a:spcPct val="90000"/>
            </a:lnSpc>
            <a:spcBef>
              <a:spcPct val="0"/>
            </a:spcBef>
            <a:spcAft>
              <a:spcPct val="35000"/>
            </a:spcAft>
            <a:buNone/>
          </a:pPr>
          <a:r>
            <a:rPr lang="en-US" sz="1200" kern="1200">
              <a:latin typeface="Poppins" panose="00000500000000000000" pitchFamily="2" charset="0"/>
              <a:cs typeface="Poppins" panose="00000500000000000000" pitchFamily="2" charset="0"/>
            </a:rPr>
            <a:t>Operational</a:t>
          </a:r>
        </a:p>
        <a:p>
          <a:pPr marL="0" lvl="0" indent="0" algn="l" defTabSz="533400">
            <a:lnSpc>
              <a:spcPct val="90000"/>
            </a:lnSpc>
            <a:spcBef>
              <a:spcPct val="0"/>
            </a:spcBef>
            <a:spcAft>
              <a:spcPct val="35000"/>
            </a:spcAft>
            <a:buNone/>
          </a:pPr>
          <a:r>
            <a:rPr lang="en-US" sz="1200" kern="1200">
              <a:latin typeface="Poppins" panose="00000500000000000000" pitchFamily="2" charset="0"/>
              <a:cs typeface="Poppins" panose="00000500000000000000" pitchFamily="2" charset="0"/>
            </a:rPr>
            <a:t>Thematic</a:t>
          </a:r>
        </a:p>
      </dsp:txBody>
      <dsp:txXfrm>
        <a:off x="4659419" y="3979797"/>
        <a:ext cx="1609618" cy="15916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DF344B-897F-438D-B923-267CA28F84F8}">
      <dsp:nvSpPr>
        <dsp:cNvPr id="0" name=""/>
        <dsp:cNvSpPr/>
      </dsp:nvSpPr>
      <dsp:spPr>
        <a:xfrm>
          <a:off x="783038" y="2040202"/>
          <a:ext cx="1818369" cy="1129225"/>
        </a:xfrm>
        <a:prstGeom prst="roundRect">
          <a:avLst>
            <a:gd name="adj" fmla="val 10000"/>
          </a:avLst>
        </a:prstGeom>
        <a:solidFill>
          <a:schemeClr val="accent1"/>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CA" sz="1400" b="0" kern="1200" dirty="0">
              <a:solidFill>
                <a:schemeClr val="bg1"/>
              </a:solidFill>
              <a:latin typeface="Arial" panose="020B0604020202020204" pitchFamily="34" charset="0"/>
              <a:cs typeface="Arial" panose="020B0604020202020204" pitchFamily="34" charset="0"/>
            </a:rPr>
            <a:t>Deep understanding of the harms and risks of harm to the public</a:t>
          </a:r>
        </a:p>
      </dsp:txBody>
      <dsp:txXfrm>
        <a:off x="816112" y="2073276"/>
        <a:ext cx="1752221" cy="1063077"/>
      </dsp:txXfrm>
    </dsp:sp>
    <dsp:sp modelId="{A71C7381-2FC9-4441-A0E2-C230315996C0}">
      <dsp:nvSpPr>
        <dsp:cNvPr id="0" name=""/>
        <dsp:cNvSpPr/>
      </dsp:nvSpPr>
      <dsp:spPr>
        <a:xfrm rot="18451301">
          <a:off x="2072266" y="1515592"/>
          <a:ext cx="2707036" cy="31434"/>
        </a:xfrm>
        <a:custGeom>
          <a:avLst/>
          <a:gdLst/>
          <a:ahLst/>
          <a:cxnLst/>
          <a:rect l="0" t="0" r="0" b="0"/>
          <a:pathLst>
            <a:path>
              <a:moveTo>
                <a:pt x="0" y="15717"/>
              </a:moveTo>
              <a:lnTo>
                <a:pt x="2707036" y="1571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CA" sz="1400" kern="1200" dirty="0">
            <a:solidFill>
              <a:schemeClr val="bg1"/>
            </a:solidFill>
            <a:latin typeface="Arial" panose="020B0604020202020204" pitchFamily="34" charset="0"/>
            <a:cs typeface="Arial" panose="020B0604020202020204" pitchFamily="34" charset="0"/>
          </a:endParaRPr>
        </a:p>
      </dsp:txBody>
      <dsp:txXfrm>
        <a:off x="3358108" y="1463633"/>
        <a:ext cx="135351" cy="135351"/>
      </dsp:txXfrm>
    </dsp:sp>
    <dsp:sp modelId="{5AA57B59-82EA-4C6E-964B-3848301B0A6F}">
      <dsp:nvSpPr>
        <dsp:cNvPr id="0" name=""/>
        <dsp:cNvSpPr/>
      </dsp:nvSpPr>
      <dsp:spPr>
        <a:xfrm>
          <a:off x="4250160" y="3210"/>
          <a:ext cx="1818369" cy="909184"/>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CA" sz="1400" kern="1200" dirty="0">
              <a:latin typeface="Arial" panose="020B0604020202020204" pitchFamily="34" charset="0"/>
              <a:cs typeface="Arial" panose="020B0604020202020204" pitchFamily="34" charset="0"/>
            </a:rPr>
            <a:t>Informs entry-to-practice qualifications </a:t>
          </a:r>
        </a:p>
      </dsp:txBody>
      <dsp:txXfrm>
        <a:off x="4276789" y="29839"/>
        <a:ext cx="1765111" cy="855926"/>
      </dsp:txXfrm>
    </dsp:sp>
    <dsp:sp modelId="{A3BAA3F8-2C49-40B5-8DFF-ED95334A040A}">
      <dsp:nvSpPr>
        <dsp:cNvPr id="0" name=""/>
        <dsp:cNvSpPr/>
      </dsp:nvSpPr>
      <dsp:spPr>
        <a:xfrm rot="19654614">
          <a:off x="2449164" y="2065467"/>
          <a:ext cx="1953239" cy="31434"/>
        </a:xfrm>
        <a:custGeom>
          <a:avLst/>
          <a:gdLst/>
          <a:ahLst/>
          <a:cxnLst/>
          <a:rect l="0" t="0" r="0" b="0"/>
          <a:pathLst>
            <a:path>
              <a:moveTo>
                <a:pt x="0" y="15717"/>
              </a:moveTo>
              <a:lnTo>
                <a:pt x="1953239" y="1571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CA" sz="1400" kern="1200" dirty="0">
            <a:solidFill>
              <a:schemeClr val="bg1"/>
            </a:solidFill>
            <a:latin typeface="Arial" panose="020B0604020202020204" pitchFamily="34" charset="0"/>
            <a:cs typeface="Arial" panose="020B0604020202020204" pitchFamily="34" charset="0"/>
          </a:endParaRPr>
        </a:p>
      </dsp:txBody>
      <dsp:txXfrm>
        <a:off x="3376953" y="2032353"/>
        <a:ext cx="97661" cy="97661"/>
      </dsp:txXfrm>
    </dsp:sp>
    <dsp:sp modelId="{8D1476EB-C57B-4136-A76F-903F72CC04A0}">
      <dsp:nvSpPr>
        <dsp:cNvPr id="0" name=""/>
        <dsp:cNvSpPr/>
      </dsp:nvSpPr>
      <dsp:spPr>
        <a:xfrm>
          <a:off x="4250160" y="1048773"/>
          <a:ext cx="1818369" cy="1017559"/>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CA" sz="1400" kern="1200">
              <a:latin typeface="Arial" panose="020B0604020202020204" pitchFamily="34" charset="0"/>
              <a:cs typeface="Arial" panose="020B0604020202020204" pitchFamily="34" charset="0"/>
            </a:rPr>
            <a:t>Informs continuing professional development framework and processes</a:t>
          </a:r>
          <a:endParaRPr lang="en-CA" sz="1400" kern="1200" dirty="0">
            <a:latin typeface="Arial" panose="020B0604020202020204" pitchFamily="34" charset="0"/>
            <a:cs typeface="Arial" panose="020B0604020202020204" pitchFamily="34" charset="0"/>
          </a:endParaRPr>
        </a:p>
      </dsp:txBody>
      <dsp:txXfrm>
        <a:off x="4279963" y="1078576"/>
        <a:ext cx="1758763" cy="957953"/>
      </dsp:txXfrm>
    </dsp:sp>
    <dsp:sp modelId="{1B45EF9A-13FF-444C-BC2C-B67028A63336}">
      <dsp:nvSpPr>
        <dsp:cNvPr id="0" name=""/>
        <dsp:cNvSpPr/>
      </dsp:nvSpPr>
      <dsp:spPr>
        <a:xfrm rot="109402">
          <a:off x="2600990" y="2615342"/>
          <a:ext cx="1649587" cy="31434"/>
        </a:xfrm>
        <a:custGeom>
          <a:avLst/>
          <a:gdLst/>
          <a:ahLst/>
          <a:cxnLst/>
          <a:rect l="0" t="0" r="0" b="0"/>
          <a:pathLst>
            <a:path>
              <a:moveTo>
                <a:pt x="0" y="15717"/>
              </a:moveTo>
              <a:lnTo>
                <a:pt x="1649587" y="1571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CA" sz="1400" kern="1200" dirty="0">
            <a:solidFill>
              <a:schemeClr val="bg1"/>
            </a:solidFill>
            <a:latin typeface="Arial" panose="020B0604020202020204" pitchFamily="34" charset="0"/>
            <a:cs typeface="Arial" panose="020B0604020202020204" pitchFamily="34" charset="0"/>
          </a:endParaRPr>
        </a:p>
      </dsp:txBody>
      <dsp:txXfrm>
        <a:off x="3384544" y="2589819"/>
        <a:ext cx="82479" cy="82479"/>
      </dsp:txXfrm>
    </dsp:sp>
    <dsp:sp modelId="{50DAF4F1-9BA3-4C4F-A5A3-089DC00EB174}">
      <dsp:nvSpPr>
        <dsp:cNvPr id="0" name=""/>
        <dsp:cNvSpPr/>
      </dsp:nvSpPr>
      <dsp:spPr>
        <a:xfrm>
          <a:off x="4250160" y="2202710"/>
          <a:ext cx="1818369" cy="909184"/>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CA" sz="1400" kern="1200">
              <a:latin typeface="Arial" panose="020B0604020202020204" pitchFamily="34" charset="0"/>
              <a:cs typeface="Arial" panose="020B0604020202020204" pitchFamily="34" charset="0"/>
            </a:rPr>
            <a:t>Informs general and specific professional guidance</a:t>
          </a:r>
          <a:endParaRPr lang="en-CA" sz="1400" kern="1200" dirty="0">
            <a:latin typeface="Arial" panose="020B0604020202020204" pitchFamily="34" charset="0"/>
            <a:cs typeface="Arial" panose="020B0604020202020204" pitchFamily="34" charset="0"/>
          </a:endParaRPr>
        </a:p>
      </dsp:txBody>
      <dsp:txXfrm>
        <a:off x="4276789" y="2229339"/>
        <a:ext cx="1765111" cy="855926"/>
      </dsp:txXfrm>
    </dsp:sp>
    <dsp:sp modelId="{CE13228F-7240-4E0B-AAC4-EA060B3A0D9F}">
      <dsp:nvSpPr>
        <dsp:cNvPr id="0" name=""/>
        <dsp:cNvSpPr/>
      </dsp:nvSpPr>
      <dsp:spPr>
        <a:xfrm rot="2019789">
          <a:off x="2435317" y="3138123"/>
          <a:ext cx="1980933" cy="31434"/>
        </a:xfrm>
        <a:custGeom>
          <a:avLst/>
          <a:gdLst/>
          <a:ahLst/>
          <a:cxnLst/>
          <a:rect l="0" t="0" r="0" b="0"/>
          <a:pathLst>
            <a:path>
              <a:moveTo>
                <a:pt x="0" y="15717"/>
              </a:moveTo>
              <a:lnTo>
                <a:pt x="1980933" y="1571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CA" sz="1400" kern="1200" dirty="0">
            <a:solidFill>
              <a:schemeClr val="bg1"/>
            </a:solidFill>
            <a:latin typeface="Arial" panose="020B0604020202020204" pitchFamily="34" charset="0"/>
            <a:cs typeface="Arial" panose="020B0604020202020204" pitchFamily="34" charset="0"/>
          </a:endParaRPr>
        </a:p>
      </dsp:txBody>
      <dsp:txXfrm>
        <a:off x="3376261" y="3104317"/>
        <a:ext cx="99046" cy="99046"/>
      </dsp:txXfrm>
    </dsp:sp>
    <dsp:sp modelId="{B434E27B-0B2F-4F58-BB8D-FA3860E19E9A}">
      <dsp:nvSpPr>
        <dsp:cNvPr id="0" name=""/>
        <dsp:cNvSpPr/>
      </dsp:nvSpPr>
      <dsp:spPr>
        <a:xfrm>
          <a:off x="4250160" y="3248273"/>
          <a:ext cx="1818369" cy="909184"/>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CA" sz="1400" kern="1200">
              <a:latin typeface="Arial" panose="020B0604020202020204" pitchFamily="34" charset="0"/>
              <a:cs typeface="Arial" panose="020B0604020202020204" pitchFamily="34" charset="0"/>
            </a:rPr>
            <a:t>Informs quality assurance processes such as practice inspections</a:t>
          </a:r>
          <a:endParaRPr lang="en-CA" sz="1400" kern="1200" dirty="0">
            <a:latin typeface="Arial" panose="020B0604020202020204" pitchFamily="34" charset="0"/>
            <a:cs typeface="Arial" panose="020B0604020202020204" pitchFamily="34" charset="0"/>
          </a:endParaRPr>
        </a:p>
      </dsp:txBody>
      <dsp:txXfrm>
        <a:off x="4276789" y="3274902"/>
        <a:ext cx="1765111" cy="855926"/>
      </dsp:txXfrm>
    </dsp:sp>
    <dsp:sp modelId="{829C497C-106E-4CBA-955D-494CD8036D82}">
      <dsp:nvSpPr>
        <dsp:cNvPr id="0" name=""/>
        <dsp:cNvSpPr/>
      </dsp:nvSpPr>
      <dsp:spPr>
        <a:xfrm rot="3146066">
          <a:off x="2073614" y="3660904"/>
          <a:ext cx="2704340" cy="31434"/>
        </a:xfrm>
        <a:custGeom>
          <a:avLst/>
          <a:gdLst/>
          <a:ahLst/>
          <a:cxnLst/>
          <a:rect l="0" t="0" r="0" b="0"/>
          <a:pathLst>
            <a:path>
              <a:moveTo>
                <a:pt x="0" y="15717"/>
              </a:moveTo>
              <a:lnTo>
                <a:pt x="2704340" y="1571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CA" sz="1400" kern="1200" dirty="0">
            <a:solidFill>
              <a:schemeClr val="bg1"/>
            </a:solidFill>
            <a:latin typeface="Arial" panose="020B0604020202020204" pitchFamily="34" charset="0"/>
            <a:cs typeface="Arial" panose="020B0604020202020204" pitchFamily="34" charset="0"/>
          </a:endParaRPr>
        </a:p>
      </dsp:txBody>
      <dsp:txXfrm>
        <a:off x="3358175" y="3609013"/>
        <a:ext cx="135217" cy="135217"/>
      </dsp:txXfrm>
    </dsp:sp>
    <dsp:sp modelId="{90244710-7ED5-443B-8F88-39D1C3D580C1}">
      <dsp:nvSpPr>
        <dsp:cNvPr id="0" name=""/>
        <dsp:cNvSpPr/>
      </dsp:nvSpPr>
      <dsp:spPr>
        <a:xfrm>
          <a:off x="4250160" y="4293835"/>
          <a:ext cx="1818369" cy="909184"/>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CA" sz="1400" kern="1200">
              <a:latin typeface="Arial" panose="020B0604020202020204" pitchFamily="34" charset="0"/>
              <a:cs typeface="Arial" panose="020B0604020202020204" pitchFamily="34" charset="0"/>
            </a:rPr>
            <a:t>Informs the review and disposition of complaints</a:t>
          </a:r>
          <a:endParaRPr lang="en-CA" sz="1400" kern="1200" dirty="0">
            <a:latin typeface="Arial" panose="020B0604020202020204" pitchFamily="34" charset="0"/>
            <a:cs typeface="Arial" panose="020B0604020202020204" pitchFamily="34" charset="0"/>
          </a:endParaRPr>
        </a:p>
      </dsp:txBody>
      <dsp:txXfrm>
        <a:off x="4276789" y="4320464"/>
        <a:ext cx="1765111" cy="8559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A4B052-418F-4A5A-9432-1FEBE44447C4}">
      <dsp:nvSpPr>
        <dsp:cNvPr id="0" name=""/>
        <dsp:cNvSpPr/>
      </dsp:nvSpPr>
      <dsp:spPr>
        <a:xfrm>
          <a:off x="1125849" y="260381"/>
          <a:ext cx="800507" cy="80050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E49AA5-78DC-41DC-A4B4-0055417E6148}">
      <dsp:nvSpPr>
        <dsp:cNvPr id="0" name=""/>
        <dsp:cNvSpPr/>
      </dsp:nvSpPr>
      <dsp:spPr>
        <a:xfrm>
          <a:off x="636650" y="1563310"/>
          <a:ext cx="1778906" cy="2045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CA" sz="2000" kern="1200" dirty="0">
              <a:solidFill>
                <a:schemeClr val="tx2"/>
              </a:solidFill>
              <a:latin typeface="Arial" panose="020B0604020202020204" pitchFamily="34" charset="0"/>
              <a:cs typeface="Arial" panose="020B0604020202020204" pitchFamily="34" charset="0"/>
            </a:rPr>
            <a:t>Interviews and focus groups of registrants, employment lawyers, employers, and employees. </a:t>
          </a:r>
          <a:endParaRPr lang="en-US" sz="2000" kern="1200" dirty="0">
            <a:solidFill>
              <a:schemeClr val="tx2"/>
            </a:solidFill>
            <a:latin typeface="Arial" panose="020B0604020202020204" pitchFamily="34" charset="0"/>
            <a:cs typeface="Arial" panose="020B0604020202020204" pitchFamily="34" charset="0"/>
          </a:endParaRPr>
        </a:p>
      </dsp:txBody>
      <dsp:txXfrm>
        <a:off x="636650" y="1563310"/>
        <a:ext cx="1778906" cy="2045742"/>
      </dsp:txXfrm>
    </dsp:sp>
    <dsp:sp modelId="{CFA61B28-CC62-4B55-97CD-7A73197E67BB}">
      <dsp:nvSpPr>
        <dsp:cNvPr id="0" name=""/>
        <dsp:cNvSpPr/>
      </dsp:nvSpPr>
      <dsp:spPr>
        <a:xfrm>
          <a:off x="3216064" y="260381"/>
          <a:ext cx="800507" cy="80050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BD5EF7-2B3A-4E69-923B-9AF76312FBE8}">
      <dsp:nvSpPr>
        <dsp:cNvPr id="0" name=""/>
        <dsp:cNvSpPr/>
      </dsp:nvSpPr>
      <dsp:spPr>
        <a:xfrm>
          <a:off x="2726865" y="1563310"/>
          <a:ext cx="1778906" cy="2045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CA" sz="2000" kern="1200" dirty="0">
              <a:solidFill>
                <a:schemeClr val="tx2"/>
              </a:solidFill>
              <a:latin typeface="Arial" panose="020B0604020202020204" pitchFamily="34" charset="0"/>
              <a:cs typeface="Arial" panose="020B0604020202020204" pitchFamily="34" charset="0"/>
            </a:rPr>
            <a:t>Surveys of registrants</a:t>
          </a:r>
          <a:r>
            <a:rPr lang="en-CA" sz="1800" kern="1200" dirty="0">
              <a:solidFill>
                <a:schemeClr val="tx2"/>
              </a:solidFill>
              <a:latin typeface="Arial" panose="020B0604020202020204" pitchFamily="34" charset="0"/>
              <a:cs typeface="Arial" panose="020B0604020202020204" pitchFamily="34" charset="0"/>
            </a:rPr>
            <a:t>. </a:t>
          </a:r>
          <a:endParaRPr lang="en-US" sz="1800" kern="1200" dirty="0">
            <a:solidFill>
              <a:schemeClr val="tx2"/>
            </a:solidFill>
            <a:latin typeface="Arial" panose="020B0604020202020204" pitchFamily="34" charset="0"/>
            <a:cs typeface="Arial" panose="020B0604020202020204" pitchFamily="34" charset="0"/>
          </a:endParaRPr>
        </a:p>
      </dsp:txBody>
      <dsp:txXfrm>
        <a:off x="2726865" y="1563310"/>
        <a:ext cx="1778906" cy="2045742"/>
      </dsp:txXfrm>
    </dsp:sp>
    <dsp:sp modelId="{5970582B-4D97-4319-820B-89464CF2A37F}">
      <dsp:nvSpPr>
        <dsp:cNvPr id="0" name=""/>
        <dsp:cNvSpPr/>
      </dsp:nvSpPr>
      <dsp:spPr>
        <a:xfrm>
          <a:off x="5306279" y="260381"/>
          <a:ext cx="800507" cy="80050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EEF6E5-D17C-403B-8A91-1186DF9DCCCA}">
      <dsp:nvSpPr>
        <dsp:cNvPr id="0" name=""/>
        <dsp:cNvSpPr/>
      </dsp:nvSpPr>
      <dsp:spPr>
        <a:xfrm>
          <a:off x="4817080" y="1563310"/>
          <a:ext cx="1778906" cy="2045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CA" sz="2000" kern="1200" dirty="0">
              <a:solidFill>
                <a:schemeClr val="tx2"/>
              </a:solidFill>
              <a:latin typeface="Arial" panose="020B0604020202020204" pitchFamily="34" charset="0"/>
              <a:cs typeface="Arial" panose="020B0604020202020204" pitchFamily="34" charset="0"/>
            </a:rPr>
            <a:t>Review of hundreds of HR-related tribunal cases and media stories.</a:t>
          </a:r>
          <a:endParaRPr lang="en-US" sz="2000" kern="1200" dirty="0">
            <a:solidFill>
              <a:schemeClr val="tx2"/>
            </a:solidFill>
            <a:latin typeface="Arial" panose="020B0604020202020204" pitchFamily="34" charset="0"/>
            <a:cs typeface="Arial" panose="020B0604020202020204" pitchFamily="34" charset="0"/>
          </a:endParaRPr>
        </a:p>
      </dsp:txBody>
      <dsp:txXfrm>
        <a:off x="4817080" y="1563310"/>
        <a:ext cx="1778906" cy="2045742"/>
      </dsp:txXfrm>
    </dsp:sp>
    <dsp:sp modelId="{3497898F-0243-4E32-9C94-45F7E1DCFF42}">
      <dsp:nvSpPr>
        <dsp:cNvPr id="0" name=""/>
        <dsp:cNvSpPr/>
      </dsp:nvSpPr>
      <dsp:spPr>
        <a:xfrm>
          <a:off x="7396494" y="260381"/>
          <a:ext cx="800507" cy="80050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AABF73-48B4-4BA4-A98D-80C34A726C0E}">
      <dsp:nvSpPr>
        <dsp:cNvPr id="0" name=""/>
        <dsp:cNvSpPr/>
      </dsp:nvSpPr>
      <dsp:spPr>
        <a:xfrm>
          <a:off x="6907295" y="1563310"/>
          <a:ext cx="1778906" cy="2045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CA" sz="2000" kern="1200" dirty="0">
              <a:solidFill>
                <a:schemeClr val="tx2"/>
              </a:solidFill>
              <a:latin typeface="Arial" panose="020B0604020202020204" pitchFamily="34" charset="0"/>
              <a:cs typeface="Arial" panose="020B0604020202020204" pitchFamily="34" charset="0"/>
            </a:rPr>
            <a:t>Review of complaints and discipline data from regulatory bodies (including HRPA).</a:t>
          </a:r>
          <a:endParaRPr lang="en-US" sz="2000" kern="1200" dirty="0">
            <a:solidFill>
              <a:schemeClr val="tx2"/>
            </a:solidFill>
            <a:latin typeface="Arial" panose="020B0604020202020204" pitchFamily="34" charset="0"/>
            <a:cs typeface="Arial" panose="020B0604020202020204" pitchFamily="34" charset="0"/>
          </a:endParaRPr>
        </a:p>
      </dsp:txBody>
      <dsp:txXfrm>
        <a:off x="6907295" y="1563310"/>
        <a:ext cx="1778906" cy="2045742"/>
      </dsp:txXfrm>
    </dsp:sp>
    <dsp:sp modelId="{8571B938-F339-4A00-82D3-B5FE101CF020}">
      <dsp:nvSpPr>
        <dsp:cNvPr id="0" name=""/>
        <dsp:cNvSpPr/>
      </dsp:nvSpPr>
      <dsp:spPr>
        <a:xfrm>
          <a:off x="9486709" y="260381"/>
          <a:ext cx="800507" cy="80050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0C009C-CD23-445F-A4F8-B3355446CAF6}">
      <dsp:nvSpPr>
        <dsp:cNvPr id="0" name=""/>
        <dsp:cNvSpPr/>
      </dsp:nvSpPr>
      <dsp:spPr>
        <a:xfrm>
          <a:off x="9046990" y="1563310"/>
          <a:ext cx="1679945" cy="2045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CA" sz="2000" kern="1200" dirty="0">
              <a:solidFill>
                <a:schemeClr val="tx2"/>
              </a:solidFill>
              <a:latin typeface="Arial" panose="020B0604020202020204" pitchFamily="34" charset="0"/>
              <a:cs typeface="Arial" panose="020B0604020202020204" pitchFamily="34" charset="0"/>
            </a:rPr>
            <a:t>Review of research articles/  presentations.</a:t>
          </a:r>
          <a:endParaRPr lang="en-US" sz="2000" kern="1200" dirty="0">
            <a:solidFill>
              <a:schemeClr val="tx2"/>
            </a:solidFill>
            <a:latin typeface="Arial" panose="020B0604020202020204" pitchFamily="34" charset="0"/>
            <a:cs typeface="Arial" panose="020B0604020202020204" pitchFamily="34" charset="0"/>
          </a:endParaRPr>
        </a:p>
      </dsp:txBody>
      <dsp:txXfrm>
        <a:off x="9046990" y="1563310"/>
        <a:ext cx="1679945" cy="2045742"/>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5196921-784A-4ECD-922A-00BBDC4CEB3C}" type="datetimeFigureOut">
              <a:rPr lang="en-CA" smtClean="0"/>
              <a:t>2021-11-23</a:t>
            </a:fld>
            <a:endParaRPr lang="en-C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B001039-BB6A-4C76-B0FA-18058F1188D4}" type="slidenum">
              <a:rPr lang="en-CA" smtClean="0"/>
              <a:t>‹#›</a:t>
            </a:fld>
            <a:endParaRPr lang="en-CA"/>
          </a:p>
        </p:txBody>
      </p:sp>
    </p:spTree>
    <p:extLst>
      <p:ext uri="{BB962C8B-B14F-4D97-AF65-F5344CB8AC3E}">
        <p14:creationId xmlns:p14="http://schemas.microsoft.com/office/powerpoint/2010/main" val="36075646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77EA41-950F-4D86-846D-0C65F5E6113A}" type="datetimeFigureOut">
              <a:rPr lang="en-CA" smtClean="0"/>
              <a:t>2021-11-23</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C3C272-3646-43D9-945A-A6D371324446}" type="slidenum">
              <a:rPr lang="en-CA" smtClean="0"/>
              <a:t>‹#›</a:t>
            </a:fld>
            <a:endParaRPr lang="en-CA"/>
          </a:p>
        </p:txBody>
      </p:sp>
    </p:spTree>
    <p:extLst>
      <p:ext uri="{BB962C8B-B14F-4D97-AF65-F5344CB8AC3E}">
        <p14:creationId xmlns:p14="http://schemas.microsoft.com/office/powerpoint/2010/main" val="217785632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Emily: Hello everyone and welcome to our presentation on Protecting Workplaces, Employees, and Employers from Risks of Harm: HRPA’s Shift to Risk-Based Regulation.</a:t>
            </a:r>
          </a:p>
        </p:txBody>
      </p:sp>
      <p:sp>
        <p:nvSpPr>
          <p:cNvPr id="4" name="Slide Number Placeholder 3"/>
          <p:cNvSpPr>
            <a:spLocks noGrp="1"/>
          </p:cNvSpPr>
          <p:nvPr>
            <p:ph type="sldNum" sz="quarter" idx="5"/>
          </p:nvPr>
        </p:nvSpPr>
        <p:spPr/>
        <p:txBody>
          <a:bodyPr/>
          <a:lstStyle/>
          <a:p>
            <a:fld id="{9FC3C272-3646-43D9-945A-A6D371324446}" type="slidenum">
              <a:rPr lang="en-CA" smtClean="0"/>
              <a:t>1</a:t>
            </a:fld>
            <a:endParaRPr lang="en-CA"/>
          </a:p>
        </p:txBody>
      </p:sp>
    </p:spTree>
    <p:extLst>
      <p:ext uri="{BB962C8B-B14F-4D97-AF65-F5344CB8AC3E}">
        <p14:creationId xmlns:p14="http://schemas.microsoft.com/office/powerpoint/2010/main" val="38447367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Mara:</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Poppins" panose="00000500000000000000" pitchFamily="2" charset="0"/>
                <a:ea typeface="Calibri" panose="020F0502020204030204" pitchFamily="34" charset="0"/>
                <a:cs typeface="Times New Roman" panose="02020603050405020304" pitchFamily="18" charset="0"/>
              </a:rPr>
              <a:t>So we had some idea what some of the risks may be, but not a comprehensive list. We also knew that in order to effectively protect the public, we wanted to make sure that the work our members and students do is designed to protect workers and businesses and therefore needs to be highly effective to ensure safety, fairness, justice and optimal organizational performance. What we needed to figure out was what actual steps would we need to take to set up an effective risk-based regulation framework at HPRA, including identifying the potential risks of harm stemming from the practice of HR in a more systematic manner?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9FC3C272-3646-43D9-945A-A6D371324446}" type="slidenum">
              <a:rPr lang="en-CA" smtClean="0"/>
              <a:t>12</a:t>
            </a:fld>
            <a:endParaRPr lang="en-CA"/>
          </a:p>
        </p:txBody>
      </p:sp>
    </p:spTree>
    <p:extLst>
      <p:ext uri="{BB962C8B-B14F-4D97-AF65-F5344CB8AC3E}">
        <p14:creationId xmlns:p14="http://schemas.microsoft.com/office/powerpoint/2010/main" val="2154789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Mara:</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Poppins" panose="00000500000000000000" pitchFamily="2" charset="0"/>
                <a:ea typeface="Calibri" panose="020F0502020204030204" pitchFamily="34" charset="0"/>
                <a:cs typeface="Times New Roman" panose="02020603050405020304" pitchFamily="18" charset="0"/>
              </a:rPr>
              <a:t>Our starting point was what we have come to call the risk-based regulation backbone. The backbone sets out what we consider the four main blocks for implementing risk-based regulation at HRPA. Not surprisingly, everything starts with understanding the risks the practice of the HR profession can pose to the public. Once the risks have been identified, we needed to understand what an effective regulatory response to a particular risk would look like (a practice guideline, a checklist, a webinar or town hall) – and of course develop it. To be effective, that regulatory response then has to be communicated to our members and students as well as the public so they are aware what the expectations are. And of course, we also need to monitor, inspect and verify compliance with and impact of any regulatory response on a regular basis to ensure our registrants follow any guidance issued by HRPA – and to make sure that the regulatory response we developed has the intended impact.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a:p>
            <a:endParaRPr lang="en-CA" dirty="0"/>
          </a:p>
        </p:txBody>
      </p:sp>
      <p:sp>
        <p:nvSpPr>
          <p:cNvPr id="4" name="Slide Number Placeholder 3"/>
          <p:cNvSpPr>
            <a:spLocks noGrp="1"/>
          </p:cNvSpPr>
          <p:nvPr>
            <p:ph type="sldNum" sz="quarter" idx="5"/>
          </p:nvPr>
        </p:nvSpPr>
        <p:spPr/>
        <p:txBody>
          <a:bodyPr/>
          <a:lstStyle/>
          <a:p>
            <a:fld id="{9FC3C272-3646-43D9-945A-A6D371324446}" type="slidenum">
              <a:rPr lang="en-CA" smtClean="0"/>
              <a:t>13</a:t>
            </a:fld>
            <a:endParaRPr lang="en-CA"/>
          </a:p>
        </p:txBody>
      </p:sp>
    </p:spTree>
    <p:extLst>
      <p:ext uri="{BB962C8B-B14F-4D97-AF65-F5344CB8AC3E}">
        <p14:creationId xmlns:p14="http://schemas.microsoft.com/office/powerpoint/2010/main" val="13932382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Mara:</a:t>
            </a:r>
          </a:p>
          <a:p>
            <a:endParaRPr lang="en-CA" dirty="0"/>
          </a:p>
          <a:p>
            <a:pPr marL="0" marR="0">
              <a:lnSpc>
                <a:spcPct val="107000"/>
              </a:lnSpc>
              <a:spcBef>
                <a:spcPts val="0"/>
              </a:spcBef>
              <a:spcAft>
                <a:spcPts val="800"/>
              </a:spcAft>
            </a:pPr>
            <a:r>
              <a:rPr lang="en-US" sz="1200" dirty="0">
                <a:effectLst/>
                <a:latin typeface="Poppins" panose="00000500000000000000" pitchFamily="2" charset="0"/>
                <a:ea typeface="Calibri" panose="020F0502020204030204" pitchFamily="34" charset="0"/>
                <a:cs typeface="Times New Roman" panose="02020603050405020304" pitchFamily="18" charset="0"/>
              </a:rPr>
              <a:t>We also had to give some thought to the continuum of risk. While some profession, primarily in the health sector, have significant risks related to potential life and death situations, it was clear for us that the majority of risks stemming from the practice of HR were likely related to human, financial or reputational harm instead.</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Poppins" panose="00000500000000000000" pitchFamily="2" charset="0"/>
                <a:ea typeface="Calibri" panose="020F0502020204030204" pitchFamily="34" charset="0"/>
                <a:cs typeface="Times New Roman" panose="02020603050405020304" pitchFamily="18" charset="0"/>
              </a:rPr>
              <a:t>Our goal became to determine and target our mitigation initiatives towards those risks that have the highest combined likelihood of occurring, and the highest impact if they do occur. Also, I just noticed on the slide that it says likelihood and probability – I apologize, that is an oversight – of course it should be likelihood and impact. </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Poppins" panose="00000500000000000000" pitchFamily="2" charset="0"/>
                <a:ea typeface="Calibri" panose="020F0502020204030204" pitchFamily="34" charset="0"/>
                <a:cs typeface="Times New Roman" panose="02020603050405020304" pitchFamily="18" charset="0"/>
              </a:rPr>
              <a:t>We also determined early on that there may be different types of risks we should consider: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Poppins" panose="00000500000000000000" pitchFamily="2" charset="0"/>
                <a:ea typeface="Calibri" panose="020F0502020204030204" pitchFamily="34" charset="0"/>
                <a:cs typeface="Times New Roman" panose="02020603050405020304" pitchFamily="18" charset="0"/>
              </a:rPr>
              <a:t>Environmental risks: unsafe workplaces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Poppins" panose="00000500000000000000" pitchFamily="2" charset="0"/>
                <a:ea typeface="Calibri" panose="020F0502020204030204" pitchFamily="34" charset="0"/>
                <a:cs typeface="Times New Roman" panose="02020603050405020304" pitchFamily="18" charset="0"/>
              </a:rPr>
              <a:t>Behavioral risks: aggressive </a:t>
            </a:r>
            <a:r>
              <a:rPr lang="en-US" sz="1200" dirty="0" err="1">
                <a:effectLst/>
                <a:latin typeface="Poppins" panose="00000500000000000000" pitchFamily="2" charset="0"/>
                <a:ea typeface="Calibri" panose="020F0502020204030204" pitchFamily="34" charset="0"/>
                <a:cs typeface="Times New Roman" panose="02020603050405020304" pitchFamily="18" charset="0"/>
              </a:rPr>
              <a:t>behaviour</a:t>
            </a:r>
            <a:r>
              <a:rPr lang="en-US" sz="1200" dirty="0">
                <a:effectLst/>
                <a:latin typeface="Poppins" panose="00000500000000000000" pitchFamily="2" charset="0"/>
                <a:ea typeface="Calibri" panose="020F0502020204030204" pitchFamily="34" charset="0"/>
                <a:cs typeface="Times New Roman" panose="02020603050405020304" pitchFamily="18" charset="0"/>
              </a:rPr>
              <a:t> in the workplace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Poppins" panose="00000500000000000000" pitchFamily="2" charset="0"/>
                <a:ea typeface="Calibri" panose="020F0502020204030204" pitchFamily="34" charset="0"/>
                <a:cs typeface="Times New Roman" panose="02020603050405020304" pitchFamily="18" charset="0"/>
              </a:rPr>
              <a:t>Operational risks: flawed hiring practices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200" dirty="0">
                <a:effectLst/>
                <a:latin typeface="Poppins" panose="00000500000000000000" pitchFamily="2" charset="0"/>
                <a:ea typeface="Calibri" panose="020F0502020204030204" pitchFamily="34" charset="0"/>
                <a:cs typeface="Times New Roman" panose="02020603050405020304" pitchFamily="18" charset="0"/>
              </a:rPr>
              <a:t>Thematic risks: impact of Covid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a:p>
            <a:endParaRPr lang="en-CA" dirty="0"/>
          </a:p>
        </p:txBody>
      </p:sp>
      <p:sp>
        <p:nvSpPr>
          <p:cNvPr id="4" name="Slide Number Placeholder 3"/>
          <p:cNvSpPr>
            <a:spLocks noGrp="1"/>
          </p:cNvSpPr>
          <p:nvPr>
            <p:ph type="sldNum" sz="quarter" idx="5"/>
          </p:nvPr>
        </p:nvSpPr>
        <p:spPr/>
        <p:txBody>
          <a:bodyPr/>
          <a:lstStyle/>
          <a:p>
            <a:fld id="{9FC3C272-3646-43D9-945A-A6D371324446}" type="slidenum">
              <a:rPr lang="en-CA" smtClean="0"/>
              <a:t>14</a:t>
            </a:fld>
            <a:endParaRPr lang="en-CA"/>
          </a:p>
        </p:txBody>
      </p:sp>
    </p:spTree>
    <p:extLst>
      <p:ext uri="{BB962C8B-B14F-4D97-AF65-F5344CB8AC3E}">
        <p14:creationId xmlns:p14="http://schemas.microsoft.com/office/powerpoint/2010/main" val="19744219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Mara:</a:t>
            </a:r>
          </a:p>
          <a:p>
            <a:endParaRPr lang="en-CA" dirty="0"/>
          </a:p>
          <a:p>
            <a:pPr marL="0" marR="0">
              <a:lnSpc>
                <a:spcPct val="107000"/>
              </a:lnSpc>
              <a:spcBef>
                <a:spcPts val="0"/>
              </a:spcBef>
              <a:spcAft>
                <a:spcPts val="800"/>
              </a:spcAft>
            </a:pPr>
            <a:r>
              <a:rPr lang="en-US" sz="1200" dirty="0">
                <a:effectLst/>
                <a:latin typeface="Poppins" panose="00000500000000000000" pitchFamily="2" charset="0"/>
                <a:ea typeface="Calibri" panose="020F0502020204030204" pitchFamily="34" charset="0"/>
                <a:cs typeface="Times New Roman" panose="02020603050405020304" pitchFamily="18" charset="0"/>
              </a:rPr>
              <a:t>So how do you determine what the most likely risks posed by the practice of HR – or any other profession - with the highest impact are? There were several resources we considered may turn out to be useful: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Poppins" panose="00000500000000000000" pitchFamily="2" charset="0"/>
                <a:ea typeface="Calibri" panose="020F0502020204030204" pitchFamily="34" charset="0"/>
                <a:cs typeface="Times New Roman" panose="02020603050405020304" pitchFamily="18" charset="0"/>
              </a:rPr>
              <a:t>Research, surveys, focus groups and public opinion polls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Poppins" panose="00000500000000000000" pitchFamily="2" charset="0"/>
                <a:ea typeface="Calibri" panose="020F0502020204030204" pitchFamily="34" charset="0"/>
                <a:cs typeface="Times New Roman" panose="02020603050405020304" pitchFamily="18" charset="0"/>
              </a:rPr>
              <a:t>Consulting a public advisory group made up for employers and non-HR employees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200" dirty="0">
                <a:effectLst/>
                <a:latin typeface="Poppins" panose="00000500000000000000" pitchFamily="2" charset="0"/>
                <a:ea typeface="Calibri" panose="020F0502020204030204" pitchFamily="34" charset="0"/>
                <a:cs typeface="Times New Roman" panose="02020603050405020304" pitchFamily="18" charset="0"/>
              </a:rPr>
              <a:t>Analyzing complaints data</a:t>
            </a:r>
          </a:p>
          <a:p>
            <a:pPr marL="342900" marR="0" lvl="0" indent="-342900">
              <a:lnSpc>
                <a:spcPct val="107000"/>
              </a:lnSpc>
              <a:spcBef>
                <a:spcPts val="0"/>
              </a:spcBef>
              <a:spcAft>
                <a:spcPts val="800"/>
              </a:spcAft>
              <a:buFont typeface="Symbol" panose="05050102010706020507" pitchFamily="18" charset="2"/>
              <a:buChar cha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Poppins" panose="00000500000000000000" pitchFamily="2" charset="0"/>
                <a:ea typeface="Calibri" panose="020F0502020204030204" pitchFamily="34" charset="0"/>
                <a:cs typeface="Times New Roman" panose="02020603050405020304" pitchFamily="18" charset="0"/>
              </a:rPr>
              <a:t>Our intention was to use those resources to gain a deep understanding of the harms and risks of harm to employers and employees stemming from the practice of HR. Once we had that understanding, we could use it to inform: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Poppins" panose="00000500000000000000" pitchFamily="2" charset="0"/>
                <a:ea typeface="Calibri" panose="020F0502020204030204" pitchFamily="34" charset="0"/>
                <a:cs typeface="Times New Roman" panose="02020603050405020304" pitchFamily="18" charset="0"/>
              </a:rPr>
              <a:t>Entry to practice qualifications, such as the required coursework, exams and experience requirements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Poppins" panose="00000500000000000000" pitchFamily="2" charset="0"/>
                <a:ea typeface="Calibri" panose="020F0502020204030204" pitchFamily="34" charset="0"/>
                <a:cs typeface="Times New Roman" panose="02020603050405020304" pitchFamily="18" charset="0"/>
              </a:rPr>
              <a:t>Our continuing professional development framework</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Poppins" panose="00000500000000000000" pitchFamily="2" charset="0"/>
                <a:ea typeface="Calibri" panose="020F0502020204030204" pitchFamily="34" charset="0"/>
                <a:cs typeface="Times New Roman" panose="02020603050405020304" pitchFamily="18" charset="0"/>
              </a:rPr>
              <a:t>General and specific professional guidance issued by HRPA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Poppins" panose="00000500000000000000" pitchFamily="2" charset="0"/>
                <a:ea typeface="Calibri" panose="020F0502020204030204" pitchFamily="34" charset="0"/>
                <a:cs typeface="Times New Roman" panose="02020603050405020304" pitchFamily="18" charset="0"/>
              </a:rPr>
              <a:t>Our quality assurance processes such as practice inspections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200" dirty="0">
                <a:effectLst/>
                <a:latin typeface="Poppins" panose="00000500000000000000" pitchFamily="2" charset="0"/>
                <a:ea typeface="Calibri" panose="020F0502020204030204" pitchFamily="34" charset="0"/>
                <a:cs typeface="Times New Roman" panose="02020603050405020304" pitchFamily="18" charset="0"/>
              </a:rPr>
              <a:t>And even the review and disposition of complaints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a:p>
            <a:endParaRPr lang="en-CA" dirty="0"/>
          </a:p>
        </p:txBody>
      </p:sp>
      <p:sp>
        <p:nvSpPr>
          <p:cNvPr id="4" name="Slide Number Placeholder 3"/>
          <p:cNvSpPr>
            <a:spLocks noGrp="1"/>
          </p:cNvSpPr>
          <p:nvPr>
            <p:ph type="sldNum" sz="quarter" idx="5"/>
          </p:nvPr>
        </p:nvSpPr>
        <p:spPr/>
        <p:txBody>
          <a:bodyPr/>
          <a:lstStyle/>
          <a:p>
            <a:fld id="{9FC3C272-3646-43D9-945A-A6D371324446}" type="slidenum">
              <a:rPr lang="en-CA" smtClean="0"/>
              <a:t>15</a:t>
            </a:fld>
            <a:endParaRPr lang="en-CA"/>
          </a:p>
        </p:txBody>
      </p:sp>
    </p:spTree>
    <p:extLst>
      <p:ext uri="{BB962C8B-B14F-4D97-AF65-F5344CB8AC3E}">
        <p14:creationId xmlns:p14="http://schemas.microsoft.com/office/powerpoint/2010/main" val="2307433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Emily:</a:t>
            </a:r>
          </a:p>
          <a:p>
            <a:r>
              <a:rPr lang="en-CA" dirty="0"/>
              <a:t>So, the question is… how did HRPA identify the initial risks? The answer is a bit complicated as we did not have much to reference.</a:t>
            </a:r>
          </a:p>
          <a:p>
            <a:endParaRPr lang="en-CA" dirty="0"/>
          </a:p>
        </p:txBody>
      </p:sp>
      <p:sp>
        <p:nvSpPr>
          <p:cNvPr id="4" name="Slide Number Placeholder 3"/>
          <p:cNvSpPr>
            <a:spLocks noGrp="1"/>
          </p:cNvSpPr>
          <p:nvPr>
            <p:ph type="sldNum" sz="quarter" idx="5"/>
          </p:nvPr>
        </p:nvSpPr>
        <p:spPr/>
        <p:txBody>
          <a:bodyPr/>
          <a:lstStyle/>
          <a:p>
            <a:fld id="{9FC3C272-3646-43D9-945A-A6D371324446}" type="slidenum">
              <a:rPr lang="en-CA" smtClean="0"/>
              <a:t>16</a:t>
            </a:fld>
            <a:endParaRPr lang="en-CA"/>
          </a:p>
        </p:txBody>
      </p:sp>
    </p:spTree>
    <p:extLst>
      <p:ext uri="{BB962C8B-B14F-4D97-AF65-F5344CB8AC3E}">
        <p14:creationId xmlns:p14="http://schemas.microsoft.com/office/powerpoint/2010/main" val="25949412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Emily: </a:t>
            </a:r>
            <a:r>
              <a:rPr lang="en-US" sz="1200" dirty="0">
                <a:effectLst/>
                <a:latin typeface="Poppins" panose="00000500000000000000" pitchFamily="2" charset="0"/>
                <a:ea typeface="Calibri" panose="020F0502020204030204" pitchFamily="34" charset="0"/>
                <a:cs typeface="Times New Roman" panose="02020603050405020304" pitchFamily="18" charset="0"/>
              </a:rPr>
              <a:t>We hit a bit of a snag early on  – and that was HRPA’s minimal number of complaints. We regularly rank last when it comes to the number of complaints compared to number of registrants among all regulatory bodies in Ontario. As you can see, in the past 5 years the number of annual complaints received has only ranged between a minimum of 5 and a maximum of 14, and our complaints rate has never been higher than 0.6 per 1000 registrants – and that even though we generally have between 22,000 and 24,000 each year.  While complaints usually provide an invaluable resource for determining risks posed by the profession, our complaints rate is so low we just didn’t have sufficient complaints data to even start seeing trends or inform the development of a risk roster.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9FC3C272-3646-43D9-945A-A6D371324446}" type="slidenum">
              <a:rPr lang="en-CA" smtClean="0"/>
              <a:t>17</a:t>
            </a:fld>
            <a:endParaRPr lang="en-CA"/>
          </a:p>
        </p:txBody>
      </p:sp>
    </p:spTree>
    <p:extLst>
      <p:ext uri="{BB962C8B-B14F-4D97-AF65-F5344CB8AC3E}">
        <p14:creationId xmlns:p14="http://schemas.microsoft.com/office/powerpoint/2010/main" val="18716775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Emily:</a:t>
            </a:r>
          </a:p>
          <a:p>
            <a:r>
              <a:rPr lang="en-US" sz="1200" dirty="0">
                <a:effectLst/>
                <a:latin typeface="Poppins" panose="00000500000000000000" pitchFamily="2" charset="0"/>
                <a:ea typeface="Calibri" panose="020F0502020204030204" pitchFamily="34" charset="0"/>
                <a:cs typeface="Times New Roman" panose="02020603050405020304" pitchFamily="18" charset="0"/>
              </a:rPr>
              <a:t>We believe that the lack of complaints received by HRPA is influenced by a variety of factors, including fear of reprisal by employees should they opt to file a complaint. This has actually been borne out by conversations we had with members of our Public Advisory Forum who confirmed that they would be uncomfortable and as such unlikely to file a professional complaint against a current employer out of concern for their employment security. </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Poppins" panose="00000500000000000000" pitchFamily="2" charset="0"/>
                <a:ea typeface="Calibri" panose="020F0502020204030204" pitchFamily="34" charset="0"/>
                <a:cs typeface="Times New Roman" panose="02020603050405020304" pitchFamily="18" charset="0"/>
              </a:rPr>
              <a:t>Additionally, we think our low complaints rate is also tied to a lack of public awareness that HR is a regulated profession and that HRPA even exists. In 2018, we engaged IPSOS to get a general idea of public awareness of HRPA. IPSOS asked the following question in one of their surveys:</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FC3C272-3646-43D9-945A-A6D371324446}" type="slidenum">
              <a:rPr lang="en-CA" smtClean="0"/>
              <a:t>18</a:t>
            </a:fld>
            <a:endParaRPr lang="en-CA"/>
          </a:p>
        </p:txBody>
      </p:sp>
    </p:spTree>
    <p:extLst>
      <p:ext uri="{BB962C8B-B14F-4D97-AF65-F5344CB8AC3E}">
        <p14:creationId xmlns:p14="http://schemas.microsoft.com/office/powerpoint/2010/main" val="19234646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CA" dirty="0"/>
              <a:t>Emily: </a:t>
            </a:r>
            <a:r>
              <a:rPr lang="en-US" sz="1200" dirty="0">
                <a:effectLst/>
                <a:latin typeface="Poppins" panose="00000500000000000000" pitchFamily="2" charset="0"/>
                <a:ea typeface="Calibri" panose="020F0502020204030204" pitchFamily="34" charset="0"/>
                <a:cs typeface="Times New Roman" panose="02020603050405020304" pitchFamily="18" charset="0"/>
              </a:rPr>
              <a:t>The result was disappointing, if expected – 86% of Ontarians indicated that they were not aware of HR being regulated. While, as I mentioned before, we have since started working on increasing public awareness, this still left us with a fundamental issue with respect to implementing risk-based regulation – the lack of available complaints data that we could use to identify risks.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9FC3C272-3646-43D9-945A-A6D371324446}" type="slidenum">
              <a:rPr lang="en-CA" smtClean="0"/>
              <a:t>19</a:t>
            </a:fld>
            <a:endParaRPr lang="en-CA"/>
          </a:p>
        </p:txBody>
      </p:sp>
    </p:spTree>
    <p:extLst>
      <p:ext uri="{BB962C8B-B14F-4D97-AF65-F5344CB8AC3E}">
        <p14:creationId xmlns:p14="http://schemas.microsoft.com/office/powerpoint/2010/main" val="23366340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CA" sz="1200" i="0" dirty="0">
                <a:solidFill>
                  <a:schemeClr val="tx2"/>
                </a:solidFill>
              </a:rPr>
              <a:t>Emily:</a:t>
            </a:r>
          </a:p>
          <a:p>
            <a:pPr marL="0" indent="0">
              <a:buNone/>
            </a:pPr>
            <a:endParaRPr lang="en-CA" sz="1200" i="0" dirty="0">
              <a:solidFill>
                <a:schemeClr val="tx2"/>
              </a:solidFill>
            </a:endParaRPr>
          </a:p>
          <a:p>
            <a:pPr marL="0" indent="0">
              <a:buNone/>
            </a:pPr>
            <a:r>
              <a:rPr lang="en-CA" sz="1200" i="0" dirty="0">
                <a:solidFill>
                  <a:schemeClr val="tx2"/>
                </a:solidFill>
              </a:rPr>
              <a:t>We knew we needed to develop what we call a risk roster as a key first step to fully help us identify and understand the risks posed to the public stemming from the practice of HR are. We had some ideas of risks, based off the limited complaints data and what we’ve seen, but knew we didn’t have a fulsome idea of it and needed to figure that out with a multi-method approach, and borrow from common approaches used for enterprise risk management.</a:t>
            </a:r>
          </a:p>
          <a:p>
            <a:pPr marL="0" indent="0">
              <a:buNone/>
            </a:pPr>
            <a:endParaRPr lang="en-CA" sz="1200" i="0" dirty="0">
              <a:solidFill>
                <a:schemeClr val="tx2"/>
              </a:solidFill>
            </a:endParaRPr>
          </a:p>
          <a:p>
            <a:pPr marL="0" indent="0">
              <a:buNone/>
            </a:pPr>
            <a:r>
              <a:rPr lang="en-CA" sz="1200" i="0" dirty="0">
                <a:solidFill>
                  <a:schemeClr val="tx2"/>
                </a:solidFill>
              </a:rPr>
              <a:t>A quick note about terminology – some may refer to what we call a risk roster as a risk register. We opted to use roster, as we did not want to confuse our organization with the enterprise risk register we already had in place. We define the risk roster as a repository of risks and potential risks of harm stemming from the practice of HR. As you’ll see from the slide, the template we use has Risk IDs, risk categories, risk description, and likelihood and impact scores. The risk roster is a fluid document that can be updated and changed as new risks emerge or change.</a:t>
            </a:r>
            <a:endParaRPr lang="en-CA" sz="1200" i="1" dirty="0">
              <a:solidFill>
                <a:schemeClr val="tx2"/>
              </a:solidFill>
            </a:endParaRPr>
          </a:p>
          <a:p>
            <a:endParaRPr lang="en-CA" dirty="0"/>
          </a:p>
          <a:p>
            <a:endParaRPr lang="en-CA" dirty="0"/>
          </a:p>
        </p:txBody>
      </p:sp>
      <p:sp>
        <p:nvSpPr>
          <p:cNvPr id="4" name="Slide Number Placeholder 3"/>
          <p:cNvSpPr>
            <a:spLocks noGrp="1"/>
          </p:cNvSpPr>
          <p:nvPr>
            <p:ph type="sldNum" sz="quarter" idx="5"/>
          </p:nvPr>
        </p:nvSpPr>
        <p:spPr/>
        <p:txBody>
          <a:bodyPr/>
          <a:lstStyle/>
          <a:p>
            <a:fld id="{9FC3C272-3646-43D9-945A-A6D371324446}" type="slidenum">
              <a:rPr lang="en-CA" smtClean="0"/>
              <a:t>20</a:t>
            </a:fld>
            <a:endParaRPr lang="en-CA"/>
          </a:p>
        </p:txBody>
      </p:sp>
    </p:spTree>
    <p:extLst>
      <p:ext uri="{BB962C8B-B14F-4D97-AF65-F5344CB8AC3E}">
        <p14:creationId xmlns:p14="http://schemas.microsoft.com/office/powerpoint/2010/main" val="19999436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Developing our initial risk roster involved extensive research and consultations. </a:t>
            </a:r>
          </a:p>
          <a:p>
            <a:endParaRPr lang="en-US" dirty="0"/>
          </a:p>
          <a:p>
            <a:r>
              <a:rPr lang="en-US" dirty="0"/>
              <a:t>Methods to develop the initial risk roster included:</a:t>
            </a:r>
          </a:p>
          <a:p>
            <a:endParaRPr lang="en-US" dirty="0"/>
          </a:p>
          <a:p>
            <a:pPr marL="171450" indent="-171450">
              <a:buFont typeface="Arial" panose="020B0604020202020204" pitchFamily="34" charset="0"/>
              <a:buChar char="•"/>
            </a:pPr>
            <a:r>
              <a:rPr lang="en-US" b="1" dirty="0"/>
              <a:t>interviews and focus groups of registrants, employment lawyers, employers, and employees</a:t>
            </a:r>
            <a:r>
              <a:rPr lang="en-US" dirty="0"/>
              <a:t>: In partnership with Environics, a third-party evaluation company, six online focus groups with employees, employers and HRPA registrants were conducted with the core purpose of identifying risks between August 25-September 1, 2020. Additionally, six interviews with employment lawyers across Ontario were conducted during this same time period.</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b="1" dirty="0"/>
              <a:t>surveys of registrants</a:t>
            </a:r>
            <a:r>
              <a:rPr lang="en-US" dirty="0"/>
              <a:t>,: In both 2015 and 2020 a survey was sent to HRPA registrants regarding risk, with similar questions asked in both surveys for easy comparison. There were 279 detailed responses in the 2020 survey and 278 responses in the 2015 survey</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b="1" dirty="0"/>
              <a:t>review of hundreds of HR-related tribunal cases, media stories,: </a:t>
            </a:r>
            <a:r>
              <a:rPr lang="en-US" b="0" dirty="0"/>
              <a:t>Approximately 360 HR-related tribunal and board cases were reviewed. The nine tribunals/boards from which cases were reviewed include:</a:t>
            </a:r>
          </a:p>
          <a:p>
            <a:pPr marL="171450" indent="-171450">
              <a:buFont typeface="Arial" panose="020B0604020202020204" pitchFamily="34" charset="0"/>
              <a:buChar char="•"/>
            </a:pPr>
            <a:r>
              <a:rPr lang="en-US" b="0" dirty="0"/>
              <a:t>•	Ontario </a:t>
            </a:r>
            <a:r>
              <a:rPr lang="en-US" b="0" dirty="0" err="1"/>
              <a:t>Labour</a:t>
            </a:r>
            <a:r>
              <a:rPr lang="en-US" b="0" dirty="0"/>
              <a:t> Relations Board</a:t>
            </a:r>
          </a:p>
          <a:p>
            <a:pPr marL="171450" indent="-171450">
              <a:buFont typeface="Arial" panose="020B0604020202020204" pitchFamily="34" charset="0"/>
              <a:buChar char="•"/>
            </a:pPr>
            <a:r>
              <a:rPr lang="en-US" b="0" dirty="0"/>
              <a:t>•	Canadian Industrial Relations Board</a:t>
            </a:r>
          </a:p>
          <a:p>
            <a:pPr marL="171450" indent="-171450">
              <a:buFont typeface="Arial" panose="020B0604020202020204" pitchFamily="34" charset="0"/>
              <a:buChar char="•"/>
            </a:pPr>
            <a:r>
              <a:rPr lang="en-US" b="0" dirty="0"/>
              <a:t>•	Human Rights Tribunal of Ontario</a:t>
            </a:r>
          </a:p>
          <a:p>
            <a:pPr marL="171450" indent="-171450">
              <a:buFont typeface="Arial" panose="020B0604020202020204" pitchFamily="34" charset="0"/>
              <a:buChar char="•"/>
            </a:pPr>
            <a:r>
              <a:rPr lang="en-US" b="0" dirty="0"/>
              <a:t>•	Canadian Human Rights Tribunal</a:t>
            </a:r>
          </a:p>
          <a:p>
            <a:pPr marL="171450" indent="-171450">
              <a:buFont typeface="Arial" panose="020B0604020202020204" pitchFamily="34" charset="0"/>
              <a:buChar char="•"/>
            </a:pPr>
            <a:r>
              <a:rPr lang="en-US" b="0" dirty="0"/>
              <a:t>•	Ontario Workplace Safety and Insurance Board</a:t>
            </a:r>
          </a:p>
          <a:p>
            <a:pPr marL="171450" indent="-171450">
              <a:buFont typeface="Arial" panose="020B0604020202020204" pitchFamily="34" charset="0"/>
              <a:buChar char="•"/>
            </a:pPr>
            <a:r>
              <a:rPr lang="en-US" b="0" dirty="0"/>
              <a:t>•	Workplace Safety &amp; Insurance Board Adjudicator Hearings</a:t>
            </a:r>
          </a:p>
          <a:p>
            <a:pPr marL="171450" indent="-171450">
              <a:buFont typeface="Arial" panose="020B0604020202020204" pitchFamily="34" charset="0"/>
              <a:buChar char="•"/>
            </a:pPr>
            <a:r>
              <a:rPr lang="en-US" b="0" dirty="0"/>
              <a:t>•	Grievance Settlement Board</a:t>
            </a:r>
          </a:p>
          <a:p>
            <a:pPr marL="171450" indent="-171450">
              <a:buFont typeface="Arial" panose="020B0604020202020204" pitchFamily="34" charset="0"/>
              <a:buChar char="•"/>
            </a:pPr>
            <a:r>
              <a:rPr lang="en-US" b="0" dirty="0"/>
              <a:t>•	Ontario Pay Equity Hearings Tribunal</a:t>
            </a:r>
          </a:p>
          <a:p>
            <a:pPr marL="171450" indent="-171450">
              <a:buFont typeface="Arial" panose="020B0604020202020204" pitchFamily="34" charset="0"/>
              <a:buChar char="•"/>
            </a:pPr>
            <a:r>
              <a:rPr lang="en-US" b="0" dirty="0"/>
              <a:t>•	Information and Privacy Commissioner</a:t>
            </a:r>
          </a:p>
          <a:p>
            <a:pPr marL="171450" indent="-171450">
              <a:buFont typeface="Arial" panose="020B0604020202020204" pitchFamily="34" charset="0"/>
              <a:buChar char="•"/>
            </a:pPr>
            <a:endParaRPr lang="en-US" b="0" dirty="0"/>
          </a:p>
          <a:p>
            <a:pPr marL="0" indent="0">
              <a:buFont typeface="Arial" panose="020B0604020202020204" pitchFamily="34" charset="0"/>
              <a:buNone/>
            </a:pPr>
            <a:r>
              <a:rPr lang="en-US" b="0" dirty="0"/>
              <a:t>For each tribunal/board, at least 40 cases were reviewed, including 10 cases per year between 2017-2020. An additional five cases per year were planned to be reviewed if data saturation had not yet occurred, which in qualitative research refers to the point when “no new information or themes are observed in the data” (Guest, Bunce, &amp; Johnson, 2006, p. 59).  In all cases, data saturation was achieved within the 40 cases reviewed with much of the cases being similar in nature or theme.</a:t>
            </a:r>
          </a:p>
          <a:p>
            <a:pPr marL="171450" indent="-171450">
              <a:buFont typeface="Arial" panose="020B0604020202020204" pitchFamily="34" charset="0"/>
              <a:buChar char="•"/>
            </a:pPr>
            <a:r>
              <a:rPr lang="en-US" b="0" dirty="0"/>
              <a:t>The cases reviewed were selected at random for each year. If a case was determined not relevant to HR, a different case was selected at random. This work was completed by two Office of the Registrar staff members. The cases determined to be of relevance were then analyzed for key themes and types of risk. </a:t>
            </a:r>
          </a:p>
          <a:p>
            <a:pPr marL="0" indent="0">
              <a:buFont typeface="Arial" panose="020B0604020202020204" pitchFamily="34" charset="0"/>
              <a:buNone/>
            </a:pPr>
            <a:endParaRPr lang="en-US" b="0" dirty="0"/>
          </a:p>
          <a:p>
            <a:pPr marL="0" indent="0">
              <a:buFont typeface="Arial" panose="020B0604020202020204" pitchFamily="34" charset="0"/>
              <a:buNone/>
            </a:pPr>
            <a:r>
              <a:rPr lang="en-US" b="0" dirty="0"/>
              <a:t>Supplementing this review were websites of prominent HR/employment lawyers in Ontario that highlight legal cases related to HR, often in the form of blog posts or newsletters. </a:t>
            </a:r>
            <a:endParaRPr lang="en-US" dirty="0"/>
          </a:p>
          <a:p>
            <a:pPr>
              <a:lnSpc>
                <a:spcPct val="107000"/>
              </a:lnSpc>
              <a:spcAft>
                <a:spcPts val="800"/>
              </a:spcAft>
            </a:pPr>
            <a:r>
              <a:rPr lang="en-CA" sz="1800" dirty="0">
                <a:effectLst/>
                <a:latin typeface="Poppins" panose="00000500000000000000" pitchFamily="2"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effectLst/>
                <a:latin typeface="Poppins" panose="00000500000000000000" pitchFamily="2" charset="0"/>
                <a:ea typeface="Calibri" panose="020F0502020204030204" pitchFamily="34" charset="0"/>
                <a:cs typeface="Times New Roman" panose="02020603050405020304" pitchFamily="18" charset="0"/>
              </a:rPr>
              <a:t>Over 300 media stories pertaining to HR and risk were reviewed from a variety of sources, including:</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CA" sz="1800" dirty="0">
                <a:effectLst/>
                <a:latin typeface="Poppins" panose="00000500000000000000" pitchFamily="2" charset="0"/>
                <a:ea typeface="Calibri" panose="020F0502020204030204" pitchFamily="34" charset="0"/>
                <a:cs typeface="Times New Roman" panose="02020603050405020304" pitchFamily="18" charset="0"/>
              </a:rPr>
              <a:t>Google News Search (13 relevant media stories found)</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CA" sz="1800" dirty="0">
                <a:effectLst/>
                <a:latin typeface="Poppins" panose="00000500000000000000" pitchFamily="2" charset="0"/>
                <a:ea typeface="Calibri" panose="020F0502020204030204" pitchFamily="34" charset="0"/>
                <a:cs typeface="Times New Roman" panose="02020603050405020304" pitchFamily="18" charset="0"/>
              </a:rPr>
              <a:t>Global News (Two relevant media stories found)</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CA" sz="1800" dirty="0">
                <a:effectLst/>
                <a:latin typeface="Poppins" panose="00000500000000000000" pitchFamily="2" charset="0"/>
                <a:ea typeface="Calibri" panose="020F0502020204030204" pitchFamily="34" charset="0"/>
                <a:cs typeface="Times New Roman" panose="02020603050405020304" pitchFamily="18" charset="0"/>
              </a:rPr>
              <a:t>CBC (16 relevant media stories found)</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CA" sz="1800" dirty="0">
                <a:effectLst/>
                <a:latin typeface="Poppins" panose="00000500000000000000" pitchFamily="2" charset="0"/>
                <a:ea typeface="Calibri" panose="020F0502020204030204" pitchFamily="34" charset="0"/>
                <a:cs typeface="Times New Roman" panose="02020603050405020304" pitchFamily="18" charset="0"/>
              </a:rPr>
              <a:t>Huffington Post Canada (10 relevant media stories found, 250 analyzed)</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CA" sz="1800" dirty="0">
                <a:effectLst/>
                <a:latin typeface="Poppins" panose="00000500000000000000" pitchFamily="2" charset="0"/>
                <a:ea typeface="Calibri" panose="020F0502020204030204" pitchFamily="34" charset="0"/>
                <a:cs typeface="Times New Roman" panose="02020603050405020304" pitchFamily="18" charset="0"/>
              </a:rPr>
              <a:t>Globe &amp; Mail (Only one free relevant story retrieved)</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CA" sz="1800" dirty="0">
                <a:effectLst/>
                <a:latin typeface="Poppins" panose="00000500000000000000" pitchFamily="2" charset="0"/>
                <a:ea typeface="Calibri" panose="020F0502020204030204" pitchFamily="34" charset="0"/>
                <a:cs typeface="Times New Roman" panose="02020603050405020304" pitchFamily="18" charset="0"/>
              </a:rPr>
              <a:t>Toronto Star (20 relevant media stories found)</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CA" sz="1800" dirty="0">
                <a:effectLst/>
                <a:latin typeface="Poppins" panose="00000500000000000000" pitchFamily="2" charset="0"/>
                <a:ea typeface="Calibri" panose="020F0502020204030204" pitchFamily="34" charset="0"/>
                <a:cs typeface="Times New Roman" panose="02020603050405020304" pitchFamily="18" charset="0"/>
              </a:rPr>
              <a:t>Canadian HR Reporter (5 relevant articles found)</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CA" sz="1800" dirty="0">
                <a:effectLst/>
                <a:latin typeface="Poppins" panose="00000500000000000000" pitchFamily="2" charset="0"/>
                <a:ea typeface="Calibri" panose="020F0502020204030204" pitchFamily="34" charset="0"/>
                <a:cs typeface="Times New Roman" panose="02020603050405020304" pitchFamily="18" charset="0"/>
              </a:rPr>
              <a:t>Human Resources Director (20 relevant articles found)</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n-CA" sz="1800" dirty="0">
                <a:effectLst/>
                <a:latin typeface="Poppins" panose="00000500000000000000" pitchFamily="2"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effectLst/>
                <a:latin typeface="Poppins" panose="00000500000000000000" pitchFamily="2" charset="0"/>
                <a:ea typeface="Calibri" panose="020F0502020204030204" pitchFamily="34" charset="0"/>
                <a:cs typeface="Times New Roman" panose="02020603050405020304" pitchFamily="18" charset="0"/>
              </a:rPr>
              <a:t>The aim was to review at least five media stories for each year between 2017-2020, however for most of the sources this was not possible due to either a lack of media stories, no date filter option, lack of relevant media stories, or limited access to free news articles. For the media stories deemed relevant, the main theme or risk identified in the story was recorded to inform the risk roster.</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effectLst/>
                <a:latin typeface="Poppins" panose="00000500000000000000" pitchFamily="2" charset="0"/>
                <a:ea typeface="Calibri" panose="020F0502020204030204" pitchFamily="34" charset="0"/>
                <a:cs typeface="Times New Roman" panose="02020603050405020304" pitchFamily="18" charset="0"/>
              </a:rPr>
              <a:t>The media stories included in the analysis were mostly Canadian, with some American-based.</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en-US" dirty="0"/>
          </a:p>
          <a:p>
            <a:pPr marL="171450" indent="-171450">
              <a:buFont typeface="Arial" panose="020B0604020202020204" pitchFamily="34" charset="0"/>
              <a:buChar char="•"/>
            </a:pPr>
            <a:endParaRPr lang="en-US" dirty="0"/>
          </a:p>
          <a:p>
            <a:pPr>
              <a:lnSpc>
                <a:spcPct val="107000"/>
              </a:lnSpc>
              <a:spcAft>
                <a:spcPts val="800"/>
              </a:spcAft>
            </a:pPr>
            <a:r>
              <a:rPr lang="en-US" b="1" dirty="0"/>
              <a:t>complaints and discipline data from regulatory bodies (including HRPA): </a:t>
            </a:r>
            <a:r>
              <a:rPr lang="en-CA" sz="1800" dirty="0">
                <a:effectLst/>
                <a:latin typeface="Poppins" panose="00000500000000000000" pitchFamily="2" charset="0"/>
                <a:ea typeface="Calibri" panose="020F0502020204030204" pitchFamily="34" charset="0"/>
                <a:cs typeface="Times New Roman" panose="02020603050405020304" pitchFamily="18" charset="0"/>
              </a:rPr>
              <a:t>Notable complaints and discipline data from twelve Ontario non-health related regulatory bodies published between 2017-2020 were reviewed. Only data holding potential relevance to HR professionals was included (ex. broad enough that it could also occur among HR professionals, such as discrimination against others).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effectLst/>
                <a:latin typeface="Poppins" panose="00000500000000000000" pitchFamily="2" charset="0"/>
                <a:ea typeface="Calibri" panose="020F0502020204030204" pitchFamily="34" charset="0"/>
                <a:cs typeface="Times New Roman" panose="02020603050405020304" pitchFamily="18" charset="0"/>
              </a:rPr>
              <a:t>Most complaints and discipline data were profession-specific and thus excluded in the analysis. Some regulatory bodies, including HRPA, had very few complaints and discipline cases to review. The goal, like in the other methods, was to find five relevant cases per year between 2017-2020 picked at random. However, this was not feasible due to the issues mentioned above. Instead, the most relevant cases between 2017-2020 for each regulatory body were analyzed and selected to inform the risk roster.</a:t>
            </a:r>
          </a:p>
          <a:p>
            <a:pPr marL="0" indent="0">
              <a:buFont typeface="Arial" panose="020B0604020202020204" pitchFamily="34" charset="0"/>
              <a:buNone/>
            </a:pPr>
            <a:endParaRPr lang="en-US" b="1" dirty="0"/>
          </a:p>
          <a:p>
            <a:pPr marL="171450" indent="-171450">
              <a:buFont typeface="Arial" panose="020B0604020202020204" pitchFamily="34" charset="0"/>
              <a:buChar char="•"/>
            </a:pPr>
            <a:r>
              <a:rPr lang="en-US" b="1" dirty="0"/>
              <a:t> </a:t>
            </a:r>
            <a:r>
              <a:rPr lang="en-US" dirty="0"/>
              <a:t>and</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b="1" dirty="0"/>
              <a:t>review of research articles/presentations</a:t>
            </a:r>
            <a:r>
              <a:rPr lang="en-US" dirty="0"/>
              <a:t>.</a:t>
            </a:r>
          </a:p>
          <a:p>
            <a:endParaRPr lang="en-US" dirty="0"/>
          </a:p>
          <a:p>
            <a:r>
              <a:rPr lang="en-US" dirty="0"/>
              <a:t>We are currently working on finalizing a risk management framework to determine our process for ongoing, regular risk monitoring, and how often we will use a more formal approach, such as the one I’ve outlined for a more fulsome, systematic identification of risks.</a:t>
            </a:r>
          </a:p>
          <a:p>
            <a:endParaRPr lang="en-US" dirty="0"/>
          </a:p>
          <a:p>
            <a:endParaRPr lang="en-CA" dirty="0"/>
          </a:p>
        </p:txBody>
      </p:sp>
      <p:sp>
        <p:nvSpPr>
          <p:cNvPr id="4" name="Slide Number Placeholder 3"/>
          <p:cNvSpPr>
            <a:spLocks noGrp="1"/>
          </p:cNvSpPr>
          <p:nvPr>
            <p:ph type="sldNum" sz="quarter" idx="5"/>
          </p:nvPr>
        </p:nvSpPr>
        <p:spPr/>
        <p:txBody>
          <a:bodyPr/>
          <a:lstStyle/>
          <a:p>
            <a:fld id="{9FC3C272-3646-43D9-945A-A6D371324446}" type="slidenum">
              <a:rPr lang="en-CA" smtClean="0"/>
              <a:t>21</a:t>
            </a:fld>
            <a:endParaRPr lang="en-CA"/>
          </a:p>
        </p:txBody>
      </p:sp>
    </p:spTree>
    <p:extLst>
      <p:ext uri="{BB962C8B-B14F-4D97-AF65-F5344CB8AC3E}">
        <p14:creationId xmlns:p14="http://schemas.microsoft.com/office/powerpoint/2010/main" val="3119594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i="0" dirty="0"/>
              <a:t>Emily: Today I’m presenting from Oakville and Mara from the City of Toronto. We would like to acknowledge that we are on the traditional territory of many nations including the </a:t>
            </a:r>
            <a:r>
              <a:rPr lang="en-CA" i="0" dirty="0" err="1"/>
              <a:t>Mississaugas</a:t>
            </a:r>
            <a:r>
              <a:rPr lang="en-CA" i="0" dirty="0"/>
              <a:t> of the Credit, the </a:t>
            </a:r>
            <a:r>
              <a:rPr lang="en-CA" i="0" dirty="0" err="1"/>
              <a:t>Anishnabeg</a:t>
            </a:r>
            <a:r>
              <a:rPr lang="en-CA" i="0" dirty="0"/>
              <a:t> (</a:t>
            </a:r>
            <a:r>
              <a:rPr lang="en-CA" b="0" i="0" dirty="0">
                <a:solidFill>
                  <a:srgbClr val="000000"/>
                </a:solidFill>
                <a:effectLst/>
                <a:latin typeface="Roboto" panose="02000000000000000000" pitchFamily="2" charset="0"/>
              </a:rPr>
              <a:t>ah-</a:t>
            </a:r>
            <a:r>
              <a:rPr lang="en-CA" b="0" i="0" dirty="0" err="1">
                <a:solidFill>
                  <a:srgbClr val="000000"/>
                </a:solidFill>
                <a:effectLst/>
                <a:latin typeface="Roboto" panose="02000000000000000000" pitchFamily="2" charset="0"/>
              </a:rPr>
              <a:t>nish</a:t>
            </a:r>
            <a:r>
              <a:rPr lang="en-CA" b="0" i="0" dirty="0">
                <a:solidFill>
                  <a:srgbClr val="000000"/>
                </a:solidFill>
                <a:effectLst/>
                <a:latin typeface="Roboto" panose="02000000000000000000" pitchFamily="2" charset="0"/>
              </a:rPr>
              <a:t>-</a:t>
            </a:r>
            <a:r>
              <a:rPr lang="en-CA" b="0" i="0" dirty="0" err="1">
                <a:solidFill>
                  <a:srgbClr val="000000"/>
                </a:solidFill>
                <a:effectLst/>
                <a:latin typeface="Roboto" panose="02000000000000000000" pitchFamily="2" charset="0"/>
              </a:rPr>
              <a:t>naw-bek</a:t>
            </a:r>
            <a:r>
              <a:rPr lang="en-CA" b="0" i="0" dirty="0">
                <a:solidFill>
                  <a:srgbClr val="000000"/>
                </a:solidFill>
                <a:effectLst/>
                <a:latin typeface="Roboto" panose="02000000000000000000" pitchFamily="2" charset="0"/>
              </a:rPr>
              <a:t>), the Chippewa, the Haudenosaunee (HODENOHSHAWNEE) and the Wendat peoples and is now home to many diverse First Nations, Inuit, and Metis peoples. </a:t>
            </a:r>
            <a:endParaRPr lang="en-CA" i="0" dirty="0"/>
          </a:p>
          <a:p>
            <a:endParaRPr lang="en-CA" i="0" dirty="0"/>
          </a:p>
          <a:p>
            <a:endParaRPr lang="en-CA"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Welcome! We are delighted to present today on risk-based regulation. I’m Emily and this is Mara. Mara is our Associate Registrar with HRPA. A fun fact about Mara is </a:t>
            </a:r>
            <a:r>
              <a:rPr lang="en-CA" sz="1800" dirty="0">
                <a:effectLst/>
                <a:latin typeface="Poppins" panose="00000500000000000000" pitchFamily="2" charset="0"/>
                <a:ea typeface="Calibri" panose="020F0502020204030204" pitchFamily="34" charset="0"/>
                <a:cs typeface="Times New Roman" panose="02020603050405020304" pitchFamily="18" charset="0"/>
              </a:rPr>
              <a:t>Mara played in high school the Wicked Witch of the West in an English speaking production of the Wizard of Oz (Mara grew up in Germany) and because she’s tone deaf (her words) she got them to cut out the one and only time the witch was supposed to sing from the script.</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Mara: </a:t>
            </a:r>
            <a:r>
              <a:rPr lang="en-US" sz="1200" dirty="0">
                <a:effectLst/>
                <a:latin typeface="Poppins" panose="00000500000000000000" pitchFamily="2" charset="0"/>
                <a:ea typeface="Calibri" panose="020F0502020204030204" pitchFamily="34" charset="0"/>
                <a:cs typeface="Times New Roman" panose="02020603050405020304" pitchFamily="18" charset="0"/>
              </a:rPr>
              <a:t>Hi everyone and thank you Emily. Emily is a Policy Analyst at HRPA who helps with the implementation of risk-based regulation in our organization, which includes the development of a risk-management framework, the creating of a risk roster and the development of practice standards and guidelines – among other responsibilities and projects. A fun fact about Emily is that when she was a child, she once decided that her name should be Jordan. She went by that name for an entire year, including with her teachers. To this day, her parents are not sure how she came up with the name or why she insisted on being called Jordan, but they were happy to oblige her nonetheless.</a:t>
            </a:r>
            <a:endParaRPr lang="en-CA" dirty="0"/>
          </a:p>
          <a:p>
            <a:endParaRPr lang="en-CA" dirty="0"/>
          </a:p>
        </p:txBody>
      </p:sp>
      <p:sp>
        <p:nvSpPr>
          <p:cNvPr id="4" name="Slide Number Placeholder 3"/>
          <p:cNvSpPr>
            <a:spLocks noGrp="1"/>
          </p:cNvSpPr>
          <p:nvPr>
            <p:ph type="sldNum" sz="quarter" idx="5"/>
          </p:nvPr>
        </p:nvSpPr>
        <p:spPr/>
        <p:txBody>
          <a:bodyPr/>
          <a:lstStyle/>
          <a:p>
            <a:fld id="{9FC3C272-3646-43D9-945A-A6D371324446}" type="slidenum">
              <a:rPr lang="en-CA" smtClean="0"/>
              <a:t>2</a:t>
            </a:fld>
            <a:endParaRPr lang="en-CA"/>
          </a:p>
        </p:txBody>
      </p:sp>
    </p:spTree>
    <p:extLst>
      <p:ext uri="{BB962C8B-B14F-4D97-AF65-F5344CB8AC3E}">
        <p14:creationId xmlns:p14="http://schemas.microsoft.com/office/powerpoint/2010/main" val="34207037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total, there were 131 risks identified and included in the initial risk roster. Upon reviewing all the risks, they were categorized into 5 different options:</a:t>
            </a:r>
          </a:p>
          <a:p>
            <a:pPr marL="228600" indent="-228600">
              <a:buAutoNum type="arabicParenR"/>
            </a:pPr>
            <a:r>
              <a:rPr lang="en-CA" dirty="0"/>
              <a:t>Health, wellness and safe workplace</a:t>
            </a:r>
          </a:p>
          <a:p>
            <a:pPr marL="228600" indent="-228600">
              <a:buAutoNum type="arabicParenR"/>
            </a:pPr>
            <a:r>
              <a:rPr lang="en-CA" dirty="0"/>
              <a:t>Labour and employee relations</a:t>
            </a:r>
          </a:p>
          <a:p>
            <a:pPr marL="228600" indent="-228600">
              <a:buAutoNum type="arabicParenR"/>
            </a:pPr>
            <a:r>
              <a:rPr lang="en-CA" dirty="0"/>
              <a:t>Workplace competencies, planning and management</a:t>
            </a:r>
          </a:p>
          <a:p>
            <a:pPr marL="228600" indent="-228600">
              <a:buAutoNum type="arabicParenR"/>
            </a:pPr>
            <a:r>
              <a:rPr lang="en-CA" dirty="0"/>
              <a:t>Legal and/or regulatory awareness and compliance</a:t>
            </a:r>
          </a:p>
          <a:p>
            <a:pPr marL="228600" indent="-228600">
              <a:buAutoNum type="arabicParenR"/>
            </a:pPr>
            <a:r>
              <a:rPr lang="en-CA" dirty="0"/>
              <a:t>Other</a:t>
            </a:r>
          </a:p>
          <a:p>
            <a:pPr marL="228600" indent="-228600">
              <a:buAutoNum type="arabicParenR"/>
            </a:pPr>
            <a:endParaRPr lang="en-CA" dirty="0"/>
          </a:p>
          <a:p>
            <a:pPr marL="0" indent="0">
              <a:buNone/>
            </a:pPr>
            <a:r>
              <a:rPr lang="en-CA" dirty="0"/>
              <a:t>The two categories of legal and/or regulatory awareness &amp; compliance as well as labour and employee relations were the top two categories for number of risks.</a:t>
            </a:r>
          </a:p>
        </p:txBody>
      </p:sp>
      <p:sp>
        <p:nvSpPr>
          <p:cNvPr id="4" name="Slide Number Placeholder 3"/>
          <p:cNvSpPr>
            <a:spLocks noGrp="1"/>
          </p:cNvSpPr>
          <p:nvPr>
            <p:ph type="sldNum" sz="quarter" idx="5"/>
          </p:nvPr>
        </p:nvSpPr>
        <p:spPr/>
        <p:txBody>
          <a:bodyPr/>
          <a:lstStyle/>
          <a:p>
            <a:fld id="{9FC3C272-3646-43D9-945A-A6D371324446}" type="slidenum">
              <a:rPr lang="en-CA" smtClean="0"/>
              <a:t>22</a:t>
            </a:fld>
            <a:endParaRPr lang="en-CA"/>
          </a:p>
        </p:txBody>
      </p:sp>
    </p:spTree>
    <p:extLst>
      <p:ext uri="{BB962C8B-B14F-4D97-AF65-F5344CB8AC3E}">
        <p14:creationId xmlns:p14="http://schemas.microsoft.com/office/powerpoint/2010/main" val="3308497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 the current list of risks identified, we had staff members from our internal Risk-Based Regulation Project team, HRPA members part of Chapters’, and our Professional Standards Committee review the risks individually, and rank them for likelihood and impact. Putting the scores together allowed us to determine which are currently seen to be as the most severe, where resources should be allocated towards in order to prevent/reduce risk of harm from occurring. </a:t>
            </a:r>
            <a:endParaRPr lang="en-CA" dirty="0"/>
          </a:p>
          <a:p>
            <a:endParaRPr lang="en-CA" dirty="0"/>
          </a:p>
          <a:p>
            <a:r>
              <a:rPr lang="en-CA" dirty="0"/>
              <a:t>We also had the input from the Public Advisory Forum on risks and severity of risks and put that into consideration when ranking.</a:t>
            </a:r>
          </a:p>
        </p:txBody>
      </p:sp>
      <p:sp>
        <p:nvSpPr>
          <p:cNvPr id="4" name="Slide Number Placeholder 3"/>
          <p:cNvSpPr>
            <a:spLocks noGrp="1"/>
          </p:cNvSpPr>
          <p:nvPr>
            <p:ph type="sldNum" sz="quarter" idx="5"/>
          </p:nvPr>
        </p:nvSpPr>
        <p:spPr/>
        <p:txBody>
          <a:bodyPr/>
          <a:lstStyle/>
          <a:p>
            <a:fld id="{9FC3C272-3646-43D9-945A-A6D371324446}" type="slidenum">
              <a:rPr lang="en-CA" smtClean="0"/>
              <a:t>23</a:t>
            </a:fld>
            <a:endParaRPr lang="en-CA"/>
          </a:p>
        </p:txBody>
      </p:sp>
    </p:spTree>
    <p:extLst>
      <p:ext uri="{BB962C8B-B14F-4D97-AF65-F5344CB8AC3E}">
        <p14:creationId xmlns:p14="http://schemas.microsoft.com/office/powerpoint/2010/main" val="11397366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FC3C272-3646-43D9-945A-A6D371324446}" type="slidenum">
              <a:rPr lang="en-CA" smtClean="0"/>
              <a:t>24</a:t>
            </a:fld>
            <a:endParaRPr lang="en-CA"/>
          </a:p>
        </p:txBody>
      </p:sp>
    </p:spTree>
    <p:extLst>
      <p:ext uri="{BB962C8B-B14F-4D97-AF65-F5344CB8AC3E}">
        <p14:creationId xmlns:p14="http://schemas.microsoft.com/office/powerpoint/2010/main" val="21980701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From the process just described, we were able to have a list of the highest-lowest ranking risks. The top 10 risks identified are:</a:t>
            </a:r>
          </a:p>
          <a:p>
            <a:endParaRPr lang="en-CA" dirty="0"/>
          </a:p>
          <a:p>
            <a:pPr marL="228600" indent="-228600">
              <a:buAutoNum type="arabicPeriod"/>
            </a:pPr>
            <a:r>
              <a:rPr lang="en-CA" dirty="0"/>
              <a:t>Ignoring mental health issues employees are experiencing</a:t>
            </a:r>
          </a:p>
          <a:p>
            <a:pPr marL="228600" indent="-228600">
              <a:buAutoNum type="arabicPeriod"/>
            </a:pPr>
            <a:r>
              <a:rPr lang="en-CA" dirty="0"/>
              <a:t>Unconscious biases impacting important HR decisions- like hiring and promotions</a:t>
            </a:r>
          </a:p>
          <a:p>
            <a:pPr marL="228600" indent="-228600">
              <a:buAutoNum type="arabicPeriod"/>
            </a:pPr>
            <a:r>
              <a:rPr lang="en-CA" dirty="0"/>
              <a:t>Discrimination of any kind against others in the workplace</a:t>
            </a:r>
          </a:p>
          <a:p>
            <a:pPr marL="228600" indent="-228600">
              <a:buAutoNum type="arabicPeriod"/>
            </a:pPr>
            <a:r>
              <a:rPr lang="en-CA" dirty="0"/>
              <a:t>Enabling systemic racism in the workplace</a:t>
            </a:r>
          </a:p>
          <a:p>
            <a:pPr marL="228600" indent="-228600">
              <a:buAutoNum type="arabicPeriod"/>
            </a:pPr>
            <a:r>
              <a:rPr lang="en-CA" dirty="0"/>
              <a:t>Misunderstanding and/or non-compliance/breach of applicable employment laws, such as the ESA, PHIPPA, OHSA</a:t>
            </a:r>
          </a:p>
          <a:p>
            <a:pPr marL="228600" indent="-228600">
              <a:buAutoNum type="arabicPeriod"/>
            </a:pPr>
            <a:r>
              <a:rPr lang="en-CA" dirty="0"/>
              <a:t>Employees facing domestic violence at home that HR is aware of but hasn’t taken any measures/actions</a:t>
            </a:r>
          </a:p>
          <a:p>
            <a:pPr marL="228600" indent="-228600">
              <a:buAutoNum type="arabicPeriod"/>
            </a:pPr>
            <a:r>
              <a:rPr lang="en-CA" dirty="0"/>
              <a:t>Being too slow in handling workplace issues or complaints relating to harassment, assault, discrimination, violence, etc.</a:t>
            </a:r>
          </a:p>
          <a:p>
            <a:pPr marL="228600" indent="-228600">
              <a:buAutoNum type="arabicPeriod"/>
            </a:pPr>
            <a:r>
              <a:rPr lang="en-CA" dirty="0"/>
              <a:t>Inaccessible workplace for those with disabilities, including general members of the public going into the workplace</a:t>
            </a:r>
          </a:p>
          <a:p>
            <a:pPr marL="228600" indent="-228600">
              <a:buAutoNum type="arabicPeriod"/>
            </a:pPr>
            <a:r>
              <a:rPr lang="en-CA" dirty="0"/>
              <a:t>Biased and/or unfairly conducted workplace investigation</a:t>
            </a:r>
          </a:p>
          <a:p>
            <a:pPr marL="228600" indent="-228600">
              <a:buAutoNum type="arabicPeriod"/>
            </a:pPr>
            <a:r>
              <a:rPr lang="en-CA" dirty="0"/>
              <a:t>Lack of awareness and knowledge of employment laws and/or other applicable laws.</a:t>
            </a:r>
          </a:p>
          <a:p>
            <a:pPr marL="228600" indent="-228600">
              <a:buAutoNum type="arabicPeriod"/>
            </a:pPr>
            <a:endParaRPr lang="en-CA" dirty="0"/>
          </a:p>
          <a:p>
            <a:pPr marL="0" indent="0">
              <a:buNone/>
            </a:pPr>
            <a:r>
              <a:rPr lang="en-CA" dirty="0"/>
              <a:t>From this list, we definitely see some themes around discrimination and biases, competencies and understanding of legislation, accessibility, and workplace safety.</a:t>
            </a:r>
          </a:p>
        </p:txBody>
      </p:sp>
      <p:sp>
        <p:nvSpPr>
          <p:cNvPr id="4" name="Slide Number Placeholder 3"/>
          <p:cNvSpPr>
            <a:spLocks noGrp="1"/>
          </p:cNvSpPr>
          <p:nvPr>
            <p:ph type="sldNum" sz="quarter" idx="5"/>
          </p:nvPr>
        </p:nvSpPr>
        <p:spPr/>
        <p:txBody>
          <a:bodyPr/>
          <a:lstStyle/>
          <a:p>
            <a:fld id="{9FC3C272-3646-43D9-945A-A6D371324446}" type="slidenum">
              <a:rPr lang="en-CA" smtClean="0"/>
              <a:t>25</a:t>
            </a:fld>
            <a:endParaRPr lang="en-CA"/>
          </a:p>
        </p:txBody>
      </p:sp>
    </p:spTree>
    <p:extLst>
      <p:ext uri="{BB962C8B-B14F-4D97-AF65-F5344CB8AC3E}">
        <p14:creationId xmlns:p14="http://schemas.microsoft.com/office/powerpoint/2010/main" val="2489486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Now that we have an idea of the top ranking risks, we can begin responding to them and working together with our members and the public to mitigate them from happening in the first place. This past year we have been working hard to develop such responses, and ensuring risks inform our work. Examples of what we’ve been working on include:</a:t>
            </a:r>
          </a:p>
          <a:p>
            <a:endParaRPr lang="en-CA" dirty="0"/>
          </a:p>
          <a:p>
            <a:pPr marL="171450" indent="-171450">
              <a:buFont typeface="Arial" panose="020B0604020202020204" pitchFamily="34" charset="0"/>
              <a:buChar char="•"/>
            </a:pPr>
            <a:r>
              <a:rPr lang="en-CA" dirty="0"/>
              <a:t>Planning phase of redesigning our CPD program to align with a more risk-based approach. One approach we are currently considering implementing related to risk is requiring our members to complete a self-assessment tool covering HR standards of practice, skills and competencies, as well as risks to the public (employers and employees).</a:t>
            </a:r>
          </a:p>
          <a:p>
            <a:pPr marL="171450" indent="-171450">
              <a:buFont typeface="Arial" panose="020B0604020202020204" pitchFamily="34" charset="0"/>
              <a:buChar char="•"/>
            </a:pPr>
            <a:endParaRPr lang="en-CA" dirty="0"/>
          </a:p>
          <a:p>
            <a:pPr marL="171450" indent="-171450">
              <a:buFont typeface="Arial" panose="020B0604020202020204" pitchFamily="34" charset="0"/>
              <a:buChar char="•"/>
            </a:pPr>
            <a:r>
              <a:rPr lang="en-CA" dirty="0"/>
              <a:t>We are working on developing professional guidance for members – including practice standards, guidelines and other guidance on high-risk topic areas. </a:t>
            </a:r>
          </a:p>
          <a:p>
            <a:pPr marL="0" indent="0">
              <a:buFont typeface="Arial" panose="020B0604020202020204" pitchFamily="34" charset="0"/>
              <a:buNone/>
            </a:pPr>
            <a:endParaRPr lang="en-CA" dirty="0"/>
          </a:p>
          <a:p>
            <a:pPr marL="171450" indent="-171450">
              <a:buFont typeface="Arial" panose="020B0604020202020204" pitchFamily="34" charset="0"/>
              <a:buChar char="•"/>
            </a:pPr>
            <a:r>
              <a:rPr lang="en-CA" dirty="0"/>
              <a:t>We also plan to continue educating internal staff/stakeholders, including members on top risks and how the risk roster findings can be used to inform work and initiatives. </a:t>
            </a:r>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5"/>
          </p:nvPr>
        </p:nvSpPr>
        <p:spPr/>
        <p:txBody>
          <a:bodyPr/>
          <a:lstStyle/>
          <a:p>
            <a:fld id="{9FC3C272-3646-43D9-945A-A6D371324446}" type="slidenum">
              <a:rPr lang="en-CA" smtClean="0"/>
              <a:t>27</a:t>
            </a:fld>
            <a:endParaRPr lang="en-CA"/>
          </a:p>
        </p:txBody>
      </p:sp>
    </p:spTree>
    <p:extLst>
      <p:ext uri="{BB962C8B-B14F-4D97-AF65-F5344CB8AC3E}">
        <p14:creationId xmlns:p14="http://schemas.microsoft.com/office/powerpoint/2010/main" val="11990822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Longer down the road, we have a number of steps planned. Some of them include: </a:t>
            </a:r>
          </a:p>
          <a:p>
            <a:endParaRPr lang="en-CA" dirty="0"/>
          </a:p>
          <a:p>
            <a:pPr marL="171450" indent="-171450">
              <a:buFont typeface="Arial" panose="020B0604020202020204" pitchFamily="34" charset="0"/>
              <a:buChar char="•"/>
            </a:pPr>
            <a:r>
              <a:rPr lang="en-CA" dirty="0"/>
              <a:t>Publishing the full risk roster with all the risks for registrants and members of the public to view – part of being a risk-based regulator is being transparent about what the risks are and to work together with the public and registrants to on an ongoing basis, identify new/emerging risks and work to mitigate and prevent risks of harm.</a:t>
            </a:r>
          </a:p>
          <a:p>
            <a:pPr marL="171450" indent="-171450">
              <a:buFont typeface="Arial" panose="020B0604020202020204" pitchFamily="34" charset="0"/>
              <a:buChar char="•"/>
            </a:pPr>
            <a:endParaRPr lang="en-CA" dirty="0"/>
          </a:p>
          <a:p>
            <a:pPr marL="171450" indent="-171450">
              <a:buFont typeface="Arial" panose="020B0604020202020204" pitchFamily="34" charset="0"/>
              <a:buChar char="•"/>
            </a:pPr>
            <a:r>
              <a:rPr lang="en-CA" dirty="0"/>
              <a:t>Planning for a potential webpage where submissions can be provided on suggested topics/risks registrants or the public would like to see HRPA address or focus on.</a:t>
            </a:r>
          </a:p>
          <a:p>
            <a:pPr marL="171450" indent="-171450">
              <a:buFont typeface="Arial" panose="020B0604020202020204" pitchFamily="34" charset="0"/>
              <a:buChar char="•"/>
            </a:pPr>
            <a:endParaRPr lang="en-CA" dirty="0"/>
          </a:p>
          <a:p>
            <a:pPr marL="171450" indent="-171450">
              <a:buFont typeface="Arial" panose="020B0604020202020204" pitchFamily="34" charset="0"/>
              <a:buChar char="•"/>
            </a:pPr>
            <a:r>
              <a:rPr lang="en-CA" dirty="0"/>
              <a:t>Resources and tools for registrants on how to practically work together with us in partnership to reduce/prevent risks</a:t>
            </a:r>
          </a:p>
          <a:p>
            <a:pPr marL="171450" indent="-171450">
              <a:buFont typeface="Arial" panose="020B0604020202020204" pitchFamily="34" charset="0"/>
              <a:buChar char="•"/>
            </a:pPr>
            <a:endParaRPr lang="en-CA" dirty="0"/>
          </a:p>
          <a:p>
            <a:pPr marL="171450" indent="-171450">
              <a:buFont typeface="Arial" panose="020B0604020202020204" pitchFamily="34" charset="0"/>
              <a:buChar char="•"/>
            </a:pPr>
            <a:r>
              <a:rPr lang="en-CA" dirty="0"/>
              <a:t>A change-management and communications plan for the implementation of risk-based regulation</a:t>
            </a:r>
          </a:p>
          <a:p>
            <a:pPr marL="171450" indent="-171450">
              <a:buFont typeface="Arial" panose="020B0604020202020204" pitchFamily="34" charset="0"/>
              <a:buChar char="•"/>
            </a:pPr>
            <a:endParaRPr lang="en-CA" dirty="0"/>
          </a:p>
          <a:p>
            <a:pPr marL="171450" indent="-171450">
              <a:buFont typeface="Arial" panose="020B0604020202020204" pitchFamily="34" charset="0"/>
              <a:buChar char="•"/>
            </a:pPr>
            <a:r>
              <a:rPr lang="en-CA" dirty="0"/>
              <a:t>We will, of course, continue to refine our risk roster and monitor for emerging or changing risks since risks are always evolving.</a:t>
            </a:r>
          </a:p>
        </p:txBody>
      </p:sp>
      <p:sp>
        <p:nvSpPr>
          <p:cNvPr id="4" name="Slide Number Placeholder 3"/>
          <p:cNvSpPr>
            <a:spLocks noGrp="1"/>
          </p:cNvSpPr>
          <p:nvPr>
            <p:ph type="sldNum" sz="quarter" idx="5"/>
          </p:nvPr>
        </p:nvSpPr>
        <p:spPr/>
        <p:txBody>
          <a:bodyPr/>
          <a:lstStyle/>
          <a:p>
            <a:fld id="{9FC3C272-3646-43D9-945A-A6D371324446}" type="slidenum">
              <a:rPr lang="en-CA" smtClean="0"/>
              <a:t>28</a:t>
            </a:fld>
            <a:endParaRPr lang="en-CA"/>
          </a:p>
        </p:txBody>
      </p:sp>
    </p:spTree>
    <p:extLst>
      <p:ext uri="{BB962C8B-B14F-4D97-AF65-F5344CB8AC3E}">
        <p14:creationId xmlns:p14="http://schemas.microsoft.com/office/powerpoint/2010/main" val="10846163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 want to hear from you! If you have any ideas or suggestions for HRPA in transitioning to this type of regulation, including ways for us to partner with members and work together to identify and mitigate risks please use the Q&amp;A box to enter your suggestions. We will read some of them out as they come in.</a:t>
            </a:r>
          </a:p>
        </p:txBody>
      </p:sp>
      <p:sp>
        <p:nvSpPr>
          <p:cNvPr id="4" name="Slide Number Placeholder 3"/>
          <p:cNvSpPr>
            <a:spLocks noGrp="1"/>
          </p:cNvSpPr>
          <p:nvPr>
            <p:ph type="sldNum" sz="quarter" idx="5"/>
          </p:nvPr>
        </p:nvSpPr>
        <p:spPr/>
        <p:txBody>
          <a:bodyPr/>
          <a:lstStyle/>
          <a:p>
            <a:fld id="{9FC3C272-3646-43D9-945A-A6D371324446}" type="slidenum">
              <a:rPr lang="en-CA" smtClean="0"/>
              <a:t>29</a:t>
            </a:fld>
            <a:endParaRPr lang="en-CA"/>
          </a:p>
        </p:txBody>
      </p:sp>
    </p:spTree>
    <p:extLst>
      <p:ext uri="{BB962C8B-B14F-4D97-AF65-F5344CB8AC3E}">
        <p14:creationId xmlns:p14="http://schemas.microsoft.com/office/powerpoint/2010/main" val="41274590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As we are nearing the end of our presentation and the start of our Q&amp;A session, we thought it would be good to recap why this is all important.</a:t>
            </a:r>
          </a:p>
          <a:p>
            <a:endParaRPr lang="en-CA" dirty="0"/>
          </a:p>
          <a:p>
            <a:r>
              <a:rPr lang="en-CA" dirty="0"/>
              <a:t>To sum things up, people go to work every day expecting to be treated fairly, to be safe, to learn and grow. They look to their employers to have systems, programs and resources to enable that. The reality is, some employees are mistreated, rules and safety systems are diluted, and leaders sometimes look the other way. Our role is to ensure the highest level of professionalism and capability with our registrants so they keep workers and workplaces safe, fair and effective.</a:t>
            </a:r>
          </a:p>
        </p:txBody>
      </p:sp>
      <p:sp>
        <p:nvSpPr>
          <p:cNvPr id="4" name="Slide Number Placeholder 3"/>
          <p:cNvSpPr>
            <a:spLocks noGrp="1"/>
          </p:cNvSpPr>
          <p:nvPr>
            <p:ph type="sldNum" sz="quarter" idx="5"/>
          </p:nvPr>
        </p:nvSpPr>
        <p:spPr/>
        <p:txBody>
          <a:bodyPr/>
          <a:lstStyle/>
          <a:p>
            <a:fld id="{9FC3C272-3646-43D9-945A-A6D371324446}" type="slidenum">
              <a:rPr lang="en-CA" smtClean="0"/>
              <a:t>30</a:t>
            </a:fld>
            <a:endParaRPr lang="en-CA"/>
          </a:p>
        </p:txBody>
      </p:sp>
    </p:spTree>
    <p:extLst>
      <p:ext uri="{BB962C8B-B14F-4D97-AF65-F5344CB8AC3E}">
        <p14:creationId xmlns:p14="http://schemas.microsoft.com/office/powerpoint/2010/main" val="1977153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At HRPA, we believe that well-run businesses are essential to a thriving society. We stand against broken workplaces that fail to fully utilize the potential of their people.</a:t>
            </a:r>
          </a:p>
        </p:txBody>
      </p:sp>
      <p:sp>
        <p:nvSpPr>
          <p:cNvPr id="4" name="Slide Number Placeholder 3"/>
          <p:cNvSpPr>
            <a:spLocks noGrp="1"/>
          </p:cNvSpPr>
          <p:nvPr>
            <p:ph type="sldNum" sz="quarter" idx="5"/>
          </p:nvPr>
        </p:nvSpPr>
        <p:spPr/>
        <p:txBody>
          <a:bodyPr/>
          <a:lstStyle/>
          <a:p>
            <a:fld id="{9FC3C272-3646-43D9-945A-A6D371324446}" type="slidenum">
              <a:rPr lang="en-CA" smtClean="0"/>
              <a:t>31</a:t>
            </a:fld>
            <a:endParaRPr lang="en-CA"/>
          </a:p>
        </p:txBody>
      </p:sp>
    </p:spTree>
    <p:extLst>
      <p:ext uri="{BB962C8B-B14F-4D97-AF65-F5344CB8AC3E}">
        <p14:creationId xmlns:p14="http://schemas.microsoft.com/office/powerpoint/2010/main" val="4172212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Now we’d like to take some time to answer any questions you may have! We also have our emails listed on the slides should you want to contact us later on.</a:t>
            </a:r>
          </a:p>
        </p:txBody>
      </p:sp>
      <p:sp>
        <p:nvSpPr>
          <p:cNvPr id="4" name="Slide Number Placeholder 3"/>
          <p:cNvSpPr>
            <a:spLocks noGrp="1"/>
          </p:cNvSpPr>
          <p:nvPr>
            <p:ph type="sldNum" sz="quarter" idx="5"/>
          </p:nvPr>
        </p:nvSpPr>
        <p:spPr/>
        <p:txBody>
          <a:bodyPr/>
          <a:lstStyle/>
          <a:p>
            <a:fld id="{9FC3C272-3646-43D9-945A-A6D371324446}" type="slidenum">
              <a:rPr lang="en-CA" smtClean="0"/>
              <a:t>32</a:t>
            </a:fld>
            <a:endParaRPr lang="en-CA"/>
          </a:p>
        </p:txBody>
      </p:sp>
    </p:spTree>
    <p:extLst>
      <p:ext uri="{BB962C8B-B14F-4D97-AF65-F5344CB8AC3E}">
        <p14:creationId xmlns:p14="http://schemas.microsoft.com/office/powerpoint/2010/main" val="925077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Mara:</a:t>
            </a:r>
          </a:p>
          <a:p>
            <a:endParaRPr lang="en-CA" dirty="0"/>
          </a:p>
          <a:p>
            <a:pPr marL="0" marR="0">
              <a:lnSpc>
                <a:spcPct val="107000"/>
              </a:lnSpc>
              <a:spcBef>
                <a:spcPts val="0"/>
              </a:spcBef>
              <a:spcAft>
                <a:spcPts val="800"/>
              </a:spcAft>
            </a:pPr>
            <a:r>
              <a:rPr lang="en-US" sz="1200" dirty="0">
                <a:effectLst/>
                <a:latin typeface="Poppins" panose="00000500000000000000" pitchFamily="2" charset="0"/>
                <a:ea typeface="Calibri" panose="020F0502020204030204" pitchFamily="34" charset="0"/>
                <a:cs typeface="Times New Roman" panose="02020603050405020304" pitchFamily="18" charset="0"/>
              </a:rPr>
              <a:t>HRPA is the regulatory body for HR professionals in Ontario. While HRPA has been around in some shape or form since the mid-1930s, we didn’t have a Public Act until eight years ago when the Ontario legislature passed the </a:t>
            </a:r>
            <a:r>
              <a:rPr lang="en-US" sz="1200" i="1" dirty="0">
                <a:effectLst/>
                <a:latin typeface="Poppins" panose="00000500000000000000" pitchFamily="2" charset="0"/>
                <a:ea typeface="Calibri" panose="020F0502020204030204" pitchFamily="34" charset="0"/>
                <a:cs typeface="Times New Roman" panose="02020603050405020304" pitchFamily="18" charset="0"/>
              </a:rPr>
              <a:t>Registered Human Resources Professionals Act, 2013</a:t>
            </a:r>
            <a:r>
              <a:rPr lang="en-US" sz="1200" dirty="0">
                <a:effectLst/>
                <a:latin typeface="Poppins" panose="00000500000000000000" pitchFamily="2" charset="0"/>
                <a:ea typeface="Calibri" panose="020F0502020204030204" pitchFamily="34" charset="0"/>
                <a:cs typeface="Times New Roman" panose="02020603050405020304" pitchFamily="18" charset="0"/>
              </a:rPr>
              <a:t>, and officially designated HRPA as a regulatory body. As such, while on the one hand we have a long organizational history, we’re still one of the new kids on the block when it comes to being a regulator. Also, we are one of only three full-fledged regulatory bodies for HR in Canada – the other ones being located in Quebec and Saskatchewan. Most of the other provinces have HR associations though, and we try to collaborate as much as possible.</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Poppins" panose="00000500000000000000" pitchFamily="2" charset="0"/>
                <a:ea typeface="Calibri" panose="020F0502020204030204" pitchFamily="34" charset="0"/>
                <a:cs typeface="Times New Roman" panose="02020603050405020304" pitchFamily="18" charset="0"/>
              </a:rPr>
              <a:t>As a regulatory body, our primary objective is to govern the HR profession of members and students registered with HRPA in the public interest. And while we are not a licensed profession – individuals can practice HR in Ontario without being registered with HRPA – we actually have a substantial number of registrants, with currently over 24,000 registered members and students, out of a total of approximately 45,000 HR professionals in Ontario. So a little over half of HR professionals in Ontario have voluntarily chosen to be regulated. </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Poppins" panose="00000500000000000000" pitchFamily="2" charset="0"/>
                <a:ea typeface="Calibri" panose="020F0502020204030204" pitchFamily="34" charset="0"/>
                <a:cs typeface="Times New Roman" panose="02020603050405020304" pitchFamily="18" charset="0"/>
              </a:rPr>
              <a:t>HR as a profession is still frequently misunderstood about being primarily about hiring, firing and retiring people, but actually has numerous sub-disciplines and can significantly contribute at the most strategic levels.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Poppins" panose="00000500000000000000" pitchFamily="2" charset="0"/>
                <a:ea typeface="Calibri" panose="020F0502020204030204" pitchFamily="34" charset="0"/>
                <a:cs typeface="Times New Roman" panose="02020603050405020304" pitchFamily="18" charset="0"/>
              </a:rPr>
              <a:t>To further the public’s understanding of HR – and to ensure employers and employees are aware that there is a professional regulatory body for HR professionals – HRPA has been investing heavily in public awareness over the past year.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i="0" dirty="0"/>
          </a:p>
          <a:p>
            <a:endParaRPr lang="en-CA" i="0" dirty="0"/>
          </a:p>
          <a:p>
            <a:endParaRPr lang="en-CA" dirty="0"/>
          </a:p>
        </p:txBody>
      </p:sp>
      <p:sp>
        <p:nvSpPr>
          <p:cNvPr id="4" name="Slide Number Placeholder 3"/>
          <p:cNvSpPr>
            <a:spLocks noGrp="1"/>
          </p:cNvSpPr>
          <p:nvPr>
            <p:ph type="sldNum" sz="quarter" idx="5"/>
          </p:nvPr>
        </p:nvSpPr>
        <p:spPr/>
        <p:txBody>
          <a:bodyPr/>
          <a:lstStyle/>
          <a:p>
            <a:fld id="{9FC3C272-3646-43D9-945A-A6D371324446}" type="slidenum">
              <a:rPr lang="en-CA" smtClean="0"/>
              <a:t>3</a:t>
            </a:fld>
            <a:endParaRPr lang="en-CA"/>
          </a:p>
        </p:txBody>
      </p:sp>
    </p:spTree>
    <p:extLst>
      <p:ext uri="{BB962C8B-B14F-4D97-AF65-F5344CB8AC3E}">
        <p14:creationId xmlns:p14="http://schemas.microsoft.com/office/powerpoint/2010/main" val="1908695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Thank you!</a:t>
            </a:r>
          </a:p>
        </p:txBody>
      </p:sp>
      <p:sp>
        <p:nvSpPr>
          <p:cNvPr id="4" name="Slide Number Placeholder 3"/>
          <p:cNvSpPr>
            <a:spLocks noGrp="1"/>
          </p:cNvSpPr>
          <p:nvPr>
            <p:ph type="sldNum" sz="quarter" idx="5"/>
          </p:nvPr>
        </p:nvSpPr>
        <p:spPr/>
        <p:txBody>
          <a:bodyPr/>
          <a:lstStyle/>
          <a:p>
            <a:fld id="{9FC3C272-3646-43D9-945A-A6D371324446}" type="slidenum">
              <a:rPr lang="en-CA" smtClean="0"/>
              <a:t>33</a:t>
            </a:fld>
            <a:endParaRPr lang="en-CA"/>
          </a:p>
        </p:txBody>
      </p:sp>
    </p:spTree>
    <p:extLst>
      <p:ext uri="{BB962C8B-B14F-4D97-AF65-F5344CB8AC3E}">
        <p14:creationId xmlns:p14="http://schemas.microsoft.com/office/powerpoint/2010/main" val="4038519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Mara:</a:t>
            </a:r>
          </a:p>
          <a:p>
            <a:pPr marL="0" marR="0">
              <a:lnSpc>
                <a:spcPct val="107000"/>
              </a:lnSpc>
              <a:spcBef>
                <a:spcPts val="0"/>
              </a:spcBef>
              <a:spcAft>
                <a:spcPts val="800"/>
              </a:spcAft>
            </a:pPr>
            <a:r>
              <a:rPr lang="en-US" sz="1200" dirty="0">
                <a:effectLst/>
                <a:latin typeface="Poppins" panose="00000500000000000000" pitchFamily="2" charset="0"/>
                <a:ea typeface="Calibri" panose="020F0502020204030204" pitchFamily="34" charset="0"/>
                <a:cs typeface="Times New Roman" panose="02020603050405020304" pitchFamily="18" charset="0"/>
              </a:rPr>
              <a:t>Now that I have given you a quick introduction to HRPA, let’s talk a little bit about HRPA’s Regulatory Framework. Our regulatory framework is centered around regulatory response coordination and policy development. We have put that at the center since it directly impacts everything we do.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Poppins" panose="00000500000000000000" pitchFamily="2"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Poppins" panose="00000500000000000000" pitchFamily="2" charset="0"/>
                <a:ea typeface="Calibri" panose="020F0502020204030204" pitchFamily="34" charset="0"/>
                <a:cs typeface="Times New Roman" panose="02020603050405020304" pitchFamily="18" charset="0"/>
              </a:rPr>
              <a:t>Our regulatory response coordination and policy development in turn informs our Registration and Certification processes, stakeholder education, complaints and discipline, quality assurance and of course standards and guidance – all the functions you would expect from a professional regulatory body.</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Poppins" panose="00000500000000000000" pitchFamily="2" charset="0"/>
                <a:ea typeface="Calibri" panose="020F0502020204030204" pitchFamily="34" charset="0"/>
                <a:cs typeface="Times New Roman" panose="02020603050405020304" pitchFamily="18" charset="0"/>
              </a:rPr>
              <a:t>This model of our regulatory framework is still relatively new for HRPA. While we had most of those functions in place for a long time – such as registration and certification and complaints and discipline – we only added regulatory response and policy development as the central piece a few years ago, and standards and guidance was only added as its own individual function this year. Beforehand, we had standards and guidance as part of Quality Assurance instead, primarily because we didn’t actually have the resources or capabilities to issue guidance in the past – even though we of course had Rules of Professional Conduct and a Code of Ethics in place. </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Poppins" panose="00000500000000000000" pitchFamily="2" charset="0"/>
                <a:ea typeface="Calibri" panose="020F0502020204030204" pitchFamily="34" charset="0"/>
                <a:cs typeface="Times New Roman" panose="02020603050405020304" pitchFamily="18" charset="0"/>
              </a:rPr>
              <a:t>In the past year, as part of our journey towards being a risk-based regulator, we have invested heavily into building out our policy development function and are in the process of developing our first set of five practice standards and guidelines for release in 2022. As such, we felt standards and guidance now deserved its own place in our regulatory framework.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9FC3C272-3646-43D9-945A-A6D371324446}" type="slidenum">
              <a:rPr lang="en-CA" smtClean="0"/>
              <a:t>4</a:t>
            </a:fld>
            <a:endParaRPr lang="en-CA"/>
          </a:p>
        </p:txBody>
      </p:sp>
    </p:spTree>
    <p:extLst>
      <p:ext uri="{BB962C8B-B14F-4D97-AF65-F5344CB8AC3E}">
        <p14:creationId xmlns:p14="http://schemas.microsoft.com/office/powerpoint/2010/main" val="67379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Mara:</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Poppins" panose="00000500000000000000" pitchFamily="2" charset="0"/>
                <a:ea typeface="Calibri" panose="020F0502020204030204" pitchFamily="34" charset="0"/>
                <a:cs typeface="Times New Roman" panose="02020603050405020304" pitchFamily="18" charset="0"/>
              </a:rPr>
              <a:t>Before I delve a little bit deeper into the challenges we have come across in the adoption of risk-based regulation, let’s just quickly talk about what we actually mean by risk-based regulation. In the past, HRPA was what I would consider a reactive regulator. If a complaint was filed or we became aware of an issue, we would respond. What was lacking was the resources or the know-how to anticipate potential problems – or risks – before they occurred. This is where risk-based regulation comes in. The aim and focus of risk-based regulation for HRPA is to reduce and prevent risks of harm to the public stemming from the practice of HR. Preventing and reducing harms for us means working with our members and students, as well as the public – I will elaborate on that in a minute. It also means proactively mitigating risks before they translate into actual harms. For example, instead of waiting for a complaint to be filed against an HR professional, if we know for example that there is a significant risk that workplace investigations are conducted incorrectly, we can put tools, such as guidelines, checklist or learning opportunities, into place to address that gap in our members’ skills and knowledge before a mistake is made during a real-life investigation which could be potentially harmful to the employee, employer, or both.</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9FC3C272-3646-43D9-945A-A6D371324446}" type="slidenum">
              <a:rPr lang="en-CA" smtClean="0"/>
              <a:t>5</a:t>
            </a:fld>
            <a:endParaRPr lang="en-CA"/>
          </a:p>
        </p:txBody>
      </p:sp>
    </p:spTree>
    <p:extLst>
      <p:ext uri="{BB962C8B-B14F-4D97-AF65-F5344CB8AC3E}">
        <p14:creationId xmlns:p14="http://schemas.microsoft.com/office/powerpoint/2010/main" val="4263136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Mara:</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Poppins" panose="00000500000000000000" pitchFamily="2" charset="0"/>
                <a:ea typeface="Calibri" panose="020F0502020204030204" pitchFamily="34" charset="0"/>
                <a:cs typeface="Times New Roman" panose="02020603050405020304" pitchFamily="18" charset="0"/>
              </a:rPr>
              <a:t>As I said before, we consider working in partnership with our members and students an integral part of risk-based regulation. The truth of the matter is that we as a regulator cannot do it alone. We need our registrants to keep their eyes and ears open to emerging risks – they are the professionals practicing every day, and they have the opportunity to notice potential workplace issues probably long before we do. Also, in order to successfully reduce and prevent risks of harm, we need our members and students to actively make use of the tools that we can provide – be that learning opportunities, guidelines or practice standards. As a regulator, we have limited resources and we cannot be everywhere and do everything, and so we rely on our members and students to contribute to keeping the public, which in our case usually means employers, employees and workplaces, safe from potential harms.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9FC3C272-3646-43D9-945A-A6D371324446}" type="slidenum">
              <a:rPr lang="en-CA" smtClean="0"/>
              <a:t>6</a:t>
            </a:fld>
            <a:endParaRPr lang="en-CA"/>
          </a:p>
        </p:txBody>
      </p:sp>
    </p:spTree>
    <p:extLst>
      <p:ext uri="{BB962C8B-B14F-4D97-AF65-F5344CB8AC3E}">
        <p14:creationId xmlns:p14="http://schemas.microsoft.com/office/powerpoint/2010/main" val="370994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Mara:</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Poppins" panose="00000500000000000000" pitchFamily="2" charset="0"/>
                <a:ea typeface="Calibri" panose="020F0502020204030204" pitchFamily="34" charset="0"/>
                <a:cs typeface="Times New Roman" panose="02020603050405020304" pitchFamily="18" charset="0"/>
              </a:rPr>
              <a:t>Now what constitutes a risk? An example that I’ve always like is that of a shark in the ocean. As long as you are on the beach, outside of the ocean, the shark represents a potential hazard but there is no actual risk – you are both in different elements and as such will not cross paths under any circumstances. That changes if you decide to go for a swim in the ocean, because now you and the shark are in the same element, and depending on how far you swim and how close to shore the shark is, you may come across each other with potentially significant negative consequences. So a risk is really the combination of a hazard plus the exposure to that hazard – or in other words, a shark plus you in the ocean equals a risk.</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a:p>
            <a:endParaRPr lang="en-CA" dirty="0"/>
          </a:p>
        </p:txBody>
      </p:sp>
      <p:sp>
        <p:nvSpPr>
          <p:cNvPr id="4" name="Slide Number Placeholder 3"/>
          <p:cNvSpPr>
            <a:spLocks noGrp="1"/>
          </p:cNvSpPr>
          <p:nvPr>
            <p:ph type="sldNum" sz="quarter" idx="5"/>
          </p:nvPr>
        </p:nvSpPr>
        <p:spPr/>
        <p:txBody>
          <a:bodyPr/>
          <a:lstStyle/>
          <a:p>
            <a:fld id="{9FC3C272-3646-43D9-945A-A6D371324446}" type="slidenum">
              <a:rPr lang="en-CA" smtClean="0"/>
              <a:t>7</a:t>
            </a:fld>
            <a:endParaRPr lang="en-CA"/>
          </a:p>
        </p:txBody>
      </p:sp>
    </p:spTree>
    <p:extLst>
      <p:ext uri="{BB962C8B-B14F-4D97-AF65-F5344CB8AC3E}">
        <p14:creationId xmlns:p14="http://schemas.microsoft.com/office/powerpoint/2010/main" val="2781324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Mara:</a:t>
            </a:r>
          </a:p>
          <a:p>
            <a:endParaRPr lang="en-CA" dirty="0"/>
          </a:p>
          <a:p>
            <a:pPr marL="0" marR="0">
              <a:lnSpc>
                <a:spcPct val="107000"/>
              </a:lnSpc>
              <a:spcBef>
                <a:spcPts val="0"/>
              </a:spcBef>
              <a:spcAft>
                <a:spcPts val="800"/>
              </a:spcAft>
            </a:pPr>
            <a:r>
              <a:rPr lang="en-US" sz="1200" dirty="0">
                <a:effectLst/>
                <a:latin typeface="Poppins" panose="00000500000000000000" pitchFamily="2" charset="0"/>
                <a:ea typeface="Calibri" panose="020F0502020204030204" pitchFamily="34" charset="0"/>
                <a:cs typeface="Times New Roman" panose="02020603050405020304" pitchFamily="18" charset="0"/>
              </a:rPr>
              <a:t>Another important distinction to make is the difference between rules-based regulation and risk-based regulation.</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CA" sz="1200" dirty="0">
                <a:effectLst/>
                <a:latin typeface="Poppins" panose="00000500000000000000" pitchFamily="2" charset="0"/>
                <a:ea typeface="Calibri" panose="020F0502020204030204" pitchFamily="34" charset="0"/>
                <a:cs typeface="Times New Roman" panose="02020603050405020304" pitchFamily="18" charset="0"/>
              </a:rPr>
              <a:t>The best explanation we have come across is actually from a presentation by the CEO and Registrar of the College of Physiotherapists of Ontario’s CEO and Registrar:</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CA" sz="1200" dirty="0">
                <a:effectLst/>
                <a:latin typeface="Poppins" panose="00000500000000000000" pitchFamily="2" charset="0"/>
                <a:ea typeface="Calibri" panose="020F0502020204030204" pitchFamily="34" charset="0"/>
                <a:cs typeface="Times New Roman" panose="02020603050405020304" pitchFamily="18" charset="0"/>
              </a:rPr>
              <a:t>Imagine driving over a deserted bridge at 2 a.m. The speed limit is 40 kilometers per hour, but it’s a long bridge, visibly is great, the roadway is dry and you just want to get home – so you drive 50 kilometers per hour instead, which is perfectly sage under the current conditions. That is, until a police officer stops you. That officer is practicing rules-based regulation. The rule is 40 kilometers per hour and you have breached that rule. </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CA" sz="1200" dirty="0">
                <a:effectLst/>
                <a:latin typeface="Poppins" panose="00000500000000000000" pitchFamily="2" charset="0"/>
                <a:ea typeface="Calibri" panose="020F0502020204030204" pitchFamily="34" charset="0"/>
                <a:cs typeface="Times New Roman" panose="02020603050405020304" pitchFamily="18" charset="0"/>
              </a:rPr>
              <a:t>To expand on that a bit more, traditional regulation, also referred to as gatekeeping and policing, is more about enforcing a somewhat static set of rules and being a gatekeeper and ensuring technical compliance from those being regulated. Often, it is more reactive and focused on enforcement and may miss critical emerging risks because they are seen as being outside of jurisdiction and the already established sets of rules and laws, with regulators often being slow in their response to emerging risks. This can also be described as a “bottom up” approach where possibilities are bounded by what the rules allow.</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CA" sz="1200" dirty="0">
                <a:effectLst/>
                <a:latin typeface="Poppins" panose="00000500000000000000" pitchFamily="2" charset="0"/>
                <a:ea typeface="Calibri" panose="020F0502020204030204" pitchFamily="34" charset="0"/>
                <a:cs typeface="Times New Roman" panose="02020603050405020304" pitchFamily="18" charset="0"/>
              </a:rPr>
              <a:t>Now, let’s imagine that instead of using their limited resources to strictly enforce a speed limit that doesn’t apply to the conditions, the officer had been searching out drug dealers. In that case, the officer would be practicing risk-based regulation.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Poppins" panose="00000500000000000000" pitchFamily="2" charset="0"/>
                <a:ea typeface="Calibri" panose="020F0502020204030204" pitchFamily="34" charset="0"/>
                <a:cs typeface="Times New Roman" panose="02020603050405020304" pitchFamily="18" charset="0"/>
              </a:rPr>
              <a:t>As mentioned before, a key feature of risk-based regulation is the proactive prevention of harms. One aspect of that is to figure our what’s causing the harm and then try to address that issue. Going back to our example, if for instance drunk driving has been determined to be a risk, maybe instead of considering the speed limit at 2 a.m. in the morning on that bridge, the policy officer is actually screening for drunk drivers instead. </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Poppins" panose="00000500000000000000" pitchFamily="2" charset="0"/>
                <a:ea typeface="Calibri" panose="020F0502020204030204" pitchFamily="34" charset="0"/>
                <a:cs typeface="Times New Roman" panose="02020603050405020304" pitchFamily="18" charset="0"/>
              </a:rPr>
              <a:t>The simple truth is that there is never enough time and money to prevent every single harm. By adopting risk-based regulation, a regulator can aim to identify the riskiest activities and focus its resources on those as a priority.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CA" sz="1200" dirty="0">
                <a:effectLst/>
                <a:latin typeface="Poppins" panose="00000500000000000000" pitchFamily="2" charset="0"/>
                <a:ea typeface="Calibri" panose="020F0502020204030204" pitchFamily="34" charset="0"/>
                <a:cs typeface="Times New Roman" panose="02020603050405020304" pitchFamily="18" charset="0"/>
              </a:rPr>
              <a:t>Risked-based regulation, seen as a more modern approach, is more of a ‘top down’ viewpoint where solutions to problems are explored proactively and the regulator (us) make choices based on priority, risk and urgency. Additionally, instead of only simply passing by a set of rules and laws that registrants must follow, as mentioned earlier, we partner with registrants to proactively prevent harms and determine risks. </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CA" sz="1200" dirty="0">
                <a:effectLst/>
                <a:latin typeface="Poppins" panose="00000500000000000000" pitchFamily="2" charset="0"/>
                <a:ea typeface="Calibri" panose="020F0502020204030204" pitchFamily="34" charset="0"/>
                <a:cs typeface="Times New Roman" panose="02020603050405020304" pitchFamily="18" charset="0"/>
              </a:rPr>
              <a:t>Risk-based regulation focuses on the risks that hamper the delivery of PUBLIC value rather than using resources to ensure compliance to laws where no real harm is being done – which is sometimes described as ‘tick-a-box’ regulation.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CA" sz="1200" dirty="0">
                <a:effectLst/>
                <a:latin typeface="Poppins" panose="00000500000000000000" pitchFamily="2" charset="0"/>
                <a:ea typeface="Calibri" panose="020F0502020204030204" pitchFamily="34" charset="0"/>
                <a:cs typeface="Times New Roman" panose="02020603050405020304" pitchFamily="18" charset="0"/>
              </a:rPr>
              <a:t>Malcolm Sparrow, a Harvard academic who helped really define risk-based regulation, has described this shift from a focus on illegality into a more agile approach that’s aimed at minimising harms. He makes the point that not everything that is illegal is harmful and many things that are legal can cause harm. The risk-based approach calls for a regulator that is not solely focused on technical compliance and enforcement, but one where we exercise choices about the issues to focus on and use a range of instruments to address the harms.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CA" sz="1200" dirty="0">
                <a:effectLst/>
                <a:latin typeface="Poppins" panose="00000500000000000000" pitchFamily="2" charset="0"/>
                <a:ea typeface="Calibri" panose="020F0502020204030204" pitchFamily="34" charset="0"/>
                <a:cs typeface="Times New Roman" panose="02020603050405020304" pitchFamily="18" charset="0"/>
              </a:rPr>
              <a:t>P.S. Please don’t speed regardless of the risk.</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a:p>
            <a:endParaRPr lang="en-CA" dirty="0"/>
          </a:p>
          <a:p>
            <a:endParaRPr lang="en-CA" dirty="0"/>
          </a:p>
        </p:txBody>
      </p:sp>
      <p:sp>
        <p:nvSpPr>
          <p:cNvPr id="4" name="Slide Number Placeholder 3"/>
          <p:cNvSpPr>
            <a:spLocks noGrp="1"/>
          </p:cNvSpPr>
          <p:nvPr>
            <p:ph type="sldNum" sz="quarter" idx="5"/>
          </p:nvPr>
        </p:nvSpPr>
        <p:spPr/>
        <p:txBody>
          <a:bodyPr/>
          <a:lstStyle/>
          <a:p>
            <a:fld id="{9FC3C272-3646-43D9-945A-A6D371324446}" type="slidenum">
              <a:rPr lang="en-CA" smtClean="0"/>
              <a:t>9</a:t>
            </a:fld>
            <a:endParaRPr lang="en-CA"/>
          </a:p>
        </p:txBody>
      </p:sp>
    </p:spTree>
    <p:extLst>
      <p:ext uri="{BB962C8B-B14F-4D97-AF65-F5344CB8AC3E}">
        <p14:creationId xmlns:p14="http://schemas.microsoft.com/office/powerpoint/2010/main" val="208160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Mara:</a:t>
            </a:r>
          </a:p>
          <a:p>
            <a:endParaRPr lang="en-CA" dirty="0"/>
          </a:p>
          <a:p>
            <a:pPr marL="0" marR="0">
              <a:lnSpc>
                <a:spcPct val="107000"/>
              </a:lnSpc>
              <a:spcBef>
                <a:spcPts val="0"/>
              </a:spcBef>
              <a:spcAft>
                <a:spcPts val="800"/>
              </a:spcAft>
            </a:pPr>
            <a:r>
              <a:rPr lang="en-US" sz="1200" dirty="0">
                <a:effectLst/>
                <a:latin typeface="Poppins" panose="00000500000000000000" pitchFamily="2" charset="0"/>
                <a:ea typeface="Calibri" panose="020F0502020204030204" pitchFamily="34" charset="0"/>
                <a:cs typeface="Times New Roman" panose="02020603050405020304" pitchFamily="18" charset="0"/>
              </a:rPr>
              <a:t>Now that we’ve talked a bit about the concept of risk-based regulation, let’s turn back to HRPA’s journey for implementing risk-based regulation. At the outset, we had some general ideas what the potential risks of harm stemming from the practice of HR may be – here is a sample of some of the ones that immediately came to mind: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Poppins" panose="00000500000000000000" pitchFamily="2" charset="0"/>
                <a:ea typeface="Calibri" panose="020F0502020204030204" pitchFamily="34" charset="0"/>
                <a:cs typeface="Times New Roman" panose="02020603050405020304" pitchFamily="18" charset="0"/>
              </a:rPr>
              <a:t>Ruined careers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Poppins" panose="00000500000000000000" pitchFamily="2" charset="0"/>
                <a:ea typeface="Calibri" panose="020F0502020204030204" pitchFamily="34" charset="0"/>
                <a:cs typeface="Times New Roman" panose="02020603050405020304" pitchFamily="18" charset="0"/>
              </a:rPr>
              <a:t>Unsafe workplaces – both physically and psychologically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Poppins" panose="00000500000000000000" pitchFamily="2" charset="0"/>
                <a:ea typeface="Calibri" panose="020F0502020204030204" pitchFamily="34" charset="0"/>
                <a:cs typeface="Times New Roman" panose="02020603050405020304" pitchFamily="18" charset="0"/>
              </a:rPr>
              <a:t>Violence in the workplace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Poppins" panose="00000500000000000000" pitchFamily="2" charset="0"/>
                <a:ea typeface="Calibri" panose="020F0502020204030204" pitchFamily="34" charset="0"/>
                <a:cs typeface="Times New Roman" panose="02020603050405020304" pitchFamily="18" charset="0"/>
              </a:rPr>
              <a:t>Exploitative work practices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Poppins" panose="00000500000000000000" pitchFamily="2" charset="0"/>
                <a:ea typeface="Calibri" panose="020F0502020204030204" pitchFamily="34" charset="0"/>
                <a:cs typeface="Times New Roman" panose="02020603050405020304" pitchFamily="18" charset="0"/>
              </a:rPr>
              <a:t>Violation of employee rights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Poppins" panose="00000500000000000000" pitchFamily="2" charset="0"/>
                <a:ea typeface="Calibri" panose="020F0502020204030204" pitchFamily="34" charset="0"/>
                <a:cs typeface="Times New Roman" panose="02020603050405020304" pitchFamily="18" charset="0"/>
              </a:rPr>
              <a:t>Defrauding employees of pay and benefits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Poppins" panose="00000500000000000000" pitchFamily="2" charset="0"/>
                <a:ea typeface="Calibri" panose="020F0502020204030204" pitchFamily="34" charset="0"/>
                <a:cs typeface="Times New Roman" panose="02020603050405020304" pitchFamily="18" charset="0"/>
              </a:rPr>
              <a:t>Legal issues facing employers – for example, a human rights complaint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200" dirty="0">
                <a:effectLst/>
                <a:latin typeface="Poppins" panose="00000500000000000000" pitchFamily="2" charset="0"/>
                <a:ea typeface="Calibri" panose="020F0502020204030204" pitchFamily="34" charset="0"/>
                <a:cs typeface="Times New Roman" panose="02020603050405020304" pitchFamily="18" charset="0"/>
              </a:rPr>
              <a:t>Loss of productivity</a:t>
            </a:r>
          </a:p>
          <a:p>
            <a:pPr marL="342900" marR="0" lvl="0" indent="-342900">
              <a:lnSpc>
                <a:spcPct val="107000"/>
              </a:lnSpc>
              <a:spcBef>
                <a:spcPts val="0"/>
              </a:spcBef>
              <a:spcAft>
                <a:spcPts val="800"/>
              </a:spcAft>
              <a:buFont typeface="Symbol" panose="05050102010706020507" pitchFamily="18" charset="2"/>
              <a:buChar cha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Poppins" panose="00000500000000000000" pitchFamily="2" charset="0"/>
                <a:ea typeface="Calibri" panose="020F0502020204030204" pitchFamily="34" charset="0"/>
                <a:cs typeface="Times New Roman" panose="02020603050405020304" pitchFamily="18" charset="0"/>
              </a:rPr>
              <a:t>Now, this is a completely non-scientific list based on brainstorming. Intuitively, it makes sense that these would be risk resulting from the practice of HR, but at the beginning we had no way of verifying our intuition, quantifying the risks or determining where the gaps in our understanding of the risks may be. It also didn’t allow us to consider emerging risks.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a:p>
            <a:endParaRPr lang="en-CA" dirty="0"/>
          </a:p>
        </p:txBody>
      </p:sp>
      <p:sp>
        <p:nvSpPr>
          <p:cNvPr id="4" name="Slide Number Placeholder 3"/>
          <p:cNvSpPr>
            <a:spLocks noGrp="1"/>
          </p:cNvSpPr>
          <p:nvPr>
            <p:ph type="sldNum" sz="quarter" idx="5"/>
          </p:nvPr>
        </p:nvSpPr>
        <p:spPr/>
        <p:txBody>
          <a:bodyPr/>
          <a:lstStyle/>
          <a:p>
            <a:fld id="{9FC3C272-3646-43D9-945A-A6D371324446}" type="slidenum">
              <a:rPr lang="en-CA" smtClean="0"/>
              <a:t>10</a:t>
            </a:fld>
            <a:endParaRPr lang="en-CA"/>
          </a:p>
        </p:txBody>
      </p:sp>
    </p:spTree>
    <p:extLst>
      <p:ext uri="{BB962C8B-B14F-4D97-AF65-F5344CB8AC3E}">
        <p14:creationId xmlns:p14="http://schemas.microsoft.com/office/powerpoint/2010/main" val="32202584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6" name="Picture 15" descr="Icon&#10;&#10;Description automatically generated">
            <a:extLst>
              <a:ext uri="{FF2B5EF4-FFF2-40B4-BE49-F238E27FC236}">
                <a16:creationId xmlns:a16="http://schemas.microsoft.com/office/drawing/2014/main" id="{4FC0111C-FBAF-164C-920C-A77253A65F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25354" y="887340"/>
            <a:ext cx="6474388" cy="5970660"/>
          </a:xfrm>
          <a:prstGeom prst="rect">
            <a:avLst/>
          </a:prstGeom>
        </p:spPr>
      </p:pic>
      <p:sp>
        <p:nvSpPr>
          <p:cNvPr id="17" name="Rectangle 16">
            <a:extLst>
              <a:ext uri="{FF2B5EF4-FFF2-40B4-BE49-F238E27FC236}">
                <a16:creationId xmlns:a16="http://schemas.microsoft.com/office/drawing/2014/main" id="{BC94D588-E8EC-9941-B103-9B0C29205BB5}"/>
              </a:ext>
            </a:extLst>
          </p:cNvPr>
          <p:cNvSpPr/>
          <p:nvPr userDrawn="1"/>
        </p:nvSpPr>
        <p:spPr>
          <a:xfrm>
            <a:off x="0" y="887340"/>
            <a:ext cx="7678920" cy="234102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4" name="Rectangle 23">
            <a:extLst>
              <a:ext uri="{FF2B5EF4-FFF2-40B4-BE49-F238E27FC236}">
                <a16:creationId xmlns:a16="http://schemas.microsoft.com/office/drawing/2014/main" id="{6BB840B1-CCFD-E34B-9F06-EEFCA98557D7}"/>
              </a:ext>
            </a:extLst>
          </p:cNvPr>
          <p:cNvSpPr/>
          <p:nvPr userDrawn="1"/>
        </p:nvSpPr>
        <p:spPr>
          <a:xfrm>
            <a:off x="-19453" y="2404579"/>
            <a:ext cx="10158660" cy="44534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6" name="Text Placeholder 25"/>
          <p:cNvSpPr>
            <a:spLocks noGrp="1"/>
          </p:cNvSpPr>
          <p:nvPr>
            <p:ph type="body" sz="quarter" idx="10" hasCustomPrompt="1"/>
          </p:nvPr>
        </p:nvSpPr>
        <p:spPr>
          <a:xfrm>
            <a:off x="7624186" y="5427217"/>
            <a:ext cx="4325194" cy="600364"/>
          </a:xfrm>
          <a:prstGeom prst="rect">
            <a:avLst/>
          </a:prstGeom>
        </p:spPr>
        <p:txBody>
          <a:bodyPr/>
          <a:lstStyle>
            <a:lvl1pPr marL="0" indent="0">
              <a:buNone/>
              <a:defRPr sz="4000" b="1" baseline="0">
                <a:solidFill>
                  <a:schemeClr val="tx1"/>
                </a:solidFill>
                <a:latin typeface="Poppins" panose="00000500000000000000" pitchFamily="2" charset="0"/>
                <a:cs typeface="Poppins" panose="00000500000000000000" pitchFamily="2" charset="0"/>
              </a:defRPr>
            </a:lvl1pPr>
            <a:lvl2pPr>
              <a:defRPr>
                <a:solidFill>
                  <a:schemeClr val="bg1"/>
                </a:solidFill>
                <a:latin typeface="Klavika" panose="02000000000000000000" pitchFamily="2" charset="0"/>
              </a:defRPr>
            </a:lvl2pPr>
            <a:lvl3pPr>
              <a:defRPr>
                <a:solidFill>
                  <a:schemeClr val="bg1"/>
                </a:solidFill>
                <a:latin typeface="Klavika" panose="02000000000000000000" pitchFamily="2" charset="0"/>
              </a:defRPr>
            </a:lvl3pPr>
            <a:lvl4pPr>
              <a:defRPr>
                <a:solidFill>
                  <a:schemeClr val="bg1"/>
                </a:solidFill>
                <a:latin typeface="Klavika" panose="02000000000000000000" pitchFamily="2" charset="0"/>
              </a:defRPr>
            </a:lvl4pPr>
            <a:lvl5pPr>
              <a:defRPr>
                <a:solidFill>
                  <a:schemeClr val="bg1"/>
                </a:solidFill>
                <a:latin typeface="Klavika" panose="02000000000000000000" pitchFamily="2" charset="0"/>
              </a:defRPr>
            </a:lvl5pPr>
          </a:lstStyle>
          <a:p>
            <a:pPr lvl="0"/>
            <a:r>
              <a:rPr lang="en-CA" dirty="0"/>
              <a:t>Insert Title</a:t>
            </a:r>
          </a:p>
        </p:txBody>
      </p:sp>
      <p:sp>
        <p:nvSpPr>
          <p:cNvPr id="30" name="Text Placeholder 29"/>
          <p:cNvSpPr>
            <a:spLocks noGrp="1"/>
          </p:cNvSpPr>
          <p:nvPr>
            <p:ph type="body" sz="quarter" idx="11"/>
          </p:nvPr>
        </p:nvSpPr>
        <p:spPr>
          <a:xfrm>
            <a:off x="7620217" y="6090647"/>
            <a:ext cx="4325194" cy="565727"/>
          </a:xfrm>
          <a:prstGeom prst="rect">
            <a:avLst/>
          </a:prstGeom>
        </p:spPr>
        <p:txBody>
          <a:bodyPr/>
          <a:lstStyle>
            <a:lvl1pPr marL="0" indent="0">
              <a:buNone/>
              <a:defRPr sz="2000" baseline="0">
                <a:solidFill>
                  <a:schemeClr val="bg1">
                    <a:lumMod val="65000"/>
                  </a:schemeClr>
                </a:solidFill>
                <a:latin typeface="Poppins" panose="00000500000000000000" pitchFamily="2" charset="0"/>
                <a:cs typeface="Poppins" panose="00000500000000000000" pitchFamily="2" charset="0"/>
              </a:defRPr>
            </a:lvl1pPr>
          </a:lstStyle>
          <a:p>
            <a:pPr lvl="0"/>
            <a:endParaRPr lang="en-CA" dirty="0"/>
          </a:p>
        </p:txBody>
      </p:sp>
      <p:cxnSp>
        <p:nvCxnSpPr>
          <p:cNvPr id="65" name="Straight Connector 64"/>
          <p:cNvCxnSpPr/>
          <p:nvPr userDrawn="1"/>
        </p:nvCxnSpPr>
        <p:spPr>
          <a:xfrm flipH="1">
            <a:off x="7493502" y="5548154"/>
            <a:ext cx="7937" cy="1018888"/>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22" name="Picture 21" descr="A picture containing shape&#10;&#10;Description automatically generated">
            <a:extLst>
              <a:ext uri="{FF2B5EF4-FFF2-40B4-BE49-F238E27FC236}">
                <a16:creationId xmlns:a16="http://schemas.microsoft.com/office/drawing/2014/main" id="{FBD9D23C-08D2-3C4F-A8FD-B4DE93116A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28877" y="280648"/>
            <a:ext cx="4794595" cy="4421560"/>
          </a:xfrm>
          <a:prstGeom prst="rect">
            <a:avLst/>
          </a:prstGeom>
        </p:spPr>
      </p:pic>
      <p:pic>
        <p:nvPicPr>
          <p:cNvPr id="28" name="Picture 27" descr="A picture containing logo&#10;&#10;Description automatically generated">
            <a:extLst>
              <a:ext uri="{FF2B5EF4-FFF2-40B4-BE49-F238E27FC236}">
                <a16:creationId xmlns:a16="http://schemas.microsoft.com/office/drawing/2014/main" id="{C4DC1408-4BB8-CB40-BCE1-B671870766B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08356" y="1776793"/>
            <a:ext cx="4782831" cy="4409107"/>
          </a:xfrm>
          <a:prstGeom prst="rect">
            <a:avLst/>
          </a:prstGeom>
        </p:spPr>
      </p:pic>
      <p:sp>
        <p:nvSpPr>
          <p:cNvPr id="11" name="Rectangle 10">
            <a:extLst>
              <a:ext uri="{FF2B5EF4-FFF2-40B4-BE49-F238E27FC236}">
                <a16:creationId xmlns:a16="http://schemas.microsoft.com/office/drawing/2014/main" id="{88BDF48E-59DF-224A-83F3-7933C1C45B21}"/>
              </a:ext>
            </a:extLst>
          </p:cNvPr>
          <p:cNvSpPr/>
          <p:nvPr userDrawn="1"/>
        </p:nvSpPr>
        <p:spPr>
          <a:xfrm>
            <a:off x="-6070" y="2831190"/>
            <a:ext cx="4782831" cy="184424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8" name="Picture 17" descr="Text&#10;&#10;Description automatically generated">
            <a:extLst>
              <a:ext uri="{FF2B5EF4-FFF2-40B4-BE49-F238E27FC236}">
                <a16:creationId xmlns:a16="http://schemas.microsoft.com/office/drawing/2014/main" id="{996A208D-15F9-44EC-931D-7113F5CB132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1239" y="2915550"/>
            <a:ext cx="4466181" cy="1674818"/>
          </a:xfrm>
          <a:prstGeom prst="rect">
            <a:avLst/>
          </a:prstGeom>
        </p:spPr>
      </p:pic>
    </p:spTree>
    <p:extLst>
      <p:ext uri="{BB962C8B-B14F-4D97-AF65-F5344CB8AC3E}">
        <p14:creationId xmlns:p14="http://schemas.microsoft.com/office/powerpoint/2010/main" val="41442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98734" y="414821"/>
            <a:ext cx="10655066" cy="804380"/>
          </a:xfrm>
          <a:prstGeom prst="rect">
            <a:avLst/>
          </a:prstGeom>
        </p:spPr>
        <p:txBody>
          <a:bodyPr/>
          <a:lstStyle>
            <a:lvl1pPr>
              <a:defRPr b="1">
                <a:solidFill>
                  <a:schemeClr val="tx1"/>
                </a:solidFill>
                <a:latin typeface="Poppins" panose="00000500000000000000" pitchFamily="2" charset="0"/>
                <a:cs typeface="Poppins" panose="00000500000000000000" pitchFamily="2" charset="0"/>
              </a:defRPr>
            </a:lvl1pPr>
          </a:lstStyle>
          <a:p>
            <a:r>
              <a:rPr lang="en-US" dirty="0"/>
              <a:t>Click to edit Master title style</a:t>
            </a:r>
            <a:endParaRPr lang="en-CA" dirty="0"/>
          </a:p>
        </p:txBody>
      </p:sp>
      <p:sp>
        <p:nvSpPr>
          <p:cNvPr id="3" name="Slide Number Placeholder 2"/>
          <p:cNvSpPr>
            <a:spLocks noGrp="1"/>
          </p:cNvSpPr>
          <p:nvPr>
            <p:ph type="sldNum" sz="quarter" idx="10"/>
          </p:nvPr>
        </p:nvSpPr>
        <p:spPr/>
        <p:txBody>
          <a:bodyPr/>
          <a:lstStyle/>
          <a:p>
            <a:fld id="{A9B67BE4-B697-4B0C-AED9-AED1985FFEB6}" type="slidenum">
              <a:rPr lang="en-CA" smtClean="0"/>
              <a:pPr/>
              <a:t>‹#›</a:t>
            </a:fld>
            <a:endParaRPr lang="en-CA" dirty="0"/>
          </a:p>
        </p:txBody>
      </p:sp>
      <p:cxnSp>
        <p:nvCxnSpPr>
          <p:cNvPr id="4" name="Straight Connector 3">
            <a:extLst>
              <a:ext uri="{FF2B5EF4-FFF2-40B4-BE49-F238E27FC236}">
                <a16:creationId xmlns:a16="http://schemas.microsoft.com/office/drawing/2014/main" id="{B156CC65-1639-4858-99D0-4A9934B0E9EF}"/>
              </a:ext>
            </a:extLst>
          </p:cNvPr>
          <p:cNvCxnSpPr>
            <a:cxnSpLocks/>
          </p:cNvCxnSpPr>
          <p:nvPr userDrawn="1"/>
        </p:nvCxnSpPr>
        <p:spPr>
          <a:xfrm>
            <a:off x="0" y="6325870"/>
            <a:ext cx="12192000" cy="0"/>
          </a:xfrm>
          <a:prstGeom prst="line">
            <a:avLst/>
          </a:prstGeom>
          <a:ln w="4445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E859182A-FF7A-4B3F-99DF-4E7C3BDD06CC}"/>
              </a:ext>
            </a:extLst>
          </p:cNvPr>
          <p:cNvSpPr>
            <a:spLocks noGrp="1"/>
          </p:cNvSpPr>
          <p:nvPr>
            <p:ph idx="1"/>
          </p:nvPr>
        </p:nvSpPr>
        <p:spPr>
          <a:xfrm>
            <a:off x="698734" y="1359766"/>
            <a:ext cx="10761429" cy="4853705"/>
          </a:xfrm>
          <a:prstGeom prst="rect">
            <a:avLst/>
          </a:prstGeom>
        </p:spPr>
        <p:txBody>
          <a:bodyPr/>
          <a:lstStyle>
            <a:lvl1pPr marL="0" indent="0">
              <a:buNone/>
              <a:defRPr b="1">
                <a:latin typeface="Poppins" panose="00000500000000000000" pitchFamily="2" charset="0"/>
                <a:cs typeface="Poppins" panose="00000500000000000000" pitchFamily="2" charset="0"/>
              </a:defRPr>
            </a:lvl1pPr>
            <a:lvl2pPr>
              <a:defRPr>
                <a:latin typeface="Poppins" panose="00000500000000000000" pitchFamily="2" charset="0"/>
                <a:cs typeface="Poppins" panose="00000500000000000000" pitchFamily="2" charset="0"/>
              </a:defRPr>
            </a:lvl2pPr>
            <a:lvl3pPr>
              <a:defRPr>
                <a:latin typeface="Poppins" panose="00000500000000000000" pitchFamily="2" charset="0"/>
                <a:cs typeface="Poppins" panose="00000500000000000000" pitchFamily="2" charset="0"/>
              </a:defRPr>
            </a:lvl3pPr>
            <a:lvl4pPr>
              <a:defRPr>
                <a:latin typeface="Poppins" panose="00000500000000000000" pitchFamily="2" charset="0"/>
                <a:cs typeface="Poppins" panose="00000500000000000000" pitchFamily="2" charset="0"/>
              </a:defRPr>
            </a:lvl4pPr>
            <a:lvl5pPr>
              <a:defRPr>
                <a:latin typeface="Poppins" panose="00000500000000000000" pitchFamily="2" charset="0"/>
                <a:cs typeface="Poppins" panose="00000500000000000000"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2972180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9B67BE4-B697-4B0C-AED9-AED1985FFEB6}" type="slidenum">
              <a:rPr lang="en-CA" smtClean="0"/>
              <a:pPr/>
              <a:t>‹#›</a:t>
            </a:fld>
            <a:endParaRPr lang="en-CA" dirty="0"/>
          </a:p>
        </p:txBody>
      </p:sp>
      <p:cxnSp>
        <p:nvCxnSpPr>
          <p:cNvPr id="5" name="Straight Connector 4">
            <a:extLst>
              <a:ext uri="{FF2B5EF4-FFF2-40B4-BE49-F238E27FC236}">
                <a16:creationId xmlns:a16="http://schemas.microsoft.com/office/drawing/2014/main" id="{CA34F12A-619E-40DB-B693-D2CE55589DE7}"/>
              </a:ext>
            </a:extLst>
          </p:cNvPr>
          <p:cNvCxnSpPr>
            <a:cxnSpLocks/>
          </p:cNvCxnSpPr>
          <p:nvPr userDrawn="1"/>
        </p:nvCxnSpPr>
        <p:spPr>
          <a:xfrm>
            <a:off x="0" y="6325870"/>
            <a:ext cx="12192000" cy="0"/>
          </a:xfrm>
          <a:prstGeom prst="line">
            <a:avLst/>
          </a:prstGeom>
          <a:ln w="444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AD625F7B-35AE-4791-87C2-50A1CA295398}"/>
              </a:ext>
            </a:extLst>
          </p:cNvPr>
          <p:cNvSpPr>
            <a:spLocks noGrp="1"/>
          </p:cNvSpPr>
          <p:nvPr>
            <p:ph type="title"/>
          </p:nvPr>
        </p:nvSpPr>
        <p:spPr>
          <a:xfrm>
            <a:off x="698734" y="414821"/>
            <a:ext cx="10655066" cy="804380"/>
          </a:xfrm>
          <a:prstGeom prst="rect">
            <a:avLst/>
          </a:prstGeom>
        </p:spPr>
        <p:txBody>
          <a:bodyPr/>
          <a:lstStyle>
            <a:lvl1pPr>
              <a:defRPr b="1">
                <a:solidFill>
                  <a:schemeClr val="tx1"/>
                </a:solidFill>
                <a:latin typeface="Poppins" panose="00000500000000000000" pitchFamily="2" charset="0"/>
                <a:cs typeface="Poppins" panose="00000500000000000000" pitchFamily="2" charset="0"/>
              </a:defRPr>
            </a:lvl1pPr>
          </a:lstStyle>
          <a:p>
            <a:r>
              <a:rPr lang="en-US" dirty="0"/>
              <a:t>Click to edit Master title style</a:t>
            </a:r>
            <a:endParaRPr lang="en-CA" dirty="0"/>
          </a:p>
        </p:txBody>
      </p:sp>
      <p:sp>
        <p:nvSpPr>
          <p:cNvPr id="7" name="Content Placeholder 2">
            <a:extLst>
              <a:ext uri="{FF2B5EF4-FFF2-40B4-BE49-F238E27FC236}">
                <a16:creationId xmlns:a16="http://schemas.microsoft.com/office/drawing/2014/main" id="{9C07D7D6-D2E3-4E14-8FB9-FA1E8A757FAD}"/>
              </a:ext>
            </a:extLst>
          </p:cNvPr>
          <p:cNvSpPr>
            <a:spLocks noGrp="1"/>
          </p:cNvSpPr>
          <p:nvPr>
            <p:ph idx="1"/>
          </p:nvPr>
        </p:nvSpPr>
        <p:spPr>
          <a:xfrm>
            <a:off x="698734" y="1359766"/>
            <a:ext cx="10761429" cy="4853703"/>
          </a:xfrm>
          <a:prstGeom prst="rect">
            <a:avLst/>
          </a:prstGeom>
        </p:spPr>
        <p:txBody>
          <a:bodyPr/>
          <a:lstStyle>
            <a:lvl1pPr marL="0" indent="0">
              <a:buNone/>
              <a:defRPr b="1">
                <a:latin typeface="Poppins" panose="00000500000000000000" pitchFamily="2" charset="0"/>
                <a:cs typeface="Poppins" panose="00000500000000000000" pitchFamily="2" charset="0"/>
              </a:defRPr>
            </a:lvl1pPr>
            <a:lvl2pPr>
              <a:defRPr>
                <a:latin typeface="Poppins" panose="00000500000000000000" pitchFamily="2" charset="0"/>
                <a:cs typeface="Poppins" panose="00000500000000000000" pitchFamily="2" charset="0"/>
              </a:defRPr>
            </a:lvl2pPr>
            <a:lvl3pPr>
              <a:defRPr>
                <a:latin typeface="Poppins" panose="00000500000000000000" pitchFamily="2" charset="0"/>
                <a:cs typeface="Poppins" panose="00000500000000000000" pitchFamily="2" charset="0"/>
              </a:defRPr>
            </a:lvl3pPr>
            <a:lvl4pPr>
              <a:defRPr>
                <a:latin typeface="Poppins" panose="00000500000000000000" pitchFamily="2" charset="0"/>
                <a:cs typeface="Poppins" panose="00000500000000000000" pitchFamily="2" charset="0"/>
              </a:defRPr>
            </a:lvl4pPr>
            <a:lvl5pPr>
              <a:defRPr>
                <a:latin typeface="Poppins" panose="00000500000000000000" pitchFamily="2" charset="0"/>
                <a:cs typeface="Poppins" panose="00000500000000000000"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2903392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13581" y="377686"/>
            <a:ext cx="10764838" cy="1784355"/>
          </a:xfrm>
          <a:prstGeom prst="rect">
            <a:avLst/>
          </a:prstGeom>
        </p:spPr>
        <p:txBody>
          <a:bodyPr anchor="b"/>
          <a:lstStyle>
            <a:lvl1pPr>
              <a:defRPr sz="4400" b="1">
                <a:latin typeface="Poppins" panose="00000500000000000000" pitchFamily="2" charset="0"/>
                <a:cs typeface="Poppins" panose="00000500000000000000" pitchFamily="2" charset="0"/>
              </a:defRPr>
            </a:lvl1pPr>
          </a:lstStyle>
          <a:p>
            <a:r>
              <a:rPr lang="en-US" dirty="0"/>
              <a:t>Click to edit Master title style</a:t>
            </a:r>
            <a:endParaRPr lang="en-CA" dirty="0"/>
          </a:p>
        </p:txBody>
      </p:sp>
      <p:sp>
        <p:nvSpPr>
          <p:cNvPr id="3" name="Text Placeholder 2"/>
          <p:cNvSpPr>
            <a:spLocks noGrp="1"/>
          </p:cNvSpPr>
          <p:nvPr>
            <p:ph type="body" idx="1"/>
          </p:nvPr>
        </p:nvSpPr>
        <p:spPr>
          <a:xfrm>
            <a:off x="713581" y="2162041"/>
            <a:ext cx="10764838" cy="1500187"/>
          </a:xfrm>
          <a:prstGeom prst="rect">
            <a:avLst/>
          </a:prstGeom>
        </p:spPr>
        <p:txBody>
          <a:bodyPr/>
          <a:lstStyle>
            <a:lvl1pPr marL="0" indent="0">
              <a:buNone/>
              <a:defRPr sz="2400">
                <a:solidFill>
                  <a:schemeClr val="tx1">
                    <a:tint val="75000"/>
                  </a:schemeClr>
                </a:solidFill>
                <a:latin typeface="Poppins" panose="00000500000000000000" pitchFamily="2" charset="0"/>
                <a:cs typeface="Poppins" panose="000005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4" name="Straight Connector 3">
            <a:extLst>
              <a:ext uri="{FF2B5EF4-FFF2-40B4-BE49-F238E27FC236}">
                <a16:creationId xmlns:a16="http://schemas.microsoft.com/office/drawing/2014/main" id="{E94365AC-3D7E-45EF-8CD4-FB57DDB3991E}"/>
              </a:ext>
            </a:extLst>
          </p:cNvPr>
          <p:cNvCxnSpPr>
            <a:cxnSpLocks/>
          </p:cNvCxnSpPr>
          <p:nvPr userDrawn="1"/>
        </p:nvCxnSpPr>
        <p:spPr>
          <a:xfrm>
            <a:off x="0" y="6325870"/>
            <a:ext cx="12192000" cy="0"/>
          </a:xfrm>
          <a:prstGeom prst="line">
            <a:avLst/>
          </a:prstGeom>
          <a:ln w="4445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Slide Number Placeholder 2">
            <a:extLst>
              <a:ext uri="{FF2B5EF4-FFF2-40B4-BE49-F238E27FC236}">
                <a16:creationId xmlns:a16="http://schemas.microsoft.com/office/drawing/2014/main" id="{03CE0BC4-A0E7-4E5A-9E65-C0A574D86F3C}"/>
              </a:ext>
            </a:extLst>
          </p:cNvPr>
          <p:cNvSpPr>
            <a:spLocks noGrp="1"/>
          </p:cNvSpPr>
          <p:nvPr>
            <p:ph type="sldNum" sz="quarter" idx="10"/>
          </p:nvPr>
        </p:nvSpPr>
        <p:spPr>
          <a:xfrm>
            <a:off x="11460163" y="6438265"/>
            <a:ext cx="523875" cy="365125"/>
          </a:xfrm>
        </p:spPr>
        <p:txBody>
          <a:bodyPr/>
          <a:lstStyle/>
          <a:p>
            <a:fld id="{A9B67BE4-B697-4B0C-AED9-AED1985FFEB6}" type="slidenum">
              <a:rPr lang="en-CA" smtClean="0"/>
              <a:pPr/>
              <a:t>‹#›</a:t>
            </a:fld>
            <a:endParaRPr lang="en-CA" dirty="0"/>
          </a:p>
        </p:txBody>
      </p:sp>
    </p:spTree>
    <p:extLst>
      <p:ext uri="{BB962C8B-B14F-4D97-AF65-F5344CB8AC3E}">
        <p14:creationId xmlns:p14="http://schemas.microsoft.com/office/powerpoint/2010/main" val="2866272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95325" y="377379"/>
            <a:ext cx="10658475" cy="1010442"/>
          </a:xfrm>
          <a:prstGeom prst="rect">
            <a:avLst/>
          </a:prstGeom>
        </p:spPr>
        <p:txBody>
          <a:bodyPr/>
          <a:lstStyle>
            <a:lvl1pPr>
              <a:defRPr b="1">
                <a:latin typeface="Poppins" panose="00000500000000000000" pitchFamily="2" charset="0"/>
                <a:cs typeface="Poppins" panose="00000500000000000000" pitchFamily="2" charset="0"/>
              </a:defRPr>
            </a:lvl1pPr>
          </a:lstStyle>
          <a:p>
            <a:r>
              <a:rPr lang="en-US" dirty="0"/>
              <a:t>Click to edit Master title style</a:t>
            </a:r>
            <a:endParaRPr lang="en-CA" dirty="0"/>
          </a:p>
        </p:txBody>
      </p:sp>
      <p:sp>
        <p:nvSpPr>
          <p:cNvPr id="3" name="Content Placeholder 2"/>
          <p:cNvSpPr>
            <a:spLocks noGrp="1"/>
          </p:cNvSpPr>
          <p:nvPr>
            <p:ph sz="half" idx="1" hasCustomPrompt="1"/>
          </p:nvPr>
        </p:nvSpPr>
        <p:spPr>
          <a:xfrm>
            <a:off x="695325" y="1387821"/>
            <a:ext cx="5400675" cy="4710041"/>
          </a:xfrm>
          <a:prstGeom prst="rect">
            <a:avLst/>
          </a:prstGeom>
        </p:spPr>
        <p:txBody>
          <a:bodyPr/>
          <a:lstStyle>
            <a:lvl1pPr>
              <a:defRPr>
                <a:latin typeface="Poppins" panose="00000500000000000000" pitchFamily="2" charset="0"/>
                <a:cs typeface="Poppins" panose="00000500000000000000" pitchFamily="2" charset="0"/>
              </a:defRPr>
            </a:lvl1pPr>
            <a:lvl2pPr>
              <a:defRPr>
                <a:latin typeface="Poppins" panose="00000500000000000000" pitchFamily="2" charset="0"/>
                <a:cs typeface="Poppins" panose="00000500000000000000" pitchFamily="2" charset="0"/>
              </a:defRPr>
            </a:lvl2pPr>
            <a:lvl3pPr>
              <a:defRPr>
                <a:latin typeface="Poppins" panose="00000500000000000000" pitchFamily="2" charset="0"/>
                <a:cs typeface="Poppins" panose="00000500000000000000" pitchFamily="2" charset="0"/>
              </a:defRPr>
            </a:lvl3pPr>
            <a:lvl4pPr>
              <a:defRPr>
                <a:latin typeface="Poppins" panose="00000500000000000000" pitchFamily="2" charset="0"/>
                <a:cs typeface="Poppins" panose="00000500000000000000" pitchFamily="2" charset="0"/>
              </a:defRPr>
            </a:lvl4pPr>
            <a:lvl5pPr>
              <a:defRPr>
                <a:latin typeface="Poppins" panose="00000500000000000000" pitchFamily="2" charset="0"/>
                <a:cs typeface="Poppins" panose="00000500000000000000"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6172200" y="1387822"/>
            <a:ext cx="5181600" cy="4710042"/>
          </a:xfrm>
          <a:prstGeom prst="rect">
            <a:avLst/>
          </a:prstGeom>
        </p:spPr>
        <p:txBody>
          <a:bodyPr/>
          <a:lstStyle>
            <a:lvl1pPr>
              <a:defRPr>
                <a:latin typeface="Poppins" panose="00000500000000000000" pitchFamily="2" charset="0"/>
                <a:cs typeface="Poppins" panose="00000500000000000000" pitchFamily="2" charset="0"/>
              </a:defRPr>
            </a:lvl1pPr>
            <a:lvl2pPr>
              <a:defRPr>
                <a:latin typeface="Poppins" panose="00000500000000000000" pitchFamily="2" charset="0"/>
                <a:cs typeface="Poppins" panose="00000500000000000000" pitchFamily="2" charset="0"/>
              </a:defRPr>
            </a:lvl2pPr>
            <a:lvl3pPr>
              <a:defRPr>
                <a:latin typeface="Poppins" panose="00000500000000000000" pitchFamily="2" charset="0"/>
                <a:cs typeface="Poppins" panose="00000500000000000000" pitchFamily="2" charset="0"/>
              </a:defRPr>
            </a:lvl3pPr>
            <a:lvl4pPr>
              <a:defRPr>
                <a:latin typeface="Poppins" panose="00000500000000000000" pitchFamily="2" charset="0"/>
                <a:cs typeface="Poppins" panose="00000500000000000000" pitchFamily="2" charset="0"/>
              </a:defRPr>
            </a:lvl4pPr>
            <a:lvl5pPr>
              <a:defRPr>
                <a:latin typeface="Poppins" panose="00000500000000000000" pitchFamily="2" charset="0"/>
                <a:cs typeface="Poppins" panose="000005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cxnSp>
        <p:nvCxnSpPr>
          <p:cNvPr id="5" name="Straight Connector 4">
            <a:extLst>
              <a:ext uri="{FF2B5EF4-FFF2-40B4-BE49-F238E27FC236}">
                <a16:creationId xmlns:a16="http://schemas.microsoft.com/office/drawing/2014/main" id="{AD29BD81-0D69-42C8-A12E-5254B7773A34}"/>
              </a:ext>
            </a:extLst>
          </p:cNvPr>
          <p:cNvCxnSpPr>
            <a:cxnSpLocks/>
          </p:cNvCxnSpPr>
          <p:nvPr userDrawn="1"/>
        </p:nvCxnSpPr>
        <p:spPr>
          <a:xfrm>
            <a:off x="0" y="6325870"/>
            <a:ext cx="12192000" cy="0"/>
          </a:xfrm>
          <a:prstGeom prst="line">
            <a:avLst/>
          </a:prstGeom>
          <a:ln w="444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Slide Number Placeholder 2">
            <a:extLst>
              <a:ext uri="{FF2B5EF4-FFF2-40B4-BE49-F238E27FC236}">
                <a16:creationId xmlns:a16="http://schemas.microsoft.com/office/drawing/2014/main" id="{737BA43C-A9DE-4B8A-A0B9-7FD01591BE57}"/>
              </a:ext>
            </a:extLst>
          </p:cNvPr>
          <p:cNvSpPr>
            <a:spLocks noGrp="1"/>
          </p:cNvSpPr>
          <p:nvPr>
            <p:ph type="sldNum" sz="quarter" idx="10"/>
          </p:nvPr>
        </p:nvSpPr>
        <p:spPr>
          <a:xfrm>
            <a:off x="11460163" y="6438265"/>
            <a:ext cx="523875" cy="365125"/>
          </a:xfrm>
        </p:spPr>
        <p:txBody>
          <a:bodyPr/>
          <a:lstStyle/>
          <a:p>
            <a:fld id="{A9B67BE4-B697-4B0C-AED9-AED1985FFEB6}" type="slidenum">
              <a:rPr lang="en-CA" smtClean="0"/>
              <a:pPr/>
              <a:t>‹#›</a:t>
            </a:fld>
            <a:endParaRPr lang="en-CA" dirty="0"/>
          </a:p>
        </p:txBody>
      </p:sp>
    </p:spTree>
    <p:extLst>
      <p:ext uri="{BB962C8B-B14F-4D97-AF65-F5344CB8AC3E}">
        <p14:creationId xmlns:p14="http://schemas.microsoft.com/office/powerpoint/2010/main" val="3971785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95326" y="1189038"/>
            <a:ext cx="5302250" cy="823912"/>
          </a:xfrm>
          <a:prstGeom prst="rect">
            <a:avLst/>
          </a:prstGeom>
        </p:spPr>
        <p:txBody>
          <a:bodyPr anchor="b"/>
          <a:lstStyle>
            <a:lvl1pPr marL="0" indent="0">
              <a:buNone/>
              <a:defRPr sz="2400" b="1">
                <a:latin typeface="Poppins" panose="00000500000000000000" pitchFamily="2" charset="0"/>
                <a:cs typeface="Poppins" panose="000005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695326" y="2012949"/>
            <a:ext cx="5324476" cy="4200527"/>
          </a:xfrm>
          <a:prstGeom prst="rect">
            <a:avLst/>
          </a:prstGeom>
        </p:spPr>
        <p:txBody>
          <a:bodyPr/>
          <a:lstStyle>
            <a:lvl1pPr>
              <a:defRPr>
                <a:latin typeface="Poppins" panose="00000500000000000000" pitchFamily="2" charset="0"/>
                <a:cs typeface="Poppins" panose="00000500000000000000" pitchFamily="2" charset="0"/>
              </a:defRPr>
            </a:lvl1pPr>
            <a:lvl2pPr>
              <a:defRPr>
                <a:latin typeface="Poppins" panose="00000500000000000000" pitchFamily="2" charset="0"/>
                <a:cs typeface="Poppins" panose="00000500000000000000" pitchFamily="2" charset="0"/>
              </a:defRPr>
            </a:lvl2pPr>
            <a:lvl3pPr>
              <a:defRPr>
                <a:latin typeface="Poppins" panose="00000500000000000000" pitchFamily="2" charset="0"/>
                <a:cs typeface="Poppins" panose="00000500000000000000" pitchFamily="2" charset="0"/>
              </a:defRPr>
            </a:lvl3pPr>
            <a:lvl4pPr>
              <a:defRPr>
                <a:latin typeface="Poppins" panose="00000500000000000000" pitchFamily="2" charset="0"/>
                <a:cs typeface="Poppins" panose="00000500000000000000" pitchFamily="2" charset="0"/>
              </a:defRPr>
            </a:lvl4pPr>
            <a:lvl5pPr>
              <a:defRPr>
                <a:latin typeface="Poppins" panose="00000500000000000000" pitchFamily="2" charset="0"/>
                <a:cs typeface="Poppins" panose="00000500000000000000"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Text Placeholder 4"/>
          <p:cNvSpPr>
            <a:spLocks noGrp="1"/>
          </p:cNvSpPr>
          <p:nvPr>
            <p:ph type="body" sz="quarter" idx="3"/>
          </p:nvPr>
        </p:nvSpPr>
        <p:spPr>
          <a:xfrm>
            <a:off x="6172200" y="1189038"/>
            <a:ext cx="5183188" cy="823912"/>
          </a:xfrm>
          <a:prstGeom prst="rect">
            <a:avLst/>
          </a:prstGeom>
        </p:spPr>
        <p:txBody>
          <a:bodyPr anchor="b"/>
          <a:lstStyle>
            <a:lvl1pPr marL="0" indent="0">
              <a:buNone/>
              <a:defRPr sz="2400" b="1">
                <a:latin typeface="Poppins" panose="00000500000000000000" pitchFamily="2" charset="0"/>
                <a:cs typeface="Poppins" panose="000005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199" y="2012950"/>
            <a:ext cx="5205523" cy="4200526"/>
          </a:xfrm>
          <a:prstGeom prst="rect">
            <a:avLst/>
          </a:prstGeom>
        </p:spPr>
        <p:txBody>
          <a:bodyPr/>
          <a:lstStyle>
            <a:lvl1pPr>
              <a:defRPr>
                <a:latin typeface="Poppins" panose="00000500000000000000" pitchFamily="2" charset="0"/>
                <a:cs typeface="Poppins" panose="00000500000000000000" pitchFamily="2" charset="0"/>
              </a:defRPr>
            </a:lvl1pPr>
            <a:lvl2pPr>
              <a:defRPr>
                <a:latin typeface="Poppins" panose="00000500000000000000" pitchFamily="2" charset="0"/>
                <a:cs typeface="Poppins" panose="00000500000000000000" pitchFamily="2" charset="0"/>
              </a:defRPr>
            </a:lvl2pPr>
            <a:lvl3pPr>
              <a:defRPr>
                <a:latin typeface="Poppins" panose="00000500000000000000" pitchFamily="2" charset="0"/>
                <a:cs typeface="Poppins" panose="00000500000000000000" pitchFamily="2" charset="0"/>
              </a:defRPr>
            </a:lvl3pPr>
            <a:lvl4pPr>
              <a:defRPr>
                <a:latin typeface="Poppins" panose="00000500000000000000" pitchFamily="2" charset="0"/>
                <a:cs typeface="Poppins" panose="00000500000000000000" pitchFamily="2" charset="0"/>
              </a:defRPr>
            </a:lvl4pPr>
            <a:lvl5pPr>
              <a:defRPr>
                <a:latin typeface="Poppins" panose="00000500000000000000" pitchFamily="2" charset="0"/>
                <a:cs typeface="Poppins" panose="000005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cxnSp>
        <p:nvCxnSpPr>
          <p:cNvPr id="7" name="Straight Connector 6">
            <a:extLst>
              <a:ext uri="{FF2B5EF4-FFF2-40B4-BE49-F238E27FC236}">
                <a16:creationId xmlns:a16="http://schemas.microsoft.com/office/drawing/2014/main" id="{4ED69207-0802-47F9-9FEA-A8D649F0C4C1}"/>
              </a:ext>
            </a:extLst>
          </p:cNvPr>
          <p:cNvCxnSpPr>
            <a:cxnSpLocks/>
          </p:cNvCxnSpPr>
          <p:nvPr userDrawn="1"/>
        </p:nvCxnSpPr>
        <p:spPr>
          <a:xfrm>
            <a:off x="0" y="6325870"/>
            <a:ext cx="12192000" cy="0"/>
          </a:xfrm>
          <a:prstGeom prst="line">
            <a:avLst/>
          </a:prstGeom>
          <a:ln w="444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2">
            <a:extLst>
              <a:ext uri="{FF2B5EF4-FFF2-40B4-BE49-F238E27FC236}">
                <a16:creationId xmlns:a16="http://schemas.microsoft.com/office/drawing/2014/main" id="{7DCF55A2-6641-4694-B776-E8EBDD168F86}"/>
              </a:ext>
            </a:extLst>
          </p:cNvPr>
          <p:cNvSpPr>
            <a:spLocks noGrp="1"/>
          </p:cNvSpPr>
          <p:nvPr>
            <p:ph type="sldNum" sz="quarter" idx="10"/>
          </p:nvPr>
        </p:nvSpPr>
        <p:spPr>
          <a:xfrm>
            <a:off x="11460163" y="6438265"/>
            <a:ext cx="523875" cy="365125"/>
          </a:xfrm>
        </p:spPr>
        <p:txBody>
          <a:bodyPr/>
          <a:lstStyle/>
          <a:p>
            <a:fld id="{A9B67BE4-B697-4B0C-AED9-AED1985FFEB6}" type="slidenum">
              <a:rPr lang="en-CA" smtClean="0"/>
              <a:pPr/>
              <a:t>‹#›</a:t>
            </a:fld>
            <a:endParaRPr lang="en-CA" dirty="0"/>
          </a:p>
        </p:txBody>
      </p:sp>
      <p:sp>
        <p:nvSpPr>
          <p:cNvPr id="10" name="Title 1">
            <a:extLst>
              <a:ext uri="{FF2B5EF4-FFF2-40B4-BE49-F238E27FC236}">
                <a16:creationId xmlns:a16="http://schemas.microsoft.com/office/drawing/2014/main" id="{C10809EA-24F0-48B3-AD7D-27BFBDA5D120}"/>
              </a:ext>
            </a:extLst>
          </p:cNvPr>
          <p:cNvSpPr>
            <a:spLocks noGrp="1"/>
          </p:cNvSpPr>
          <p:nvPr>
            <p:ph type="title"/>
          </p:nvPr>
        </p:nvSpPr>
        <p:spPr>
          <a:xfrm>
            <a:off x="698734" y="414821"/>
            <a:ext cx="10655066" cy="804380"/>
          </a:xfrm>
          <a:prstGeom prst="rect">
            <a:avLst/>
          </a:prstGeom>
        </p:spPr>
        <p:txBody>
          <a:bodyPr/>
          <a:lstStyle>
            <a:lvl1pPr>
              <a:defRPr b="1">
                <a:solidFill>
                  <a:schemeClr val="tx1"/>
                </a:solidFill>
                <a:latin typeface="Poppins" panose="00000500000000000000" pitchFamily="2" charset="0"/>
                <a:cs typeface="Poppins" panose="00000500000000000000" pitchFamily="2" charset="0"/>
              </a:defRPr>
            </a:lvl1pPr>
          </a:lstStyle>
          <a:p>
            <a:r>
              <a:rPr lang="en-US" dirty="0"/>
              <a:t>Click to edit Master title style</a:t>
            </a:r>
            <a:endParaRPr lang="en-CA" dirty="0"/>
          </a:p>
        </p:txBody>
      </p:sp>
    </p:spTree>
    <p:extLst>
      <p:ext uri="{BB962C8B-B14F-4D97-AF65-F5344CB8AC3E}">
        <p14:creationId xmlns:p14="http://schemas.microsoft.com/office/powerpoint/2010/main" val="2534687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b="1">
                <a:latin typeface="Poppins" panose="00000500000000000000" pitchFamily="2" charset="0"/>
                <a:cs typeface="Poppins" panose="00000500000000000000" pitchFamily="2" charset="0"/>
              </a:defRPr>
            </a:lvl1pPr>
          </a:lstStyle>
          <a:p>
            <a:r>
              <a:rPr lang="en-US" dirty="0"/>
              <a:t>Click to edit Master title style</a:t>
            </a:r>
            <a:endParaRPr lang="en-CA" dirty="0"/>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b="1">
                <a:latin typeface="Poppins" panose="00000500000000000000" pitchFamily="2" charset="0"/>
                <a:cs typeface="Poppins" panose="00000500000000000000" pitchFamily="2" charset="0"/>
              </a:defRPr>
            </a:lvl1pPr>
            <a:lvl2pPr>
              <a:defRPr sz="2800">
                <a:latin typeface="Poppins" panose="00000500000000000000" pitchFamily="2" charset="0"/>
                <a:cs typeface="Poppins" panose="00000500000000000000" pitchFamily="2" charset="0"/>
              </a:defRPr>
            </a:lvl2pPr>
            <a:lvl3pPr>
              <a:defRPr sz="2400">
                <a:latin typeface="Poppins" panose="00000500000000000000" pitchFamily="2" charset="0"/>
                <a:cs typeface="Poppins" panose="00000500000000000000" pitchFamily="2" charset="0"/>
              </a:defRPr>
            </a:lvl3pPr>
            <a:lvl4pPr>
              <a:defRPr sz="2000">
                <a:latin typeface="Poppins" panose="00000500000000000000" pitchFamily="2" charset="0"/>
                <a:cs typeface="Poppins" panose="00000500000000000000" pitchFamily="2" charset="0"/>
              </a:defRPr>
            </a:lvl4pPr>
            <a:lvl5pPr>
              <a:defRPr sz="2000">
                <a:latin typeface="Poppins" panose="00000500000000000000" pitchFamily="2" charset="0"/>
                <a:cs typeface="Poppins" panose="00000500000000000000" pitchFamily="2" charset="0"/>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atin typeface="Poppins" panose="00000500000000000000" pitchFamily="2" charset="0"/>
                <a:cs typeface="Poppins" panose="000005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cxnSp>
        <p:nvCxnSpPr>
          <p:cNvPr id="5" name="Straight Connector 4">
            <a:extLst>
              <a:ext uri="{FF2B5EF4-FFF2-40B4-BE49-F238E27FC236}">
                <a16:creationId xmlns:a16="http://schemas.microsoft.com/office/drawing/2014/main" id="{8B05B49E-8E41-4B65-88E9-ED53229DBA64}"/>
              </a:ext>
            </a:extLst>
          </p:cNvPr>
          <p:cNvCxnSpPr>
            <a:cxnSpLocks/>
          </p:cNvCxnSpPr>
          <p:nvPr userDrawn="1"/>
        </p:nvCxnSpPr>
        <p:spPr>
          <a:xfrm>
            <a:off x="0" y="6325870"/>
            <a:ext cx="12192000" cy="0"/>
          </a:xfrm>
          <a:prstGeom prst="line">
            <a:avLst/>
          </a:prstGeom>
          <a:ln w="444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Slide Number Placeholder 2">
            <a:extLst>
              <a:ext uri="{FF2B5EF4-FFF2-40B4-BE49-F238E27FC236}">
                <a16:creationId xmlns:a16="http://schemas.microsoft.com/office/drawing/2014/main" id="{7579D968-90EA-43B0-A2A4-2A15438F6F1A}"/>
              </a:ext>
            </a:extLst>
          </p:cNvPr>
          <p:cNvSpPr>
            <a:spLocks noGrp="1"/>
          </p:cNvSpPr>
          <p:nvPr>
            <p:ph type="sldNum" sz="quarter" idx="10"/>
          </p:nvPr>
        </p:nvSpPr>
        <p:spPr>
          <a:xfrm>
            <a:off x="11460163" y="6438265"/>
            <a:ext cx="523875" cy="365125"/>
          </a:xfrm>
        </p:spPr>
        <p:txBody>
          <a:bodyPr/>
          <a:lstStyle/>
          <a:p>
            <a:fld id="{A9B67BE4-B697-4B0C-AED9-AED1985FFEB6}" type="slidenum">
              <a:rPr lang="en-CA" smtClean="0"/>
              <a:pPr/>
              <a:t>‹#›</a:t>
            </a:fld>
            <a:endParaRPr lang="en-CA" dirty="0"/>
          </a:p>
        </p:txBody>
      </p:sp>
    </p:spTree>
    <p:extLst>
      <p:ext uri="{BB962C8B-B14F-4D97-AF65-F5344CB8AC3E}">
        <p14:creationId xmlns:p14="http://schemas.microsoft.com/office/powerpoint/2010/main" val="3794009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b="1">
                <a:latin typeface="Poppins" panose="00000500000000000000" pitchFamily="2" charset="0"/>
                <a:cs typeface="Poppins" panose="00000500000000000000" pitchFamily="2" charset="0"/>
              </a:defRPr>
            </a:lvl1pPr>
          </a:lstStyle>
          <a:p>
            <a:r>
              <a:rPr lang="en-US" dirty="0"/>
              <a:t>Click to edit Master title style</a:t>
            </a:r>
            <a:endParaRPr lang="en-CA" dirty="0"/>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atin typeface="Poppins" panose="00000500000000000000" pitchFamily="2" charset="0"/>
                <a:cs typeface="Poppins" panose="00000500000000000000"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atin typeface="Poppins" panose="00000500000000000000" pitchFamily="2" charset="0"/>
                <a:cs typeface="Poppins" panose="000005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cxnSp>
        <p:nvCxnSpPr>
          <p:cNvPr id="5" name="Straight Connector 4">
            <a:extLst>
              <a:ext uri="{FF2B5EF4-FFF2-40B4-BE49-F238E27FC236}">
                <a16:creationId xmlns:a16="http://schemas.microsoft.com/office/drawing/2014/main" id="{5ADC1295-5058-4CEE-A2B8-9E12AA220E80}"/>
              </a:ext>
            </a:extLst>
          </p:cNvPr>
          <p:cNvCxnSpPr>
            <a:cxnSpLocks/>
          </p:cNvCxnSpPr>
          <p:nvPr userDrawn="1"/>
        </p:nvCxnSpPr>
        <p:spPr>
          <a:xfrm>
            <a:off x="0" y="6325870"/>
            <a:ext cx="12192000" cy="0"/>
          </a:xfrm>
          <a:prstGeom prst="line">
            <a:avLst/>
          </a:prstGeom>
          <a:ln w="444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Slide Number Placeholder 2">
            <a:extLst>
              <a:ext uri="{FF2B5EF4-FFF2-40B4-BE49-F238E27FC236}">
                <a16:creationId xmlns:a16="http://schemas.microsoft.com/office/drawing/2014/main" id="{FFEBC82C-2EFC-451D-B0DB-60EB7B8B6B4B}"/>
              </a:ext>
            </a:extLst>
          </p:cNvPr>
          <p:cNvSpPr>
            <a:spLocks noGrp="1"/>
          </p:cNvSpPr>
          <p:nvPr>
            <p:ph type="sldNum" sz="quarter" idx="10"/>
          </p:nvPr>
        </p:nvSpPr>
        <p:spPr>
          <a:xfrm>
            <a:off x="11460163" y="6438265"/>
            <a:ext cx="523875" cy="365125"/>
          </a:xfrm>
        </p:spPr>
        <p:txBody>
          <a:bodyPr/>
          <a:lstStyle/>
          <a:p>
            <a:fld id="{A9B67BE4-B697-4B0C-AED9-AED1985FFEB6}" type="slidenum">
              <a:rPr lang="en-CA" smtClean="0"/>
              <a:pPr/>
              <a:t>‹#›</a:t>
            </a:fld>
            <a:endParaRPr lang="en-CA" dirty="0"/>
          </a:p>
        </p:txBody>
      </p:sp>
    </p:spTree>
    <p:extLst>
      <p:ext uri="{BB962C8B-B14F-4D97-AF65-F5344CB8AC3E}">
        <p14:creationId xmlns:p14="http://schemas.microsoft.com/office/powerpoint/2010/main" val="3171290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88FBAE5A-3EF9-134D-9BDA-E4F03592F12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44433" y="765283"/>
            <a:ext cx="3956550" cy="3648717"/>
          </a:xfrm>
          <a:prstGeom prst="rect">
            <a:avLst/>
          </a:prstGeom>
        </p:spPr>
      </p:pic>
      <p:sp>
        <p:nvSpPr>
          <p:cNvPr id="12" name="Rectangle 12">
            <a:extLst>
              <a:ext uri="{FF2B5EF4-FFF2-40B4-BE49-F238E27FC236}">
                <a16:creationId xmlns:a16="http://schemas.microsoft.com/office/drawing/2014/main" id="{0F534C51-0C17-CC41-84A1-42CC761928DF}"/>
              </a:ext>
            </a:extLst>
          </p:cNvPr>
          <p:cNvSpPr/>
          <p:nvPr userDrawn="1"/>
        </p:nvSpPr>
        <p:spPr>
          <a:xfrm flipH="1">
            <a:off x="2230397" y="1732964"/>
            <a:ext cx="5589043" cy="5124556"/>
          </a:xfrm>
          <a:custGeom>
            <a:avLst/>
            <a:gdLst>
              <a:gd name="connsiteX0" fmla="*/ 0 w 1515250"/>
              <a:gd name="connsiteY0" fmla="*/ 0 h 4850713"/>
              <a:gd name="connsiteX1" fmla="*/ 1515250 w 1515250"/>
              <a:gd name="connsiteY1" fmla="*/ 0 h 4850713"/>
              <a:gd name="connsiteX2" fmla="*/ 1515250 w 1515250"/>
              <a:gd name="connsiteY2" fmla="*/ 4850713 h 4850713"/>
              <a:gd name="connsiteX3" fmla="*/ 0 w 1515250"/>
              <a:gd name="connsiteY3" fmla="*/ 4850713 h 4850713"/>
              <a:gd name="connsiteX4" fmla="*/ 0 w 1515250"/>
              <a:gd name="connsiteY4" fmla="*/ 0 h 4850713"/>
              <a:gd name="connsiteX0" fmla="*/ 3294185 w 4809435"/>
              <a:gd name="connsiteY0" fmla="*/ 0 h 4850713"/>
              <a:gd name="connsiteX1" fmla="*/ 4809435 w 4809435"/>
              <a:gd name="connsiteY1" fmla="*/ 0 h 4850713"/>
              <a:gd name="connsiteX2" fmla="*/ 4809435 w 4809435"/>
              <a:gd name="connsiteY2" fmla="*/ 4850713 h 4850713"/>
              <a:gd name="connsiteX3" fmla="*/ 0 w 4809435"/>
              <a:gd name="connsiteY3" fmla="*/ 4850713 h 4850713"/>
              <a:gd name="connsiteX4" fmla="*/ 3294185 w 4809435"/>
              <a:gd name="connsiteY4" fmla="*/ 0 h 4850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9435" h="4850713">
                <a:moveTo>
                  <a:pt x="3294185" y="0"/>
                </a:moveTo>
                <a:lnTo>
                  <a:pt x="4809435" y="0"/>
                </a:lnTo>
                <a:lnTo>
                  <a:pt x="4809435" y="4850713"/>
                </a:lnTo>
                <a:lnTo>
                  <a:pt x="0" y="4850713"/>
                </a:lnTo>
                <a:lnTo>
                  <a:pt x="3294185"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3" name="Rectangle 12">
            <a:extLst>
              <a:ext uri="{FF2B5EF4-FFF2-40B4-BE49-F238E27FC236}">
                <a16:creationId xmlns:a16="http://schemas.microsoft.com/office/drawing/2014/main" id="{9CF0C144-9C59-D848-8CEF-75C7185B5CBD}"/>
              </a:ext>
            </a:extLst>
          </p:cNvPr>
          <p:cNvSpPr/>
          <p:nvPr userDrawn="1"/>
        </p:nvSpPr>
        <p:spPr>
          <a:xfrm flipH="1">
            <a:off x="5845993" y="1757196"/>
            <a:ext cx="5589043" cy="5124556"/>
          </a:xfrm>
          <a:custGeom>
            <a:avLst/>
            <a:gdLst>
              <a:gd name="connsiteX0" fmla="*/ 0 w 1515250"/>
              <a:gd name="connsiteY0" fmla="*/ 0 h 4850713"/>
              <a:gd name="connsiteX1" fmla="*/ 1515250 w 1515250"/>
              <a:gd name="connsiteY1" fmla="*/ 0 h 4850713"/>
              <a:gd name="connsiteX2" fmla="*/ 1515250 w 1515250"/>
              <a:gd name="connsiteY2" fmla="*/ 4850713 h 4850713"/>
              <a:gd name="connsiteX3" fmla="*/ 0 w 1515250"/>
              <a:gd name="connsiteY3" fmla="*/ 4850713 h 4850713"/>
              <a:gd name="connsiteX4" fmla="*/ 0 w 1515250"/>
              <a:gd name="connsiteY4" fmla="*/ 0 h 4850713"/>
              <a:gd name="connsiteX0" fmla="*/ 3294185 w 4809435"/>
              <a:gd name="connsiteY0" fmla="*/ 0 h 4850713"/>
              <a:gd name="connsiteX1" fmla="*/ 4809435 w 4809435"/>
              <a:gd name="connsiteY1" fmla="*/ 0 h 4850713"/>
              <a:gd name="connsiteX2" fmla="*/ 4809435 w 4809435"/>
              <a:gd name="connsiteY2" fmla="*/ 4850713 h 4850713"/>
              <a:gd name="connsiteX3" fmla="*/ 0 w 4809435"/>
              <a:gd name="connsiteY3" fmla="*/ 4850713 h 4850713"/>
              <a:gd name="connsiteX4" fmla="*/ 3294185 w 4809435"/>
              <a:gd name="connsiteY4" fmla="*/ 0 h 4850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9435" h="4850713">
                <a:moveTo>
                  <a:pt x="3294185" y="0"/>
                </a:moveTo>
                <a:lnTo>
                  <a:pt x="4809435" y="0"/>
                </a:lnTo>
                <a:lnTo>
                  <a:pt x="4809435" y="4850713"/>
                </a:lnTo>
                <a:lnTo>
                  <a:pt x="0" y="4850713"/>
                </a:lnTo>
                <a:lnTo>
                  <a:pt x="3294185"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14" name="Picture 13" descr="A picture containing logo&#10;&#10;Description automatically generated">
            <a:extLst>
              <a:ext uri="{FF2B5EF4-FFF2-40B4-BE49-F238E27FC236}">
                <a16:creationId xmlns:a16="http://schemas.microsoft.com/office/drawing/2014/main" id="{56136F0C-764B-8040-9C4B-AD8F34CCFCC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95024" y="2362190"/>
            <a:ext cx="3946842" cy="3638441"/>
          </a:xfrm>
          <a:prstGeom prst="rect">
            <a:avLst/>
          </a:prstGeom>
        </p:spPr>
      </p:pic>
      <p:pic>
        <p:nvPicPr>
          <p:cNvPr id="15" name="Picture 14" descr="A picture containing shape&#10;&#10;Description automatically generated">
            <a:extLst>
              <a:ext uri="{FF2B5EF4-FFF2-40B4-BE49-F238E27FC236}">
                <a16:creationId xmlns:a16="http://schemas.microsoft.com/office/drawing/2014/main" id="{F8BA1DA8-6588-8B49-B0DA-7964796D776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148453" y="1370276"/>
            <a:ext cx="3956549" cy="3648718"/>
          </a:xfrm>
          <a:prstGeom prst="rect">
            <a:avLst/>
          </a:prstGeom>
        </p:spPr>
      </p:pic>
      <p:sp>
        <p:nvSpPr>
          <p:cNvPr id="19" name="Text Placeholder 29">
            <a:extLst>
              <a:ext uri="{FF2B5EF4-FFF2-40B4-BE49-F238E27FC236}">
                <a16:creationId xmlns:a16="http://schemas.microsoft.com/office/drawing/2014/main" id="{5D89C606-A7EF-8846-8F86-281CD59D9B20}"/>
              </a:ext>
            </a:extLst>
          </p:cNvPr>
          <p:cNvSpPr>
            <a:spLocks noGrp="1"/>
          </p:cNvSpPr>
          <p:nvPr>
            <p:ph type="body" sz="quarter" idx="11"/>
          </p:nvPr>
        </p:nvSpPr>
        <p:spPr>
          <a:xfrm>
            <a:off x="6867728" y="5154019"/>
            <a:ext cx="5077683" cy="1502355"/>
          </a:xfrm>
          <a:prstGeom prst="rect">
            <a:avLst/>
          </a:prstGeom>
        </p:spPr>
        <p:txBody>
          <a:bodyPr/>
          <a:lstStyle>
            <a:lvl1pPr marL="0" indent="0">
              <a:buNone/>
              <a:defRPr sz="2000" baseline="0">
                <a:solidFill>
                  <a:schemeClr val="tx1"/>
                </a:solidFill>
                <a:latin typeface="Poppins" panose="00000500000000000000" pitchFamily="2" charset="0"/>
                <a:cs typeface="Poppins" panose="00000500000000000000" pitchFamily="2" charset="0"/>
              </a:defRPr>
            </a:lvl1pPr>
          </a:lstStyle>
          <a:p>
            <a:pPr lvl="0"/>
            <a:endParaRPr lang="en-CA" dirty="0"/>
          </a:p>
        </p:txBody>
      </p:sp>
      <p:sp>
        <p:nvSpPr>
          <p:cNvPr id="11" name="Rectangle 10">
            <a:extLst>
              <a:ext uri="{FF2B5EF4-FFF2-40B4-BE49-F238E27FC236}">
                <a16:creationId xmlns:a16="http://schemas.microsoft.com/office/drawing/2014/main" id="{88BDF48E-59DF-224A-83F3-7933C1C45B21}"/>
              </a:ext>
            </a:extLst>
          </p:cNvPr>
          <p:cNvSpPr/>
          <p:nvPr userDrawn="1"/>
        </p:nvSpPr>
        <p:spPr>
          <a:xfrm>
            <a:off x="-6070" y="196393"/>
            <a:ext cx="3264941" cy="125895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8" name="Picture 17" descr="Text&#10;&#10;Description automatically generated">
            <a:extLst>
              <a:ext uri="{FF2B5EF4-FFF2-40B4-BE49-F238E27FC236}">
                <a16:creationId xmlns:a16="http://schemas.microsoft.com/office/drawing/2014/main" id="{996A208D-15F9-44EC-931D-7113F5CB132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1240" y="226982"/>
            <a:ext cx="3048784" cy="1143294"/>
          </a:xfrm>
          <a:prstGeom prst="rect">
            <a:avLst/>
          </a:prstGeom>
        </p:spPr>
      </p:pic>
    </p:spTree>
    <p:extLst>
      <p:ext uri="{BB962C8B-B14F-4D97-AF65-F5344CB8AC3E}">
        <p14:creationId xmlns:p14="http://schemas.microsoft.com/office/powerpoint/2010/main" val="595311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0" y="6345332"/>
            <a:ext cx="12192000" cy="549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 name="Picture 3" descr="A close up of a sign&#10;&#10;Description automatically generated">
            <a:extLst>
              <a:ext uri="{FF2B5EF4-FFF2-40B4-BE49-F238E27FC236}">
                <a16:creationId xmlns:a16="http://schemas.microsoft.com/office/drawing/2014/main" id="{83316C89-0E94-4FE2-BE6E-A5926DEC4779}"/>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29316" y="6409467"/>
            <a:ext cx="2253666" cy="347788"/>
          </a:xfrm>
          <a:prstGeom prst="rect">
            <a:avLst/>
          </a:prstGeom>
        </p:spPr>
      </p:pic>
      <p:sp>
        <p:nvSpPr>
          <p:cNvPr id="6" name="Slide Number Placeholder 5"/>
          <p:cNvSpPr>
            <a:spLocks noGrp="1"/>
          </p:cNvSpPr>
          <p:nvPr>
            <p:ph type="sldNum" sz="quarter" idx="4"/>
          </p:nvPr>
        </p:nvSpPr>
        <p:spPr>
          <a:xfrm>
            <a:off x="11460163" y="6438265"/>
            <a:ext cx="523875" cy="365125"/>
          </a:xfrm>
          <a:prstGeom prst="rect">
            <a:avLst/>
          </a:prstGeom>
        </p:spPr>
        <p:txBody>
          <a:bodyPr vert="horz" lIns="91440" tIns="45720" rIns="91440" bIns="45720" rtlCol="0" anchor="ctr"/>
          <a:lstStyle>
            <a:lvl1pPr algn="ctr">
              <a:defRPr sz="1100">
                <a:solidFill>
                  <a:schemeClr val="bg1"/>
                </a:solidFill>
                <a:latin typeface="Klavika Basic Bold" panose="020B0806040000020004" pitchFamily="34" charset="0"/>
              </a:defRPr>
            </a:lvl1pPr>
          </a:lstStyle>
          <a:p>
            <a:fld id="{A9B67BE4-B697-4B0C-AED9-AED1985FFEB6}" type="slidenum">
              <a:rPr lang="en-CA" smtClean="0"/>
              <a:pPr/>
              <a:t>‹#›</a:t>
            </a:fld>
            <a:endParaRPr lang="en-CA" dirty="0"/>
          </a:p>
        </p:txBody>
      </p:sp>
      <p:cxnSp>
        <p:nvCxnSpPr>
          <p:cNvPr id="5" name="Straight Connector 4">
            <a:extLst>
              <a:ext uri="{FF2B5EF4-FFF2-40B4-BE49-F238E27FC236}">
                <a16:creationId xmlns:a16="http://schemas.microsoft.com/office/drawing/2014/main" id="{52D8D05E-E91C-4E24-9E46-B7E1ED0BD2D1}"/>
              </a:ext>
            </a:extLst>
          </p:cNvPr>
          <p:cNvCxnSpPr>
            <a:cxnSpLocks/>
          </p:cNvCxnSpPr>
          <p:nvPr userDrawn="1"/>
        </p:nvCxnSpPr>
        <p:spPr>
          <a:xfrm>
            <a:off x="0" y="6325870"/>
            <a:ext cx="12192000" cy="0"/>
          </a:xfrm>
          <a:prstGeom prst="line">
            <a:avLst/>
          </a:prstGeom>
          <a:ln w="444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3780292"/>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1" r:id="rId4"/>
    <p:sldLayoutId id="2147483652" r:id="rId5"/>
    <p:sldLayoutId id="2147483653" r:id="rId6"/>
    <p:sldLayoutId id="2147483656" r:id="rId7"/>
    <p:sldLayoutId id="2147483657" r:id="rId8"/>
    <p:sldLayoutId id="2147483659" r:id="rId9"/>
  </p:sldLayoutIdLst>
  <p:hf hdr="0" ftr="0" dt="0"/>
  <p:txStyles>
    <p:title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19" userDrawn="1">
          <p15:clr>
            <a:srgbClr val="F26B43"/>
          </p15:clr>
        </p15:guide>
        <p15:guide id="4" pos="438" userDrawn="1">
          <p15:clr>
            <a:srgbClr val="F26B43"/>
          </p15:clr>
        </p15:guide>
        <p15:guide id="5" orient="horz" pos="3972" userDrawn="1">
          <p15:clr>
            <a:srgbClr val="F26B43"/>
          </p15:clr>
        </p15:guide>
        <p15:guide id="6" orient="horz" pos="34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0.jp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hyperlink" Target="mailto:mberger@hrpa.ca" TargetMode="External"/><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hyperlink" Target="mailto:esully@hrpa.ca"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9.sv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CA" sz="1600" dirty="0"/>
              <a:t>Protecting Workplaces, Employees, and Employers from Risks of Harm: HRPA’s Shift to Risk-Based Regulation</a:t>
            </a:r>
          </a:p>
        </p:txBody>
      </p:sp>
      <p:sp>
        <p:nvSpPr>
          <p:cNvPr id="5" name="Text Placeholder 4"/>
          <p:cNvSpPr>
            <a:spLocks noGrp="1"/>
          </p:cNvSpPr>
          <p:nvPr>
            <p:ph type="body" sz="quarter" idx="11"/>
          </p:nvPr>
        </p:nvSpPr>
        <p:spPr>
          <a:xfrm>
            <a:off x="7620217" y="6291249"/>
            <a:ext cx="4325194" cy="365125"/>
          </a:xfrm>
        </p:spPr>
        <p:txBody>
          <a:bodyPr/>
          <a:lstStyle/>
          <a:p>
            <a:r>
              <a:rPr lang="en-CA" sz="1400" dirty="0"/>
              <a:t>November 24, 2021</a:t>
            </a:r>
          </a:p>
        </p:txBody>
      </p:sp>
      <p:sp>
        <p:nvSpPr>
          <p:cNvPr id="3" name="Slide Number Placeholder 2"/>
          <p:cNvSpPr>
            <a:spLocks noGrp="1"/>
          </p:cNvSpPr>
          <p:nvPr>
            <p:ph type="sldNum" sz="quarter" idx="4294967295"/>
          </p:nvPr>
        </p:nvSpPr>
        <p:spPr>
          <a:xfrm>
            <a:off x="11668125" y="6438900"/>
            <a:ext cx="523875" cy="365125"/>
          </a:xfrm>
        </p:spPr>
        <p:txBody>
          <a:bodyPr/>
          <a:lstStyle/>
          <a:p>
            <a:fld id="{A9B67BE4-B697-4B0C-AED9-AED1985FFEB6}" type="slidenum">
              <a:rPr lang="en-CA" smtClean="0"/>
              <a:pPr/>
              <a:t>1</a:t>
            </a:fld>
            <a:endParaRPr lang="en-CA" dirty="0"/>
          </a:p>
        </p:txBody>
      </p:sp>
    </p:spTree>
    <p:extLst>
      <p:ext uri="{BB962C8B-B14F-4D97-AF65-F5344CB8AC3E}">
        <p14:creationId xmlns:p14="http://schemas.microsoft.com/office/powerpoint/2010/main" val="2890243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EF539-016E-447F-827A-60445B209DFC}"/>
              </a:ext>
            </a:extLst>
          </p:cNvPr>
          <p:cNvSpPr>
            <a:spLocks noGrp="1"/>
          </p:cNvSpPr>
          <p:nvPr>
            <p:ph type="title"/>
          </p:nvPr>
        </p:nvSpPr>
        <p:spPr/>
        <p:txBody>
          <a:bodyPr/>
          <a:lstStyle/>
          <a:p>
            <a:r>
              <a:rPr lang="en-CA" dirty="0"/>
              <a:t>Potential Harms</a:t>
            </a:r>
          </a:p>
        </p:txBody>
      </p:sp>
      <p:sp>
        <p:nvSpPr>
          <p:cNvPr id="5" name="Slide Number Placeholder 4">
            <a:extLst>
              <a:ext uri="{FF2B5EF4-FFF2-40B4-BE49-F238E27FC236}">
                <a16:creationId xmlns:a16="http://schemas.microsoft.com/office/drawing/2014/main" id="{4B285DCF-2161-4CC3-B3D0-A215EA019A88}"/>
              </a:ext>
            </a:extLst>
          </p:cNvPr>
          <p:cNvSpPr>
            <a:spLocks noGrp="1"/>
          </p:cNvSpPr>
          <p:nvPr>
            <p:ph type="sldNum" sz="quarter" idx="10"/>
          </p:nvPr>
        </p:nvSpPr>
        <p:spPr/>
        <p:txBody>
          <a:bodyPr/>
          <a:lstStyle/>
          <a:p>
            <a:fld id="{A9B67BE4-B697-4B0C-AED9-AED1985FFEB6}" type="slidenum">
              <a:rPr lang="en-CA" smtClean="0"/>
              <a:pPr/>
              <a:t>10</a:t>
            </a:fld>
            <a:endParaRPr lang="en-CA" dirty="0"/>
          </a:p>
        </p:txBody>
      </p:sp>
      <p:graphicFrame>
        <p:nvGraphicFramePr>
          <p:cNvPr id="6" name="Content Placeholder 2">
            <a:extLst>
              <a:ext uri="{FF2B5EF4-FFF2-40B4-BE49-F238E27FC236}">
                <a16:creationId xmlns:a16="http://schemas.microsoft.com/office/drawing/2014/main" id="{62196EB6-7313-4EB6-ACCA-51F2AD0ADD0F}"/>
              </a:ext>
            </a:extLst>
          </p:cNvPr>
          <p:cNvGraphicFramePr/>
          <p:nvPr>
            <p:extLst>
              <p:ext uri="{D42A27DB-BD31-4B8C-83A1-F6EECF244321}">
                <p14:modId xmlns:p14="http://schemas.microsoft.com/office/powerpoint/2010/main" val="2096151532"/>
              </p:ext>
            </p:extLst>
          </p:nvPr>
        </p:nvGraphicFramePr>
        <p:xfrm>
          <a:off x="980984" y="1685631"/>
          <a:ext cx="10230029" cy="3471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49346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0678E-6D8F-4DD4-8282-BB1A6CB3ECF4}"/>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en-US" dirty="0"/>
              <a:t>Live Poll:</a:t>
            </a:r>
          </a:p>
        </p:txBody>
      </p:sp>
      <p:sp>
        <p:nvSpPr>
          <p:cNvPr id="3" name="Content Placeholder 2">
            <a:extLst>
              <a:ext uri="{FF2B5EF4-FFF2-40B4-BE49-F238E27FC236}">
                <a16:creationId xmlns:a16="http://schemas.microsoft.com/office/drawing/2014/main" id="{286B03E9-1277-4558-9AA2-8E19814E6C94}"/>
              </a:ext>
            </a:extLst>
          </p:cNvPr>
          <p:cNvSpPr>
            <a:spLocks noGrp="1"/>
          </p:cNvSpPr>
          <p:nvPr>
            <p:ph sz="half" idx="1"/>
          </p:nvPr>
        </p:nvSpPr>
        <p:spPr>
          <a:xfrm>
            <a:off x="4965431" y="2438400"/>
            <a:ext cx="6586489" cy="3785419"/>
          </a:xfrm>
        </p:spPr>
        <p:txBody>
          <a:bodyPr vert="horz" lIns="91440" tIns="45720" rIns="91440" bIns="45720" rtlCol="0">
            <a:normAutofit/>
          </a:bodyPr>
          <a:lstStyle/>
          <a:p>
            <a:pPr marL="0" indent="0">
              <a:buNone/>
            </a:pPr>
            <a:r>
              <a:rPr lang="en-US" sz="2000" dirty="0"/>
              <a:t>Do you think that improper practices of HR </a:t>
            </a:r>
            <a:r>
              <a:rPr lang="en-US" sz="2000" b="1" dirty="0"/>
              <a:t>can</a:t>
            </a:r>
            <a:r>
              <a:rPr lang="en-US" sz="2000" dirty="0"/>
              <a:t> pose significant risks to the public (e.g. employees, employers, workplaces)?</a:t>
            </a:r>
          </a:p>
        </p:txBody>
      </p:sp>
      <p:pic>
        <p:nvPicPr>
          <p:cNvPr id="7" name="Picture 6" descr="Light bulb on yellow background with sketched light beams and cord">
            <a:extLst>
              <a:ext uri="{FF2B5EF4-FFF2-40B4-BE49-F238E27FC236}">
                <a16:creationId xmlns:a16="http://schemas.microsoft.com/office/drawing/2014/main" id="{EE9BC96B-24FE-427F-A080-5B6B91D1DF71}"/>
              </a:ext>
            </a:extLst>
          </p:cNvPr>
          <p:cNvPicPr>
            <a:picLocks noChangeAspect="1"/>
          </p:cNvPicPr>
          <p:nvPr/>
        </p:nvPicPr>
        <p:blipFill rotWithShape="1">
          <a:blip r:embed="rId2"/>
          <a:srcRect l="51344" r="7086"/>
          <a:stretch/>
        </p:blipFill>
        <p:spPr>
          <a:xfrm>
            <a:off x="20" y="10"/>
            <a:ext cx="4635571" cy="6857990"/>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5E835"/>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310674E4-4BF1-49AF-8D18-FA00D61CFA4B}"/>
              </a:ext>
            </a:extLst>
          </p:cNvPr>
          <p:cNvSpPr>
            <a:spLocks noGrp="1"/>
          </p:cNvSpPr>
          <p:nvPr>
            <p:ph type="sldNum" sz="quarter" idx="10"/>
          </p:nvPr>
        </p:nvSpPr>
        <p:spPr>
          <a:xfrm>
            <a:off x="10167042" y="6356350"/>
            <a:ext cx="1186758" cy="365125"/>
          </a:xfrm>
        </p:spPr>
        <p:txBody>
          <a:bodyPr vert="horz" lIns="91440" tIns="45720" rIns="91440" bIns="45720" rtlCol="0" anchor="ctr">
            <a:normAutofit/>
          </a:bodyPr>
          <a:lstStyle/>
          <a:p>
            <a:pPr algn="r">
              <a:spcAft>
                <a:spcPts val="600"/>
              </a:spcAft>
              <a:defRPr/>
            </a:pPr>
            <a:fld id="{A9B67BE4-B697-4B0C-AED9-AED1985FFEB6}" type="slidenum">
              <a:rPr lang="en-US" sz="1200" smtClean="0">
                <a:solidFill>
                  <a:prstClr val="black">
                    <a:tint val="75000"/>
                  </a:prstClr>
                </a:solidFill>
                <a:latin typeface="Calibri" panose="020F0502020204030204"/>
              </a:rPr>
              <a:pPr algn="r">
                <a:spcAft>
                  <a:spcPts val="600"/>
                </a:spcAft>
                <a:defRPr/>
              </a:pPr>
              <a:t>11</a:t>
            </a:fld>
            <a:endParaRPr lang="en-US" sz="1200">
              <a:solidFill>
                <a:prstClr val="black">
                  <a:tint val="75000"/>
                </a:prstClr>
              </a:solidFill>
              <a:latin typeface="Calibri" panose="020F0502020204030204"/>
            </a:endParaRPr>
          </a:p>
        </p:txBody>
      </p:sp>
    </p:spTree>
    <p:extLst>
      <p:ext uri="{BB962C8B-B14F-4D97-AF65-F5344CB8AC3E}">
        <p14:creationId xmlns:p14="http://schemas.microsoft.com/office/powerpoint/2010/main" val="4207171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6B5B4-9FEF-4F22-A50D-AE462F590C90}"/>
              </a:ext>
            </a:extLst>
          </p:cNvPr>
          <p:cNvSpPr>
            <a:spLocks noGrp="1"/>
          </p:cNvSpPr>
          <p:nvPr>
            <p:ph type="title"/>
          </p:nvPr>
        </p:nvSpPr>
        <p:spPr/>
        <p:txBody>
          <a:bodyPr/>
          <a:lstStyle/>
          <a:p>
            <a:r>
              <a:rPr lang="en-CA" dirty="0"/>
              <a:t>Protecting Workplaces</a:t>
            </a:r>
          </a:p>
        </p:txBody>
      </p:sp>
      <p:sp>
        <p:nvSpPr>
          <p:cNvPr id="5" name="Slide Number Placeholder 4">
            <a:extLst>
              <a:ext uri="{FF2B5EF4-FFF2-40B4-BE49-F238E27FC236}">
                <a16:creationId xmlns:a16="http://schemas.microsoft.com/office/drawing/2014/main" id="{33EA0C58-970C-4906-821E-599A1CE1C955}"/>
              </a:ext>
            </a:extLst>
          </p:cNvPr>
          <p:cNvSpPr>
            <a:spLocks noGrp="1"/>
          </p:cNvSpPr>
          <p:nvPr>
            <p:ph type="sldNum" sz="quarter" idx="10"/>
          </p:nvPr>
        </p:nvSpPr>
        <p:spPr/>
        <p:txBody>
          <a:bodyPr/>
          <a:lstStyle/>
          <a:p>
            <a:fld id="{A9B67BE4-B697-4B0C-AED9-AED1985FFEB6}" type="slidenum">
              <a:rPr lang="en-CA" smtClean="0"/>
              <a:pPr/>
              <a:t>12</a:t>
            </a:fld>
            <a:endParaRPr lang="en-CA" dirty="0"/>
          </a:p>
        </p:txBody>
      </p:sp>
      <p:sp>
        <p:nvSpPr>
          <p:cNvPr id="7" name="TextBox 6">
            <a:extLst>
              <a:ext uri="{FF2B5EF4-FFF2-40B4-BE49-F238E27FC236}">
                <a16:creationId xmlns:a16="http://schemas.microsoft.com/office/drawing/2014/main" id="{3AA910ED-1029-4808-ABFD-E29CA0E41790}"/>
              </a:ext>
            </a:extLst>
          </p:cNvPr>
          <p:cNvSpPr txBox="1"/>
          <p:nvPr/>
        </p:nvSpPr>
        <p:spPr>
          <a:xfrm>
            <a:off x="2673452" y="2077661"/>
            <a:ext cx="6400800" cy="1938992"/>
          </a:xfrm>
          <a:prstGeom prst="rect">
            <a:avLst/>
          </a:prstGeom>
          <a:solidFill>
            <a:schemeClr val="tx2"/>
          </a:solidFill>
        </p:spPr>
        <p:txBody>
          <a:bodyPr wrap="square" rtlCol="0">
            <a:spAutoFit/>
          </a:bodyPr>
          <a:lstStyle/>
          <a:p>
            <a:pPr algn="ctr"/>
            <a:r>
              <a:rPr lang="en-CA" sz="2400" b="1" dirty="0">
                <a:solidFill>
                  <a:schemeClr val="bg1"/>
                </a:solidFill>
                <a:latin typeface="Arial" panose="020B0604020202020204" pitchFamily="34" charset="0"/>
                <a:cs typeface="Arial" panose="020B0604020202020204" pitchFamily="34" charset="0"/>
              </a:rPr>
              <a:t>The work HR professionals do is meant to protect workers and businesses and therefore needs to be highly effective to ensure safety, fairness, justice and optimal organizational performance.</a:t>
            </a:r>
          </a:p>
        </p:txBody>
      </p:sp>
    </p:spTree>
    <p:extLst>
      <p:ext uri="{BB962C8B-B14F-4D97-AF65-F5344CB8AC3E}">
        <p14:creationId xmlns:p14="http://schemas.microsoft.com/office/powerpoint/2010/main" val="22025064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3859D-431E-4467-9DA8-75C4EEE57850}"/>
              </a:ext>
            </a:extLst>
          </p:cNvPr>
          <p:cNvSpPr>
            <a:spLocks noGrp="1"/>
          </p:cNvSpPr>
          <p:nvPr>
            <p:ph type="title"/>
          </p:nvPr>
        </p:nvSpPr>
        <p:spPr/>
        <p:txBody>
          <a:bodyPr/>
          <a:lstStyle/>
          <a:p>
            <a:r>
              <a:rPr lang="en-CA" dirty="0"/>
              <a:t>Risk-Based Regulation Backbone</a:t>
            </a:r>
          </a:p>
        </p:txBody>
      </p:sp>
      <p:sp>
        <p:nvSpPr>
          <p:cNvPr id="5" name="Slide Number Placeholder 4">
            <a:extLst>
              <a:ext uri="{FF2B5EF4-FFF2-40B4-BE49-F238E27FC236}">
                <a16:creationId xmlns:a16="http://schemas.microsoft.com/office/drawing/2014/main" id="{55D5123F-E01F-4DB0-B442-8950332A2575}"/>
              </a:ext>
            </a:extLst>
          </p:cNvPr>
          <p:cNvSpPr>
            <a:spLocks noGrp="1"/>
          </p:cNvSpPr>
          <p:nvPr>
            <p:ph type="sldNum" sz="quarter" idx="10"/>
          </p:nvPr>
        </p:nvSpPr>
        <p:spPr/>
        <p:txBody>
          <a:bodyPr/>
          <a:lstStyle/>
          <a:p>
            <a:fld id="{A9B67BE4-B697-4B0C-AED9-AED1985FFEB6}" type="slidenum">
              <a:rPr lang="en-CA" smtClean="0"/>
              <a:pPr/>
              <a:t>13</a:t>
            </a:fld>
            <a:endParaRPr lang="en-CA" dirty="0"/>
          </a:p>
        </p:txBody>
      </p:sp>
      <p:pic>
        <p:nvPicPr>
          <p:cNvPr id="6" name="Picture 5">
            <a:extLst>
              <a:ext uri="{FF2B5EF4-FFF2-40B4-BE49-F238E27FC236}">
                <a16:creationId xmlns:a16="http://schemas.microsoft.com/office/drawing/2014/main" id="{91FDF3FD-1390-4A89-8DDB-10C3A750B22C}"/>
              </a:ext>
            </a:extLst>
          </p:cNvPr>
          <p:cNvPicPr>
            <a:picLocks noChangeAspect="1"/>
          </p:cNvPicPr>
          <p:nvPr/>
        </p:nvPicPr>
        <p:blipFill>
          <a:blip r:embed="rId3"/>
          <a:stretch>
            <a:fillRect/>
          </a:stretch>
        </p:blipFill>
        <p:spPr>
          <a:xfrm>
            <a:off x="543113" y="1552736"/>
            <a:ext cx="10375900" cy="3529217"/>
          </a:xfrm>
          <a:prstGeom prst="rect">
            <a:avLst/>
          </a:prstGeom>
        </p:spPr>
      </p:pic>
    </p:spTree>
    <p:extLst>
      <p:ext uri="{BB962C8B-B14F-4D97-AF65-F5344CB8AC3E}">
        <p14:creationId xmlns:p14="http://schemas.microsoft.com/office/powerpoint/2010/main" val="3800600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94D50E-522F-42BF-A00A-83FE5E511019}"/>
              </a:ext>
            </a:extLst>
          </p:cNvPr>
          <p:cNvSpPr>
            <a:spLocks noGrp="1"/>
          </p:cNvSpPr>
          <p:nvPr>
            <p:ph type="title"/>
          </p:nvPr>
        </p:nvSpPr>
        <p:spPr>
          <a:xfrm>
            <a:off x="943277" y="712269"/>
            <a:ext cx="3370998" cy="5502264"/>
          </a:xfrm>
        </p:spPr>
        <p:txBody>
          <a:bodyPr vert="horz" lIns="91440" tIns="45720" rIns="91440" bIns="45720" rtlCol="0" anchor="ctr">
            <a:normAutofit/>
          </a:bodyPr>
          <a:lstStyle/>
          <a:p>
            <a:r>
              <a:rPr lang="en-US" sz="4000" kern="1200" dirty="0">
                <a:solidFill>
                  <a:srgbClr val="FFFFFF"/>
                </a:solidFill>
              </a:rPr>
              <a:t>Continuum of Risks</a:t>
            </a:r>
          </a:p>
        </p:txBody>
      </p:sp>
      <p:cxnSp>
        <p:nvCxnSpPr>
          <p:cNvPr id="13" name="Straight Connector 12">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85216"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242686C7-B27D-4BE9-868C-6D775423A152}"/>
              </a:ext>
            </a:extLst>
          </p:cNvPr>
          <p:cNvSpPr>
            <a:spLocks noGrp="1"/>
          </p:cNvSpPr>
          <p:nvPr>
            <p:ph type="sldNum" sz="quarter" idx="10"/>
          </p:nvPr>
        </p:nvSpPr>
        <p:spPr>
          <a:xfrm>
            <a:off x="8610600" y="6356350"/>
            <a:ext cx="2743200" cy="365125"/>
          </a:xfrm>
        </p:spPr>
        <p:txBody>
          <a:bodyPr vert="horz" lIns="91440" tIns="45720" rIns="91440" bIns="45720" rtlCol="0" anchor="ctr">
            <a:normAutofit/>
          </a:bodyPr>
          <a:lstStyle/>
          <a:p>
            <a:pPr algn="r">
              <a:spcAft>
                <a:spcPts val="600"/>
              </a:spcAft>
            </a:pPr>
            <a:fld id="{A9B67BE4-B697-4B0C-AED9-AED1985FFEB6}" type="slidenum">
              <a:rPr lang="en-US" sz="1200">
                <a:solidFill>
                  <a:schemeClr val="tx1">
                    <a:lumMod val="75000"/>
                    <a:lumOff val="25000"/>
                    <a:alpha val="70000"/>
                  </a:schemeClr>
                </a:solidFill>
                <a:latin typeface="+mn-lt"/>
              </a:rPr>
              <a:pPr algn="r">
                <a:spcAft>
                  <a:spcPts val="600"/>
                </a:spcAft>
              </a:pPr>
              <a:t>14</a:t>
            </a:fld>
            <a:endParaRPr lang="en-US" sz="1200">
              <a:solidFill>
                <a:schemeClr val="tx1">
                  <a:lumMod val="75000"/>
                  <a:lumOff val="25000"/>
                  <a:alpha val="70000"/>
                </a:schemeClr>
              </a:solidFill>
              <a:latin typeface="+mn-lt"/>
            </a:endParaRPr>
          </a:p>
        </p:txBody>
      </p:sp>
      <p:graphicFrame>
        <p:nvGraphicFramePr>
          <p:cNvPr id="7" name="Content Placeholder 2">
            <a:extLst>
              <a:ext uri="{FF2B5EF4-FFF2-40B4-BE49-F238E27FC236}">
                <a16:creationId xmlns:a16="http://schemas.microsoft.com/office/drawing/2014/main" id="{A2DC6C8D-DBBA-4F5A-9BEB-38A4D6757980}"/>
              </a:ext>
            </a:extLst>
          </p:cNvPr>
          <p:cNvGraphicFramePr>
            <a:graphicFrameLocks noGrp="1"/>
          </p:cNvGraphicFramePr>
          <p:nvPr>
            <p:ph sz="half" idx="1"/>
            <p:extLst>
              <p:ext uri="{D42A27DB-BD31-4B8C-83A1-F6EECF244321}">
                <p14:modId xmlns:p14="http://schemas.microsoft.com/office/powerpoint/2010/main" val="3270078223"/>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7212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E604C-A286-44AC-8AC1-1F7702A0E54E}"/>
              </a:ext>
            </a:extLst>
          </p:cNvPr>
          <p:cNvSpPr>
            <a:spLocks noGrp="1"/>
          </p:cNvSpPr>
          <p:nvPr>
            <p:ph type="title"/>
          </p:nvPr>
        </p:nvSpPr>
        <p:spPr/>
        <p:txBody>
          <a:bodyPr/>
          <a:lstStyle/>
          <a:p>
            <a:r>
              <a:rPr lang="en-CA" dirty="0"/>
              <a:t>Risk-Based Regulation</a:t>
            </a:r>
          </a:p>
        </p:txBody>
      </p:sp>
      <p:sp>
        <p:nvSpPr>
          <p:cNvPr id="5" name="Slide Number Placeholder 4">
            <a:extLst>
              <a:ext uri="{FF2B5EF4-FFF2-40B4-BE49-F238E27FC236}">
                <a16:creationId xmlns:a16="http://schemas.microsoft.com/office/drawing/2014/main" id="{D180E5E4-3A14-4F51-AC8C-0CF8E1F9AA50}"/>
              </a:ext>
            </a:extLst>
          </p:cNvPr>
          <p:cNvSpPr>
            <a:spLocks noGrp="1"/>
          </p:cNvSpPr>
          <p:nvPr>
            <p:ph type="sldNum" sz="quarter" idx="10"/>
          </p:nvPr>
        </p:nvSpPr>
        <p:spPr/>
        <p:txBody>
          <a:bodyPr/>
          <a:lstStyle/>
          <a:p>
            <a:fld id="{A9B67BE4-B697-4B0C-AED9-AED1985FFEB6}" type="slidenum">
              <a:rPr lang="en-CA" smtClean="0"/>
              <a:pPr/>
              <a:t>15</a:t>
            </a:fld>
            <a:endParaRPr lang="en-CA" dirty="0"/>
          </a:p>
        </p:txBody>
      </p:sp>
      <p:grpSp>
        <p:nvGrpSpPr>
          <p:cNvPr id="6" name="Group 5">
            <a:extLst>
              <a:ext uri="{FF2B5EF4-FFF2-40B4-BE49-F238E27FC236}">
                <a16:creationId xmlns:a16="http://schemas.microsoft.com/office/drawing/2014/main" id="{F6F35C04-FF72-40DA-941D-3EC0C8D1A0EE}"/>
              </a:ext>
            </a:extLst>
          </p:cNvPr>
          <p:cNvGrpSpPr/>
          <p:nvPr/>
        </p:nvGrpSpPr>
        <p:grpSpPr>
          <a:xfrm>
            <a:off x="1380693" y="1574868"/>
            <a:ext cx="3305947" cy="3708264"/>
            <a:chOff x="2325188" y="2324019"/>
            <a:chExt cx="2623227" cy="2921317"/>
          </a:xfrm>
          <a:solidFill>
            <a:schemeClr val="bg1"/>
          </a:solidFill>
        </p:grpSpPr>
        <p:sp>
          <p:nvSpPr>
            <p:cNvPr id="7" name="TextBox 6">
              <a:extLst>
                <a:ext uri="{FF2B5EF4-FFF2-40B4-BE49-F238E27FC236}">
                  <a16:creationId xmlns:a16="http://schemas.microsoft.com/office/drawing/2014/main" id="{D7D9CBF5-E726-4560-A73E-3F30894B8926}"/>
                </a:ext>
              </a:extLst>
            </p:cNvPr>
            <p:cNvSpPr txBox="1"/>
            <p:nvPr/>
          </p:nvSpPr>
          <p:spPr>
            <a:xfrm>
              <a:off x="2325188" y="2324019"/>
              <a:ext cx="1789162" cy="804767"/>
            </a:xfrm>
            <a:prstGeom prst="roundRect">
              <a:avLst/>
            </a:prstGeom>
            <a:grpFill/>
            <a:ln cap="rnd">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CA" dirty="0">
                  <a:solidFill>
                    <a:schemeClr val="tx1"/>
                  </a:solidFill>
                  <a:latin typeface="Arial" panose="020B0604020202020204" pitchFamily="34" charset="0"/>
                  <a:cs typeface="Arial" panose="020B0604020202020204" pitchFamily="34" charset="0"/>
                </a:rPr>
                <a:t>Research, surveys, focus groups, public opinion polls</a:t>
              </a:r>
            </a:p>
          </p:txBody>
        </p:sp>
        <p:sp>
          <p:nvSpPr>
            <p:cNvPr id="8" name="TextBox 7">
              <a:extLst>
                <a:ext uri="{FF2B5EF4-FFF2-40B4-BE49-F238E27FC236}">
                  <a16:creationId xmlns:a16="http://schemas.microsoft.com/office/drawing/2014/main" id="{A083DD52-F125-4AAF-91B1-9165A5C1F952}"/>
                </a:ext>
              </a:extLst>
            </p:cNvPr>
            <p:cNvSpPr txBox="1"/>
            <p:nvPr/>
          </p:nvSpPr>
          <p:spPr>
            <a:xfrm>
              <a:off x="2325188" y="3503009"/>
              <a:ext cx="1789161" cy="804767"/>
            </a:xfrm>
            <a:prstGeom prst="roundRect">
              <a:avLst/>
            </a:prstGeom>
            <a:grpFill/>
            <a:ln cap="rnd">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CA" dirty="0">
                  <a:solidFill>
                    <a:schemeClr val="tx1"/>
                  </a:solidFill>
                  <a:latin typeface="Arial" panose="020B0604020202020204" pitchFamily="34" charset="0"/>
                  <a:cs typeface="Arial" panose="020B0604020202020204" pitchFamily="34" charset="0"/>
                </a:rPr>
                <a:t>Public advisory group</a:t>
              </a:r>
            </a:p>
            <a:p>
              <a:pPr algn="ctr"/>
              <a:r>
                <a:rPr lang="en-CA" dirty="0">
                  <a:solidFill>
                    <a:schemeClr val="bg1"/>
                  </a:solidFill>
                  <a:latin typeface="Arial" panose="020B0604020202020204" pitchFamily="34" charset="0"/>
                  <a:cs typeface="Arial" panose="020B0604020202020204" pitchFamily="34" charset="0"/>
                </a:rPr>
                <a:t>(sounding board)</a:t>
              </a:r>
            </a:p>
          </p:txBody>
        </p:sp>
        <p:sp>
          <p:nvSpPr>
            <p:cNvPr id="9" name="TextBox 8">
              <a:extLst>
                <a:ext uri="{FF2B5EF4-FFF2-40B4-BE49-F238E27FC236}">
                  <a16:creationId xmlns:a16="http://schemas.microsoft.com/office/drawing/2014/main" id="{AE3271BC-D216-4A9A-ADDC-1107F250E3EF}"/>
                </a:ext>
              </a:extLst>
            </p:cNvPr>
            <p:cNvSpPr txBox="1"/>
            <p:nvPr/>
          </p:nvSpPr>
          <p:spPr>
            <a:xfrm>
              <a:off x="2325188" y="4681999"/>
              <a:ext cx="1789162" cy="563337"/>
            </a:xfrm>
            <a:prstGeom prst="roundRect">
              <a:avLst/>
            </a:prstGeom>
            <a:grpFill/>
            <a:ln cap="rnd">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CA" dirty="0">
                  <a:solidFill>
                    <a:schemeClr val="tx1"/>
                  </a:solidFill>
                  <a:latin typeface="Arial" panose="020B0604020202020204" pitchFamily="34" charset="0"/>
                  <a:cs typeface="Arial" panose="020B0604020202020204" pitchFamily="34" charset="0"/>
                </a:rPr>
                <a:t>Analysis of complaints data</a:t>
              </a:r>
            </a:p>
          </p:txBody>
        </p:sp>
        <p:cxnSp>
          <p:nvCxnSpPr>
            <p:cNvPr id="10" name="Straight Connector 19">
              <a:extLst>
                <a:ext uri="{FF2B5EF4-FFF2-40B4-BE49-F238E27FC236}">
                  <a16:creationId xmlns:a16="http://schemas.microsoft.com/office/drawing/2014/main" id="{F35F7717-EE82-4634-ADBE-0CC9FF53AF1C}"/>
                </a:ext>
              </a:extLst>
            </p:cNvPr>
            <p:cNvCxnSpPr>
              <a:cxnSpLocks/>
            </p:cNvCxnSpPr>
            <p:nvPr/>
          </p:nvCxnSpPr>
          <p:spPr>
            <a:xfrm flipH="1" flipV="1">
              <a:off x="4114350" y="3128786"/>
              <a:ext cx="834065" cy="703107"/>
            </a:xfrm>
            <a:prstGeom prst="straightConnector1">
              <a:avLst/>
            </a:prstGeom>
            <a:grpFill/>
            <a:ln cap="rnd">
              <a:solidFill>
                <a:schemeClr val="accent1"/>
              </a:solidFill>
              <a:tailEnd type="none"/>
            </a:ln>
          </p:spPr>
          <p:style>
            <a:lnRef idx="2">
              <a:schemeClr val="accent1"/>
            </a:lnRef>
            <a:fillRef idx="1">
              <a:schemeClr val="lt1"/>
            </a:fillRef>
            <a:effectRef idx="0">
              <a:schemeClr val="accent1"/>
            </a:effectRef>
            <a:fontRef idx="minor">
              <a:schemeClr val="dk1"/>
            </a:fontRef>
          </p:style>
        </p:cxnSp>
        <p:cxnSp>
          <p:nvCxnSpPr>
            <p:cNvPr id="11" name="Straight Connector 20">
              <a:extLst>
                <a:ext uri="{FF2B5EF4-FFF2-40B4-BE49-F238E27FC236}">
                  <a16:creationId xmlns:a16="http://schemas.microsoft.com/office/drawing/2014/main" id="{C6AB9910-EDBA-4E29-B90E-35888D7B2FF3}"/>
                </a:ext>
              </a:extLst>
            </p:cNvPr>
            <p:cNvCxnSpPr>
              <a:cxnSpLocks/>
            </p:cNvCxnSpPr>
            <p:nvPr/>
          </p:nvCxnSpPr>
          <p:spPr>
            <a:xfrm flipV="1">
              <a:off x="4162275" y="3905391"/>
              <a:ext cx="786140" cy="73499"/>
            </a:xfrm>
            <a:prstGeom prst="straightConnector1">
              <a:avLst/>
            </a:prstGeom>
            <a:grpFill/>
            <a:ln cap="rnd">
              <a:solidFill>
                <a:schemeClr val="accent1"/>
              </a:solidFill>
              <a:round/>
              <a:tailEnd type="none"/>
            </a:ln>
          </p:spPr>
          <p:style>
            <a:lnRef idx="2">
              <a:schemeClr val="accent1"/>
            </a:lnRef>
            <a:fillRef idx="1">
              <a:schemeClr val="lt1"/>
            </a:fillRef>
            <a:effectRef idx="0">
              <a:schemeClr val="accent1"/>
            </a:effectRef>
            <a:fontRef idx="minor">
              <a:schemeClr val="dk1"/>
            </a:fontRef>
          </p:style>
        </p:cxnSp>
        <p:cxnSp>
          <p:nvCxnSpPr>
            <p:cNvPr id="12" name="Straight Connector 21">
              <a:extLst>
                <a:ext uri="{FF2B5EF4-FFF2-40B4-BE49-F238E27FC236}">
                  <a16:creationId xmlns:a16="http://schemas.microsoft.com/office/drawing/2014/main" id="{C453922B-0AC9-4083-81EF-EF25913357FD}"/>
                </a:ext>
              </a:extLst>
            </p:cNvPr>
            <p:cNvCxnSpPr>
              <a:cxnSpLocks/>
            </p:cNvCxnSpPr>
            <p:nvPr/>
          </p:nvCxnSpPr>
          <p:spPr>
            <a:xfrm flipV="1">
              <a:off x="4162275" y="3918107"/>
              <a:ext cx="786140" cy="763892"/>
            </a:xfrm>
            <a:prstGeom prst="straightConnector1">
              <a:avLst/>
            </a:prstGeom>
            <a:grpFill/>
            <a:ln cap="rnd">
              <a:solidFill>
                <a:schemeClr val="accent1"/>
              </a:solidFill>
              <a:tailEnd type="none"/>
            </a:ln>
          </p:spPr>
          <p:style>
            <a:lnRef idx="2">
              <a:schemeClr val="accent1"/>
            </a:lnRef>
            <a:fillRef idx="1">
              <a:schemeClr val="lt1"/>
            </a:fillRef>
            <a:effectRef idx="0">
              <a:schemeClr val="accent1"/>
            </a:effectRef>
            <a:fontRef idx="minor">
              <a:schemeClr val="dk1"/>
            </a:fontRef>
          </p:style>
        </p:cxnSp>
      </p:grpSp>
      <p:graphicFrame>
        <p:nvGraphicFramePr>
          <p:cNvPr id="13" name="Diagram 12">
            <a:extLst>
              <a:ext uri="{FF2B5EF4-FFF2-40B4-BE49-F238E27FC236}">
                <a16:creationId xmlns:a16="http://schemas.microsoft.com/office/drawing/2014/main" id="{535F992A-6A12-4778-B08D-39B22053B912}"/>
              </a:ext>
            </a:extLst>
          </p:cNvPr>
          <p:cNvGraphicFramePr/>
          <p:nvPr>
            <p:extLst>
              <p:ext uri="{D42A27DB-BD31-4B8C-83A1-F6EECF244321}">
                <p14:modId xmlns:p14="http://schemas.microsoft.com/office/powerpoint/2010/main" val="2044968221"/>
              </p:ext>
            </p:extLst>
          </p:nvPr>
        </p:nvGraphicFramePr>
        <p:xfrm>
          <a:off x="3952440" y="979115"/>
          <a:ext cx="7772973" cy="52062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4684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6AC85-B789-47BB-AAA2-92603CF644B4}"/>
              </a:ext>
            </a:extLst>
          </p:cNvPr>
          <p:cNvSpPr>
            <a:spLocks noGrp="1"/>
          </p:cNvSpPr>
          <p:nvPr>
            <p:ph type="title"/>
          </p:nvPr>
        </p:nvSpPr>
        <p:spPr>
          <a:xfrm>
            <a:off x="766762" y="2298457"/>
            <a:ext cx="10658475" cy="1010442"/>
          </a:xfrm>
        </p:spPr>
        <p:txBody>
          <a:bodyPr/>
          <a:lstStyle/>
          <a:p>
            <a:pPr algn="ctr"/>
            <a:r>
              <a:rPr lang="en-CA" dirty="0">
                <a:solidFill>
                  <a:schemeClr val="tx2"/>
                </a:solidFill>
              </a:rPr>
              <a:t>How did HRPA Identify Risks?</a:t>
            </a:r>
          </a:p>
        </p:txBody>
      </p:sp>
      <p:sp>
        <p:nvSpPr>
          <p:cNvPr id="5" name="Slide Number Placeholder 4">
            <a:extLst>
              <a:ext uri="{FF2B5EF4-FFF2-40B4-BE49-F238E27FC236}">
                <a16:creationId xmlns:a16="http://schemas.microsoft.com/office/drawing/2014/main" id="{45B71AD9-AD89-44CA-AC3D-1BC5C3AAA0AA}"/>
              </a:ext>
            </a:extLst>
          </p:cNvPr>
          <p:cNvSpPr>
            <a:spLocks noGrp="1"/>
          </p:cNvSpPr>
          <p:nvPr>
            <p:ph type="sldNum" sz="quarter" idx="10"/>
          </p:nvPr>
        </p:nvSpPr>
        <p:spPr/>
        <p:txBody>
          <a:bodyPr/>
          <a:lstStyle/>
          <a:p>
            <a:fld id="{A9B67BE4-B697-4B0C-AED9-AED1985FFEB6}" type="slidenum">
              <a:rPr lang="en-CA" smtClean="0"/>
              <a:pPr/>
              <a:t>16</a:t>
            </a:fld>
            <a:endParaRPr lang="en-CA" dirty="0"/>
          </a:p>
        </p:txBody>
      </p:sp>
    </p:spTree>
    <p:extLst>
      <p:ext uri="{BB962C8B-B14F-4D97-AF65-F5344CB8AC3E}">
        <p14:creationId xmlns:p14="http://schemas.microsoft.com/office/powerpoint/2010/main" val="3643253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BA8CA-6FAF-4931-A547-F1A551C82D25}"/>
              </a:ext>
            </a:extLst>
          </p:cNvPr>
          <p:cNvSpPr>
            <a:spLocks noGrp="1"/>
          </p:cNvSpPr>
          <p:nvPr>
            <p:ph type="title"/>
          </p:nvPr>
        </p:nvSpPr>
        <p:spPr/>
        <p:txBody>
          <a:bodyPr/>
          <a:lstStyle/>
          <a:p>
            <a:r>
              <a:rPr lang="en-CA" dirty="0"/>
              <a:t>Initial Challenges</a:t>
            </a:r>
          </a:p>
        </p:txBody>
      </p:sp>
      <p:sp>
        <p:nvSpPr>
          <p:cNvPr id="5" name="Slide Number Placeholder 4">
            <a:extLst>
              <a:ext uri="{FF2B5EF4-FFF2-40B4-BE49-F238E27FC236}">
                <a16:creationId xmlns:a16="http://schemas.microsoft.com/office/drawing/2014/main" id="{F19026BD-7517-4F5F-B02D-A4AA111551BF}"/>
              </a:ext>
            </a:extLst>
          </p:cNvPr>
          <p:cNvSpPr>
            <a:spLocks noGrp="1"/>
          </p:cNvSpPr>
          <p:nvPr>
            <p:ph type="sldNum" sz="quarter" idx="10"/>
          </p:nvPr>
        </p:nvSpPr>
        <p:spPr/>
        <p:txBody>
          <a:bodyPr/>
          <a:lstStyle/>
          <a:p>
            <a:fld id="{A9B67BE4-B697-4B0C-AED9-AED1985FFEB6}" type="slidenum">
              <a:rPr lang="en-CA" smtClean="0"/>
              <a:pPr/>
              <a:t>17</a:t>
            </a:fld>
            <a:endParaRPr lang="en-CA" dirty="0"/>
          </a:p>
        </p:txBody>
      </p:sp>
      <p:graphicFrame>
        <p:nvGraphicFramePr>
          <p:cNvPr id="6" name="Table 6">
            <a:extLst>
              <a:ext uri="{FF2B5EF4-FFF2-40B4-BE49-F238E27FC236}">
                <a16:creationId xmlns:a16="http://schemas.microsoft.com/office/drawing/2014/main" id="{AE758FE1-18D2-4BB5-8D95-822CF8B818F1}"/>
              </a:ext>
            </a:extLst>
          </p:cNvPr>
          <p:cNvGraphicFramePr>
            <a:graphicFrameLocks noGrp="1"/>
          </p:cNvGraphicFramePr>
          <p:nvPr>
            <p:extLst>
              <p:ext uri="{D42A27DB-BD31-4B8C-83A1-F6EECF244321}">
                <p14:modId xmlns:p14="http://schemas.microsoft.com/office/powerpoint/2010/main" val="230324730"/>
              </p:ext>
            </p:extLst>
          </p:nvPr>
        </p:nvGraphicFramePr>
        <p:xfrm>
          <a:off x="855662" y="2047613"/>
          <a:ext cx="10337800" cy="3243580"/>
        </p:xfrm>
        <a:graphic>
          <a:graphicData uri="http://schemas.openxmlformats.org/drawingml/2006/table">
            <a:tbl>
              <a:tblPr firstRow="1" bandRow="1">
                <a:tableStyleId>{5C22544A-7EE6-4342-B048-85BDC9FD1C3A}</a:tableStyleId>
              </a:tblPr>
              <a:tblGrid>
                <a:gridCol w="2584450">
                  <a:extLst>
                    <a:ext uri="{9D8B030D-6E8A-4147-A177-3AD203B41FA5}">
                      <a16:colId xmlns:a16="http://schemas.microsoft.com/office/drawing/2014/main" val="799277007"/>
                    </a:ext>
                  </a:extLst>
                </a:gridCol>
                <a:gridCol w="2584450">
                  <a:extLst>
                    <a:ext uri="{9D8B030D-6E8A-4147-A177-3AD203B41FA5}">
                      <a16:colId xmlns:a16="http://schemas.microsoft.com/office/drawing/2014/main" val="2143711583"/>
                    </a:ext>
                  </a:extLst>
                </a:gridCol>
                <a:gridCol w="2584450">
                  <a:extLst>
                    <a:ext uri="{9D8B030D-6E8A-4147-A177-3AD203B41FA5}">
                      <a16:colId xmlns:a16="http://schemas.microsoft.com/office/drawing/2014/main" val="2439968200"/>
                    </a:ext>
                  </a:extLst>
                </a:gridCol>
                <a:gridCol w="2584450">
                  <a:extLst>
                    <a:ext uri="{9D8B030D-6E8A-4147-A177-3AD203B41FA5}">
                      <a16:colId xmlns:a16="http://schemas.microsoft.com/office/drawing/2014/main" val="4185575031"/>
                    </a:ext>
                  </a:extLst>
                </a:gridCol>
              </a:tblGrid>
              <a:tr h="520700">
                <a:tc>
                  <a:txBody>
                    <a:bodyPr/>
                    <a:lstStyle/>
                    <a:p>
                      <a:pPr algn="ctr"/>
                      <a:r>
                        <a:rPr lang="en-US" dirty="0">
                          <a:latin typeface="Arial" panose="020B0604020202020204" pitchFamily="34" charset="0"/>
                          <a:cs typeface="Arial" panose="020B0604020202020204" pitchFamily="34" charset="0"/>
                        </a:rPr>
                        <a:t>Year</a:t>
                      </a:r>
                    </a:p>
                  </a:txBody>
                  <a:tcPr/>
                </a:tc>
                <a:tc>
                  <a:txBody>
                    <a:bodyPr/>
                    <a:lstStyle/>
                    <a:p>
                      <a:pPr algn="ctr"/>
                      <a:r>
                        <a:rPr lang="en-US" dirty="0">
                          <a:latin typeface="Arial" panose="020B0604020202020204" pitchFamily="34" charset="0"/>
                          <a:cs typeface="Arial" panose="020B0604020202020204" pitchFamily="34" charset="0"/>
                        </a:rPr>
                        <a:t># of Registrants</a:t>
                      </a:r>
                    </a:p>
                  </a:txBody>
                  <a:tcPr/>
                </a:tc>
                <a:tc>
                  <a:txBody>
                    <a:bodyPr/>
                    <a:lstStyle/>
                    <a:p>
                      <a:pPr algn="ctr"/>
                      <a:r>
                        <a:rPr lang="en-US" dirty="0">
                          <a:latin typeface="Arial" panose="020B0604020202020204" pitchFamily="34" charset="0"/>
                          <a:cs typeface="Arial" panose="020B0604020202020204" pitchFamily="34" charset="0"/>
                        </a:rPr>
                        <a:t># of Complaints</a:t>
                      </a:r>
                    </a:p>
                  </a:txBody>
                  <a:tcPr/>
                </a:tc>
                <a:tc>
                  <a:txBody>
                    <a:bodyPr/>
                    <a:lstStyle/>
                    <a:p>
                      <a:pPr algn="ctr"/>
                      <a:r>
                        <a:rPr lang="en-US" dirty="0">
                          <a:latin typeface="Arial" panose="020B0604020202020204" pitchFamily="34" charset="0"/>
                          <a:cs typeface="Arial" panose="020B0604020202020204" pitchFamily="34" charset="0"/>
                        </a:rPr>
                        <a:t>Complaints Rate per 1000 Registrants</a:t>
                      </a:r>
                    </a:p>
                  </a:txBody>
                  <a:tcPr/>
                </a:tc>
                <a:extLst>
                  <a:ext uri="{0D108BD9-81ED-4DB2-BD59-A6C34878D82A}">
                    <a16:rowId xmlns:a16="http://schemas.microsoft.com/office/drawing/2014/main" val="3434379006"/>
                  </a:ext>
                </a:extLst>
              </a:tr>
              <a:tr h="520700">
                <a:tc>
                  <a:txBody>
                    <a:bodyPr/>
                    <a:lstStyle/>
                    <a:p>
                      <a:pPr algn="ctr"/>
                      <a:r>
                        <a:rPr lang="en-US" dirty="0">
                          <a:latin typeface="Arial" panose="020B0604020202020204" pitchFamily="34" charset="0"/>
                          <a:cs typeface="Arial" panose="020B0604020202020204" pitchFamily="34" charset="0"/>
                        </a:rPr>
                        <a:t>2018-2019</a:t>
                      </a:r>
                    </a:p>
                  </a:txBody>
                  <a:tcPr/>
                </a:tc>
                <a:tc>
                  <a:txBody>
                    <a:bodyPr/>
                    <a:lstStyle/>
                    <a:p>
                      <a:pPr algn="ctr"/>
                      <a:r>
                        <a:rPr lang="en-US" dirty="0">
                          <a:latin typeface="Arial" panose="020B0604020202020204" pitchFamily="34" charset="0"/>
                          <a:cs typeface="Arial" panose="020B0604020202020204" pitchFamily="34" charset="0"/>
                        </a:rPr>
                        <a:t>22,757</a:t>
                      </a:r>
                    </a:p>
                  </a:txBody>
                  <a:tcPr/>
                </a:tc>
                <a:tc>
                  <a:txBody>
                    <a:bodyPr/>
                    <a:lstStyle/>
                    <a:p>
                      <a:pPr algn="ctr"/>
                      <a:r>
                        <a:rPr lang="en-US" dirty="0">
                          <a:latin typeface="Arial" panose="020B0604020202020204" pitchFamily="34" charset="0"/>
                          <a:cs typeface="Arial" panose="020B0604020202020204" pitchFamily="34" charset="0"/>
                        </a:rPr>
                        <a:t>12</a:t>
                      </a:r>
                    </a:p>
                  </a:txBody>
                  <a:tcPr/>
                </a:tc>
                <a:tc>
                  <a:txBody>
                    <a:bodyPr/>
                    <a:lstStyle/>
                    <a:p>
                      <a:pPr algn="ctr"/>
                      <a:r>
                        <a:rPr lang="en-US" dirty="0">
                          <a:latin typeface="Arial" panose="020B0604020202020204" pitchFamily="34" charset="0"/>
                          <a:cs typeface="Arial" panose="020B0604020202020204" pitchFamily="34" charset="0"/>
                        </a:rPr>
                        <a:t>.53</a:t>
                      </a:r>
                    </a:p>
                  </a:txBody>
                  <a:tcPr/>
                </a:tc>
                <a:extLst>
                  <a:ext uri="{0D108BD9-81ED-4DB2-BD59-A6C34878D82A}">
                    <a16:rowId xmlns:a16="http://schemas.microsoft.com/office/drawing/2014/main" val="1503087705"/>
                  </a:ext>
                </a:extLst>
              </a:tr>
              <a:tr h="520700">
                <a:tc>
                  <a:txBody>
                    <a:bodyPr/>
                    <a:lstStyle/>
                    <a:p>
                      <a:pPr algn="ctr"/>
                      <a:r>
                        <a:rPr lang="en-US" dirty="0">
                          <a:latin typeface="Arial" panose="020B0604020202020204" pitchFamily="34" charset="0"/>
                          <a:cs typeface="Arial" panose="020B0604020202020204" pitchFamily="34" charset="0"/>
                        </a:rPr>
                        <a:t>2017-2018</a:t>
                      </a:r>
                    </a:p>
                  </a:txBody>
                  <a:tcPr/>
                </a:tc>
                <a:tc>
                  <a:txBody>
                    <a:bodyPr/>
                    <a:lstStyle/>
                    <a:p>
                      <a:pPr algn="ctr"/>
                      <a:r>
                        <a:rPr lang="en-US" dirty="0">
                          <a:latin typeface="Arial" panose="020B0604020202020204" pitchFamily="34" charset="0"/>
                          <a:cs typeface="Arial" panose="020B0604020202020204" pitchFamily="34" charset="0"/>
                        </a:rPr>
                        <a:t>23,448</a:t>
                      </a:r>
                    </a:p>
                  </a:txBody>
                  <a:tcPr/>
                </a:tc>
                <a:tc>
                  <a:txBody>
                    <a:bodyPr/>
                    <a:lstStyle/>
                    <a:p>
                      <a:pPr algn="ctr"/>
                      <a:r>
                        <a:rPr lang="en-US" dirty="0">
                          <a:latin typeface="Arial" panose="020B0604020202020204" pitchFamily="34" charset="0"/>
                          <a:cs typeface="Arial" panose="020B0604020202020204" pitchFamily="34" charset="0"/>
                        </a:rPr>
                        <a:t>14</a:t>
                      </a:r>
                    </a:p>
                  </a:txBody>
                  <a:tcPr/>
                </a:tc>
                <a:tc>
                  <a:txBody>
                    <a:bodyPr/>
                    <a:lstStyle/>
                    <a:p>
                      <a:pPr algn="ctr"/>
                      <a:r>
                        <a:rPr lang="en-US" dirty="0">
                          <a:latin typeface="Arial" panose="020B0604020202020204" pitchFamily="34" charset="0"/>
                          <a:cs typeface="Arial" panose="020B0604020202020204" pitchFamily="34" charset="0"/>
                        </a:rPr>
                        <a:t>.60</a:t>
                      </a:r>
                    </a:p>
                  </a:txBody>
                  <a:tcPr/>
                </a:tc>
                <a:extLst>
                  <a:ext uri="{0D108BD9-81ED-4DB2-BD59-A6C34878D82A}">
                    <a16:rowId xmlns:a16="http://schemas.microsoft.com/office/drawing/2014/main" val="2931153318"/>
                  </a:ext>
                </a:extLst>
              </a:tr>
              <a:tr h="520700">
                <a:tc>
                  <a:txBody>
                    <a:bodyPr/>
                    <a:lstStyle/>
                    <a:p>
                      <a:pPr algn="ctr"/>
                      <a:r>
                        <a:rPr lang="en-US" dirty="0">
                          <a:latin typeface="Arial" panose="020B0604020202020204" pitchFamily="34" charset="0"/>
                          <a:cs typeface="Arial" panose="020B0604020202020204" pitchFamily="34" charset="0"/>
                        </a:rPr>
                        <a:t>2016-2017</a:t>
                      </a:r>
                    </a:p>
                  </a:txBody>
                  <a:tcPr/>
                </a:tc>
                <a:tc>
                  <a:txBody>
                    <a:bodyPr/>
                    <a:lstStyle/>
                    <a:p>
                      <a:pPr algn="ctr"/>
                      <a:r>
                        <a:rPr lang="en-US" dirty="0">
                          <a:latin typeface="Arial" panose="020B0604020202020204" pitchFamily="34" charset="0"/>
                          <a:cs typeface="Arial" panose="020B0604020202020204" pitchFamily="34" charset="0"/>
                        </a:rPr>
                        <a:t>23,226</a:t>
                      </a:r>
                    </a:p>
                  </a:txBody>
                  <a:tcPr/>
                </a:tc>
                <a:tc>
                  <a:txBody>
                    <a:bodyPr/>
                    <a:lstStyle/>
                    <a:p>
                      <a:pPr algn="ctr"/>
                      <a:r>
                        <a:rPr lang="en-US" dirty="0">
                          <a:latin typeface="Arial" panose="020B0604020202020204" pitchFamily="34" charset="0"/>
                          <a:cs typeface="Arial" panose="020B0604020202020204" pitchFamily="34" charset="0"/>
                        </a:rPr>
                        <a:t>6</a:t>
                      </a:r>
                    </a:p>
                  </a:txBody>
                  <a:tcPr/>
                </a:tc>
                <a:tc>
                  <a:txBody>
                    <a:bodyPr/>
                    <a:lstStyle/>
                    <a:p>
                      <a:pPr algn="ctr"/>
                      <a:r>
                        <a:rPr lang="en-US" dirty="0">
                          <a:latin typeface="Arial" panose="020B0604020202020204" pitchFamily="34" charset="0"/>
                          <a:cs typeface="Arial" panose="020B0604020202020204" pitchFamily="34" charset="0"/>
                        </a:rPr>
                        <a:t>.26</a:t>
                      </a:r>
                    </a:p>
                  </a:txBody>
                  <a:tcPr/>
                </a:tc>
                <a:extLst>
                  <a:ext uri="{0D108BD9-81ED-4DB2-BD59-A6C34878D82A}">
                    <a16:rowId xmlns:a16="http://schemas.microsoft.com/office/drawing/2014/main" val="3689223885"/>
                  </a:ext>
                </a:extLst>
              </a:tr>
              <a:tr h="520700">
                <a:tc>
                  <a:txBody>
                    <a:bodyPr/>
                    <a:lstStyle/>
                    <a:p>
                      <a:pPr algn="ctr"/>
                      <a:r>
                        <a:rPr lang="en-US" dirty="0">
                          <a:latin typeface="Arial" panose="020B0604020202020204" pitchFamily="34" charset="0"/>
                          <a:cs typeface="Arial" panose="020B0604020202020204" pitchFamily="34" charset="0"/>
                        </a:rPr>
                        <a:t>2015-2016</a:t>
                      </a:r>
                    </a:p>
                  </a:txBody>
                  <a:tcPr/>
                </a:tc>
                <a:tc>
                  <a:txBody>
                    <a:bodyPr/>
                    <a:lstStyle/>
                    <a:p>
                      <a:pPr algn="ctr"/>
                      <a:r>
                        <a:rPr lang="en-US" dirty="0">
                          <a:latin typeface="Arial" panose="020B0604020202020204" pitchFamily="34" charset="0"/>
                          <a:cs typeface="Arial" panose="020B0604020202020204" pitchFamily="34" charset="0"/>
                        </a:rPr>
                        <a:t>23,155</a:t>
                      </a:r>
                    </a:p>
                  </a:txBody>
                  <a:tcPr/>
                </a:tc>
                <a:tc>
                  <a:txBody>
                    <a:bodyPr/>
                    <a:lstStyle/>
                    <a:p>
                      <a:pPr algn="ctr"/>
                      <a:r>
                        <a:rPr lang="en-US" dirty="0">
                          <a:latin typeface="Arial" panose="020B0604020202020204" pitchFamily="34" charset="0"/>
                          <a:cs typeface="Arial" panose="020B0604020202020204" pitchFamily="34" charset="0"/>
                        </a:rPr>
                        <a:t>9</a:t>
                      </a:r>
                    </a:p>
                  </a:txBody>
                  <a:tcPr/>
                </a:tc>
                <a:tc>
                  <a:txBody>
                    <a:bodyPr/>
                    <a:lstStyle/>
                    <a:p>
                      <a:pPr algn="ctr"/>
                      <a:r>
                        <a:rPr lang="en-US" dirty="0">
                          <a:latin typeface="Arial" panose="020B0604020202020204" pitchFamily="34" charset="0"/>
                          <a:cs typeface="Arial" panose="020B0604020202020204" pitchFamily="34" charset="0"/>
                        </a:rPr>
                        <a:t>.39</a:t>
                      </a:r>
                    </a:p>
                  </a:txBody>
                  <a:tcPr/>
                </a:tc>
                <a:extLst>
                  <a:ext uri="{0D108BD9-81ED-4DB2-BD59-A6C34878D82A}">
                    <a16:rowId xmlns:a16="http://schemas.microsoft.com/office/drawing/2014/main" val="462984388"/>
                  </a:ext>
                </a:extLst>
              </a:tr>
              <a:tr h="520700">
                <a:tc>
                  <a:txBody>
                    <a:bodyPr/>
                    <a:lstStyle/>
                    <a:p>
                      <a:pPr algn="ctr"/>
                      <a:r>
                        <a:rPr lang="en-US" dirty="0">
                          <a:latin typeface="Arial" panose="020B0604020202020204" pitchFamily="34" charset="0"/>
                          <a:cs typeface="Arial" panose="020B0604020202020204" pitchFamily="34" charset="0"/>
                        </a:rPr>
                        <a:t>2014-2015</a:t>
                      </a:r>
                    </a:p>
                  </a:txBody>
                  <a:tcPr/>
                </a:tc>
                <a:tc>
                  <a:txBody>
                    <a:bodyPr/>
                    <a:lstStyle/>
                    <a:p>
                      <a:pPr algn="ctr"/>
                      <a:r>
                        <a:rPr lang="en-US" dirty="0">
                          <a:latin typeface="Arial" panose="020B0604020202020204" pitchFamily="34" charset="0"/>
                          <a:cs typeface="Arial" panose="020B0604020202020204" pitchFamily="34" charset="0"/>
                        </a:rPr>
                        <a:t>21,712</a:t>
                      </a:r>
                    </a:p>
                  </a:txBody>
                  <a:tcPr/>
                </a:tc>
                <a:tc>
                  <a:txBody>
                    <a:bodyPr/>
                    <a:lstStyle/>
                    <a:p>
                      <a:pPr algn="ctr"/>
                      <a:r>
                        <a:rPr lang="en-US" dirty="0">
                          <a:latin typeface="Arial" panose="020B0604020202020204" pitchFamily="34" charset="0"/>
                          <a:cs typeface="Arial" panose="020B0604020202020204" pitchFamily="34" charset="0"/>
                        </a:rPr>
                        <a:t>5</a:t>
                      </a:r>
                    </a:p>
                  </a:txBody>
                  <a:tcPr/>
                </a:tc>
                <a:tc>
                  <a:txBody>
                    <a:bodyPr/>
                    <a:lstStyle/>
                    <a:p>
                      <a:pPr algn="ctr"/>
                      <a:r>
                        <a:rPr lang="en-US" dirty="0">
                          <a:latin typeface="Arial" panose="020B0604020202020204" pitchFamily="34" charset="0"/>
                          <a:cs typeface="Arial" panose="020B0604020202020204" pitchFamily="34" charset="0"/>
                        </a:rPr>
                        <a:t>.23</a:t>
                      </a:r>
                    </a:p>
                  </a:txBody>
                  <a:tcPr/>
                </a:tc>
                <a:extLst>
                  <a:ext uri="{0D108BD9-81ED-4DB2-BD59-A6C34878D82A}">
                    <a16:rowId xmlns:a16="http://schemas.microsoft.com/office/drawing/2014/main" val="1527930361"/>
                  </a:ext>
                </a:extLst>
              </a:tr>
            </a:tbl>
          </a:graphicData>
        </a:graphic>
      </p:graphicFrame>
      <p:sp>
        <p:nvSpPr>
          <p:cNvPr id="7" name="Title 2">
            <a:extLst>
              <a:ext uri="{FF2B5EF4-FFF2-40B4-BE49-F238E27FC236}">
                <a16:creationId xmlns:a16="http://schemas.microsoft.com/office/drawing/2014/main" id="{8111C1D8-A8A6-450D-81E8-56090B5BEB8E}"/>
              </a:ext>
            </a:extLst>
          </p:cNvPr>
          <p:cNvSpPr txBox="1">
            <a:spLocks/>
          </p:cNvSpPr>
          <p:nvPr/>
        </p:nvSpPr>
        <p:spPr>
          <a:xfrm>
            <a:off x="838200" y="1472471"/>
            <a:ext cx="10515600" cy="1325563"/>
          </a:xfrm>
          <a:prstGeom prst="rect">
            <a:avLst/>
          </a:prstGeom>
        </p:spPr>
        <p:txBody>
          <a:bodyPr/>
          <a:lstStyle>
            <a:lvl1pPr algn="l" defTabSz="914400" rtl="0" eaLnBrk="1" latinLnBrk="0" hangingPunct="1">
              <a:lnSpc>
                <a:spcPct val="90000"/>
              </a:lnSpc>
              <a:spcBef>
                <a:spcPct val="0"/>
              </a:spcBef>
              <a:buNone/>
              <a:defRPr sz="4400" b="1" kern="1200" baseline="0">
                <a:solidFill>
                  <a:schemeClr val="tx1"/>
                </a:solidFill>
                <a:latin typeface="Poppins" panose="00000500000000000000" pitchFamily="2" charset="0"/>
                <a:ea typeface="+mj-ea"/>
                <a:cs typeface="Poppins" panose="00000500000000000000" pitchFamily="2" charset="0"/>
              </a:defRPr>
            </a:lvl1pPr>
          </a:lstStyle>
          <a:p>
            <a:r>
              <a:rPr lang="en-US" sz="2400" dirty="0">
                <a:solidFill>
                  <a:schemeClr val="tx2"/>
                </a:solidFill>
              </a:rPr>
              <a:t>Complaints Data</a:t>
            </a:r>
          </a:p>
        </p:txBody>
      </p:sp>
    </p:spTree>
    <p:extLst>
      <p:ext uri="{BB962C8B-B14F-4D97-AF65-F5344CB8AC3E}">
        <p14:creationId xmlns:p14="http://schemas.microsoft.com/office/powerpoint/2010/main" val="2790217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06285-C968-4924-89BE-EE960020CC10}"/>
              </a:ext>
            </a:extLst>
          </p:cNvPr>
          <p:cNvSpPr>
            <a:spLocks noGrp="1"/>
          </p:cNvSpPr>
          <p:nvPr>
            <p:ph type="title"/>
          </p:nvPr>
        </p:nvSpPr>
        <p:spPr/>
        <p:txBody>
          <a:bodyPr/>
          <a:lstStyle/>
          <a:p>
            <a:r>
              <a:rPr lang="en-CA" dirty="0"/>
              <a:t>Public Awareness of HRPA</a:t>
            </a:r>
          </a:p>
        </p:txBody>
      </p:sp>
      <p:sp>
        <p:nvSpPr>
          <p:cNvPr id="5" name="Slide Number Placeholder 4">
            <a:extLst>
              <a:ext uri="{FF2B5EF4-FFF2-40B4-BE49-F238E27FC236}">
                <a16:creationId xmlns:a16="http://schemas.microsoft.com/office/drawing/2014/main" id="{28308870-D150-4F89-B920-ADB27D65184D}"/>
              </a:ext>
            </a:extLst>
          </p:cNvPr>
          <p:cNvSpPr>
            <a:spLocks noGrp="1"/>
          </p:cNvSpPr>
          <p:nvPr>
            <p:ph type="sldNum" sz="quarter" idx="10"/>
          </p:nvPr>
        </p:nvSpPr>
        <p:spPr/>
        <p:txBody>
          <a:bodyPr/>
          <a:lstStyle/>
          <a:p>
            <a:fld id="{A9B67BE4-B697-4B0C-AED9-AED1985FFEB6}" type="slidenum">
              <a:rPr lang="en-CA" smtClean="0"/>
              <a:pPr/>
              <a:t>18</a:t>
            </a:fld>
            <a:endParaRPr lang="en-CA" dirty="0"/>
          </a:p>
        </p:txBody>
      </p:sp>
      <p:sp>
        <p:nvSpPr>
          <p:cNvPr id="6" name="TextBox 5">
            <a:extLst>
              <a:ext uri="{FF2B5EF4-FFF2-40B4-BE49-F238E27FC236}">
                <a16:creationId xmlns:a16="http://schemas.microsoft.com/office/drawing/2014/main" id="{FF914BA0-121D-40CD-AED5-C574C5F6883B}"/>
              </a:ext>
            </a:extLst>
          </p:cNvPr>
          <p:cNvSpPr txBox="1"/>
          <p:nvPr/>
        </p:nvSpPr>
        <p:spPr>
          <a:xfrm>
            <a:off x="526709" y="1472581"/>
            <a:ext cx="10607040" cy="4093428"/>
          </a:xfrm>
          <a:prstGeom prst="rect">
            <a:avLst/>
          </a:prstGeom>
          <a:noFill/>
        </p:spPr>
        <p:txBody>
          <a:bodyPr wrap="square" rtlCol="0">
            <a:spAutoFit/>
          </a:bodyPr>
          <a:lstStyle/>
          <a:p>
            <a:pPr marL="285750" indent="-285750">
              <a:buFont typeface="Arial" panose="020B0604020202020204" pitchFamily="34" charset="0"/>
              <a:buChar char="•"/>
            </a:pPr>
            <a:endParaRPr lang="en-CA" dirty="0">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CA" sz="2400" dirty="0">
                <a:latin typeface="Poppins" panose="00000500000000000000" pitchFamily="2" charset="0"/>
                <a:cs typeface="Poppins" panose="00000500000000000000" pitchFamily="2" charset="0"/>
              </a:rPr>
              <a:t>In 2018, HRPA engaged IPSOS to get an idea of public aware of HRPA.</a:t>
            </a:r>
          </a:p>
          <a:p>
            <a:pPr marL="285750" indent="-285750">
              <a:buFont typeface="Arial" panose="020B0604020202020204" pitchFamily="34" charset="0"/>
              <a:buChar char="•"/>
            </a:pPr>
            <a:endParaRPr lang="en-CA" sz="2400" dirty="0">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CA" sz="2400" dirty="0">
                <a:latin typeface="Poppins" panose="00000500000000000000" pitchFamily="2" charset="0"/>
                <a:cs typeface="Poppins" panose="00000500000000000000" pitchFamily="2" charset="0"/>
              </a:rPr>
              <a:t>The following question was asked:</a:t>
            </a:r>
          </a:p>
          <a:p>
            <a:endParaRPr lang="en-CA" dirty="0">
              <a:latin typeface="Poppins" panose="00000500000000000000" pitchFamily="2" charset="0"/>
              <a:cs typeface="Poppins" panose="00000500000000000000" pitchFamily="2" charset="0"/>
            </a:endParaRPr>
          </a:p>
          <a:p>
            <a:endParaRPr lang="en-CA" dirty="0">
              <a:latin typeface="Poppins" panose="00000500000000000000" pitchFamily="2" charset="0"/>
              <a:cs typeface="Poppins" panose="00000500000000000000" pitchFamily="2" charset="0"/>
            </a:endParaRPr>
          </a:p>
          <a:p>
            <a:pPr lvl="2"/>
            <a:r>
              <a:rPr lang="en-CA" sz="2200" dirty="0">
                <a:solidFill>
                  <a:schemeClr val="tx2"/>
                </a:solidFill>
                <a:latin typeface="Poppins" panose="00000500000000000000" pitchFamily="2" charset="0"/>
                <a:cs typeface="Poppins" panose="00000500000000000000" pitchFamily="2" charset="0"/>
              </a:rPr>
              <a:t>Poll Question:  </a:t>
            </a:r>
            <a:r>
              <a:rPr lang="en-US" sz="2200" dirty="0">
                <a:solidFill>
                  <a:schemeClr val="tx2"/>
                </a:solidFill>
                <a:latin typeface="Poppins" panose="00000500000000000000" pitchFamily="2" charset="0"/>
                <a:cs typeface="Poppins" panose="00000500000000000000" pitchFamily="2" charset="0"/>
              </a:rPr>
              <a:t>Human Resources professionals can choose to register with the provincial regulator in Ontario, meaning that some professionals are registered and regulated, while others are not. Before today, were you aware that some human resources professionals are registered/regulated, while others are not?</a:t>
            </a:r>
          </a:p>
        </p:txBody>
      </p:sp>
    </p:spTree>
    <p:extLst>
      <p:ext uri="{BB962C8B-B14F-4D97-AF65-F5344CB8AC3E}">
        <p14:creationId xmlns:p14="http://schemas.microsoft.com/office/powerpoint/2010/main" val="25448094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30876-0F3F-48D6-A572-7DFFA9C60B52}"/>
              </a:ext>
            </a:extLst>
          </p:cNvPr>
          <p:cNvSpPr>
            <a:spLocks noGrp="1"/>
          </p:cNvSpPr>
          <p:nvPr>
            <p:ph type="title"/>
          </p:nvPr>
        </p:nvSpPr>
        <p:spPr/>
        <p:txBody>
          <a:bodyPr/>
          <a:lstStyle/>
          <a:p>
            <a:r>
              <a:rPr lang="en-CA" dirty="0"/>
              <a:t>Poll Results</a:t>
            </a:r>
          </a:p>
        </p:txBody>
      </p:sp>
      <p:sp>
        <p:nvSpPr>
          <p:cNvPr id="5" name="Slide Number Placeholder 4">
            <a:extLst>
              <a:ext uri="{FF2B5EF4-FFF2-40B4-BE49-F238E27FC236}">
                <a16:creationId xmlns:a16="http://schemas.microsoft.com/office/drawing/2014/main" id="{55EEA520-1E6B-4E26-B9FA-8FA46C2F1B4C}"/>
              </a:ext>
            </a:extLst>
          </p:cNvPr>
          <p:cNvSpPr>
            <a:spLocks noGrp="1"/>
          </p:cNvSpPr>
          <p:nvPr>
            <p:ph type="sldNum" sz="quarter" idx="10"/>
          </p:nvPr>
        </p:nvSpPr>
        <p:spPr/>
        <p:txBody>
          <a:bodyPr/>
          <a:lstStyle/>
          <a:p>
            <a:fld id="{A9B67BE4-B697-4B0C-AED9-AED1985FFEB6}" type="slidenum">
              <a:rPr lang="en-CA" smtClean="0"/>
              <a:pPr/>
              <a:t>19</a:t>
            </a:fld>
            <a:endParaRPr lang="en-CA" dirty="0"/>
          </a:p>
        </p:txBody>
      </p:sp>
      <p:graphicFrame>
        <p:nvGraphicFramePr>
          <p:cNvPr id="6" name="Chart 5">
            <a:extLst>
              <a:ext uri="{FF2B5EF4-FFF2-40B4-BE49-F238E27FC236}">
                <a16:creationId xmlns:a16="http://schemas.microsoft.com/office/drawing/2014/main" id="{DA6B972C-21D4-443C-BEA4-4F7514BFC1B8}"/>
              </a:ext>
            </a:extLst>
          </p:cNvPr>
          <p:cNvGraphicFramePr/>
          <p:nvPr>
            <p:extLst>
              <p:ext uri="{D42A27DB-BD31-4B8C-83A1-F6EECF244321}">
                <p14:modId xmlns:p14="http://schemas.microsoft.com/office/powerpoint/2010/main" val="633523880"/>
              </p:ext>
            </p:extLst>
          </p:nvPr>
        </p:nvGraphicFramePr>
        <p:xfrm>
          <a:off x="4462167" y="1483855"/>
          <a:ext cx="7086598"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7" name="Arrow: Right 6">
            <a:extLst>
              <a:ext uri="{FF2B5EF4-FFF2-40B4-BE49-F238E27FC236}">
                <a16:creationId xmlns:a16="http://schemas.microsoft.com/office/drawing/2014/main" id="{D9C07728-6151-4839-A1FB-95847C6F989D}"/>
              </a:ext>
            </a:extLst>
          </p:cNvPr>
          <p:cNvSpPr/>
          <p:nvPr/>
        </p:nvSpPr>
        <p:spPr>
          <a:xfrm>
            <a:off x="3567953" y="3978486"/>
            <a:ext cx="2917585" cy="4890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a:extLst>
              <a:ext uri="{FF2B5EF4-FFF2-40B4-BE49-F238E27FC236}">
                <a16:creationId xmlns:a16="http://schemas.microsoft.com/office/drawing/2014/main" id="{6F8D2F44-1BA4-4034-81F6-1CBCFE044EA1}"/>
              </a:ext>
            </a:extLst>
          </p:cNvPr>
          <p:cNvSpPr txBox="1"/>
          <p:nvPr/>
        </p:nvSpPr>
        <p:spPr>
          <a:xfrm>
            <a:off x="1871400" y="2708882"/>
            <a:ext cx="2246666" cy="923330"/>
          </a:xfrm>
          <a:prstGeom prst="rect">
            <a:avLst/>
          </a:prstGeom>
          <a:noFill/>
          <a:ln>
            <a:solidFill>
              <a:schemeClr val="accent1"/>
            </a:solidFill>
          </a:ln>
        </p:spPr>
        <p:txBody>
          <a:bodyPr wrap="square" rtlCol="0">
            <a:spAutoFit/>
          </a:bodyPr>
          <a:lstStyle/>
          <a:p>
            <a:pPr algn="ctr"/>
            <a:r>
              <a:rPr lang="en-CA" u="sng" dirty="0">
                <a:latin typeface="Arial" panose="020B0604020202020204" pitchFamily="34" charset="0"/>
                <a:cs typeface="Arial" panose="020B0604020202020204" pitchFamily="34" charset="0"/>
              </a:rPr>
              <a:t>86% </a:t>
            </a:r>
            <a:r>
              <a:rPr lang="en-CA" dirty="0">
                <a:latin typeface="Arial" panose="020B0604020202020204" pitchFamily="34" charset="0"/>
                <a:cs typeface="Arial" panose="020B0604020202020204" pitchFamily="34" charset="0"/>
              </a:rPr>
              <a:t>of Ontarians are </a:t>
            </a:r>
            <a:r>
              <a:rPr lang="en-CA" b="1" dirty="0">
                <a:latin typeface="Arial" panose="020B0604020202020204" pitchFamily="34" charset="0"/>
                <a:cs typeface="Arial" panose="020B0604020202020204" pitchFamily="34" charset="0"/>
              </a:rPr>
              <a:t>not</a:t>
            </a:r>
            <a:r>
              <a:rPr lang="en-CA" dirty="0">
                <a:latin typeface="Arial" panose="020B0604020202020204" pitchFamily="34" charset="0"/>
                <a:cs typeface="Arial" panose="020B0604020202020204" pitchFamily="34" charset="0"/>
              </a:rPr>
              <a:t> aware of HR being regulated</a:t>
            </a:r>
          </a:p>
        </p:txBody>
      </p:sp>
    </p:spTree>
    <p:extLst>
      <p:ext uri="{BB962C8B-B14F-4D97-AF65-F5344CB8AC3E}">
        <p14:creationId xmlns:p14="http://schemas.microsoft.com/office/powerpoint/2010/main" val="2085488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5EF1D-AEB8-4A01-9B9D-2EDA45BBDB48}"/>
              </a:ext>
            </a:extLst>
          </p:cNvPr>
          <p:cNvSpPr>
            <a:spLocks noGrp="1"/>
          </p:cNvSpPr>
          <p:nvPr>
            <p:ph type="title"/>
          </p:nvPr>
        </p:nvSpPr>
        <p:spPr>
          <a:xfrm>
            <a:off x="713581" y="528917"/>
            <a:ext cx="10764838" cy="799406"/>
          </a:xfrm>
        </p:spPr>
        <p:txBody>
          <a:bodyPr/>
          <a:lstStyle/>
          <a:p>
            <a:r>
              <a:rPr lang="en-US" dirty="0"/>
              <a:t>Introductions</a:t>
            </a:r>
          </a:p>
        </p:txBody>
      </p:sp>
      <p:sp>
        <p:nvSpPr>
          <p:cNvPr id="4" name="Slide Number Placeholder 3">
            <a:extLst>
              <a:ext uri="{FF2B5EF4-FFF2-40B4-BE49-F238E27FC236}">
                <a16:creationId xmlns:a16="http://schemas.microsoft.com/office/drawing/2014/main" id="{70F23DCE-8A33-4069-8B08-CC1F0BB7C8FF}"/>
              </a:ext>
            </a:extLst>
          </p:cNvPr>
          <p:cNvSpPr>
            <a:spLocks noGrp="1"/>
          </p:cNvSpPr>
          <p:nvPr>
            <p:ph type="sldNum" sz="quarter" idx="10"/>
          </p:nvPr>
        </p:nvSpPr>
        <p:spPr/>
        <p:txBody>
          <a:bodyPr/>
          <a:lstStyle/>
          <a:p>
            <a:fld id="{A9B67BE4-B697-4B0C-AED9-AED1985FFEB6}" type="slidenum">
              <a:rPr lang="en-CA" smtClean="0"/>
              <a:pPr/>
              <a:t>2</a:t>
            </a:fld>
            <a:endParaRPr lang="en-CA" dirty="0"/>
          </a:p>
        </p:txBody>
      </p:sp>
      <p:pic>
        <p:nvPicPr>
          <p:cNvPr id="5" name="Picture 4" descr="A person smiling for the camera&#10;&#10;Description automatically generated with medium confidence">
            <a:extLst>
              <a:ext uri="{FF2B5EF4-FFF2-40B4-BE49-F238E27FC236}">
                <a16:creationId xmlns:a16="http://schemas.microsoft.com/office/drawing/2014/main" id="{E43EF88C-AA63-4588-947B-CD4B214F8D2C}"/>
              </a:ext>
            </a:extLst>
          </p:cNvPr>
          <p:cNvPicPr>
            <a:picLocks noChangeAspect="1"/>
          </p:cNvPicPr>
          <p:nvPr/>
        </p:nvPicPr>
        <p:blipFill>
          <a:blip r:embed="rId3"/>
          <a:stretch>
            <a:fillRect/>
          </a:stretch>
        </p:blipFill>
        <p:spPr>
          <a:xfrm>
            <a:off x="990280" y="1592244"/>
            <a:ext cx="1701791" cy="229104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Picture 5">
            <a:extLst>
              <a:ext uri="{FF2B5EF4-FFF2-40B4-BE49-F238E27FC236}">
                <a16:creationId xmlns:a16="http://schemas.microsoft.com/office/drawing/2014/main" id="{DCF2EA11-C164-4762-8DCA-9771E98CDA29}"/>
              </a:ext>
            </a:extLst>
          </p:cNvPr>
          <p:cNvPicPr>
            <a:picLocks noChangeAspect="1"/>
          </p:cNvPicPr>
          <p:nvPr/>
        </p:nvPicPr>
        <p:blipFill>
          <a:blip r:embed="rId4"/>
          <a:stretch>
            <a:fillRect/>
          </a:stretch>
        </p:blipFill>
        <p:spPr>
          <a:xfrm>
            <a:off x="590324" y="4245253"/>
            <a:ext cx="3210560" cy="180594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 name="Content Placeholder 3">
            <a:extLst>
              <a:ext uri="{FF2B5EF4-FFF2-40B4-BE49-F238E27FC236}">
                <a16:creationId xmlns:a16="http://schemas.microsoft.com/office/drawing/2014/main" id="{391AAEA3-CB3C-447D-85D2-E60E02E5BBC8}"/>
              </a:ext>
            </a:extLst>
          </p:cNvPr>
          <p:cNvSpPr txBox="1">
            <a:spLocks/>
          </p:cNvSpPr>
          <p:nvPr/>
        </p:nvSpPr>
        <p:spPr>
          <a:xfrm>
            <a:off x="4325937" y="1584560"/>
            <a:ext cx="7396163" cy="48537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latin typeface="Poppins" panose="00000500000000000000" pitchFamily="2" charset="0"/>
                <a:cs typeface="Poppins" panose="00000500000000000000" pitchFamily="2" charset="0"/>
              </a:rPr>
              <a:t>Mara Berger</a:t>
            </a:r>
          </a:p>
          <a:p>
            <a:pPr marL="0" indent="0">
              <a:buNone/>
            </a:pPr>
            <a:r>
              <a:rPr lang="en-US" dirty="0">
                <a:latin typeface="Poppins" panose="00000500000000000000" pitchFamily="2" charset="0"/>
                <a:cs typeface="Poppins" panose="00000500000000000000" pitchFamily="2" charset="0"/>
              </a:rPr>
              <a:t>Associate Registrar</a:t>
            </a:r>
          </a:p>
          <a:p>
            <a:pPr marL="0" indent="0">
              <a:buNone/>
            </a:pPr>
            <a:r>
              <a:rPr lang="en-US" dirty="0">
                <a:latin typeface="Poppins" panose="00000500000000000000" pitchFamily="2" charset="0"/>
                <a:cs typeface="Poppins" panose="00000500000000000000" pitchFamily="2" charset="0"/>
              </a:rPr>
              <a:t>HRPA</a:t>
            </a:r>
          </a:p>
          <a:p>
            <a:endParaRPr lang="en-US" dirty="0">
              <a:latin typeface="Poppins" panose="00000500000000000000" pitchFamily="2" charset="0"/>
              <a:cs typeface="Poppins" panose="00000500000000000000" pitchFamily="2" charset="0"/>
            </a:endParaRPr>
          </a:p>
          <a:p>
            <a:endParaRPr lang="en-US" b="1" dirty="0">
              <a:latin typeface="Poppins" panose="00000500000000000000" pitchFamily="2" charset="0"/>
              <a:cs typeface="Poppins" panose="00000500000000000000" pitchFamily="2" charset="0"/>
            </a:endParaRPr>
          </a:p>
          <a:p>
            <a:pPr marL="0" indent="0">
              <a:buNone/>
            </a:pPr>
            <a:r>
              <a:rPr lang="en-US" b="1" dirty="0">
                <a:latin typeface="Poppins" panose="00000500000000000000" pitchFamily="2" charset="0"/>
                <a:cs typeface="Poppins" panose="00000500000000000000" pitchFamily="2" charset="0"/>
              </a:rPr>
              <a:t>Emily Sully</a:t>
            </a:r>
          </a:p>
          <a:p>
            <a:pPr marL="0" indent="0">
              <a:buNone/>
            </a:pPr>
            <a:r>
              <a:rPr lang="en-US" dirty="0">
                <a:latin typeface="Poppins" panose="00000500000000000000" pitchFamily="2" charset="0"/>
                <a:cs typeface="Poppins" panose="00000500000000000000" pitchFamily="2" charset="0"/>
              </a:rPr>
              <a:t>Policy Analyst</a:t>
            </a:r>
          </a:p>
          <a:p>
            <a:pPr marL="0" indent="0">
              <a:buNone/>
            </a:pPr>
            <a:r>
              <a:rPr lang="en-US" dirty="0">
                <a:latin typeface="Poppins" panose="00000500000000000000" pitchFamily="2" charset="0"/>
                <a:cs typeface="Poppins" panose="00000500000000000000" pitchFamily="2" charset="0"/>
              </a:rPr>
              <a:t>HRPA</a:t>
            </a:r>
            <a:endParaRPr lang="en-CA"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4693462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94698-E2EB-4A36-B5E1-A817DA474053}"/>
              </a:ext>
            </a:extLst>
          </p:cNvPr>
          <p:cNvSpPr>
            <a:spLocks noGrp="1"/>
          </p:cNvSpPr>
          <p:nvPr>
            <p:ph type="title"/>
          </p:nvPr>
        </p:nvSpPr>
        <p:spPr/>
        <p:txBody>
          <a:bodyPr/>
          <a:lstStyle/>
          <a:p>
            <a:r>
              <a:rPr lang="en-CA" dirty="0"/>
              <a:t>HRPA’s Process</a:t>
            </a:r>
          </a:p>
        </p:txBody>
      </p:sp>
      <p:sp>
        <p:nvSpPr>
          <p:cNvPr id="5" name="Slide Number Placeholder 4">
            <a:extLst>
              <a:ext uri="{FF2B5EF4-FFF2-40B4-BE49-F238E27FC236}">
                <a16:creationId xmlns:a16="http://schemas.microsoft.com/office/drawing/2014/main" id="{6B6DC414-5E2B-4C04-91DF-B598BD77412A}"/>
              </a:ext>
            </a:extLst>
          </p:cNvPr>
          <p:cNvSpPr>
            <a:spLocks noGrp="1"/>
          </p:cNvSpPr>
          <p:nvPr>
            <p:ph type="sldNum" sz="quarter" idx="10"/>
          </p:nvPr>
        </p:nvSpPr>
        <p:spPr/>
        <p:txBody>
          <a:bodyPr/>
          <a:lstStyle/>
          <a:p>
            <a:fld id="{A9B67BE4-B697-4B0C-AED9-AED1985FFEB6}" type="slidenum">
              <a:rPr lang="en-CA" smtClean="0"/>
              <a:pPr/>
              <a:t>20</a:t>
            </a:fld>
            <a:endParaRPr lang="en-CA" dirty="0"/>
          </a:p>
        </p:txBody>
      </p:sp>
      <p:sp>
        <p:nvSpPr>
          <p:cNvPr id="7" name="TextBox 6">
            <a:extLst>
              <a:ext uri="{FF2B5EF4-FFF2-40B4-BE49-F238E27FC236}">
                <a16:creationId xmlns:a16="http://schemas.microsoft.com/office/drawing/2014/main" id="{0BEA904E-F764-4DBA-A6C7-1B9D04D773EC}"/>
              </a:ext>
            </a:extLst>
          </p:cNvPr>
          <p:cNvSpPr txBox="1"/>
          <p:nvPr/>
        </p:nvSpPr>
        <p:spPr>
          <a:xfrm>
            <a:off x="838200" y="1387821"/>
            <a:ext cx="6111380" cy="923330"/>
          </a:xfrm>
          <a:prstGeom prst="rect">
            <a:avLst/>
          </a:prstGeom>
          <a:noFill/>
        </p:spPr>
        <p:txBody>
          <a:bodyPr wrap="square">
            <a:spAutoFit/>
          </a:bodyPr>
          <a:lstStyle/>
          <a:p>
            <a:pPr marL="0" indent="0">
              <a:buNone/>
            </a:pPr>
            <a:r>
              <a:rPr lang="en-US" sz="1800" dirty="0">
                <a:latin typeface="Poppins" panose="00000500000000000000" pitchFamily="2" charset="0"/>
                <a:cs typeface="Poppins" panose="00000500000000000000" pitchFamily="2" charset="0"/>
              </a:rPr>
              <a:t>Developing a risk roster was a key first step to help us understand and identify the risks posed to the public stemming from the practice of HR.</a:t>
            </a:r>
          </a:p>
        </p:txBody>
      </p:sp>
      <p:pic>
        <p:nvPicPr>
          <p:cNvPr id="8" name="Picture 7" descr="Graphical user interface, text, application&#10;&#10;Description automatically generated">
            <a:extLst>
              <a:ext uri="{FF2B5EF4-FFF2-40B4-BE49-F238E27FC236}">
                <a16:creationId xmlns:a16="http://schemas.microsoft.com/office/drawing/2014/main" id="{821A4055-FE2F-4C28-B5D9-7E57E3982443}"/>
              </a:ext>
            </a:extLst>
          </p:cNvPr>
          <p:cNvPicPr>
            <a:picLocks noChangeAspect="1"/>
          </p:cNvPicPr>
          <p:nvPr/>
        </p:nvPicPr>
        <p:blipFill>
          <a:blip r:embed="rId3"/>
          <a:stretch>
            <a:fillRect/>
          </a:stretch>
        </p:blipFill>
        <p:spPr>
          <a:xfrm>
            <a:off x="454445" y="2439389"/>
            <a:ext cx="11514667" cy="3019830"/>
          </a:xfrm>
          <a:prstGeom prst="rect">
            <a:avLst/>
          </a:prstGeom>
        </p:spPr>
      </p:pic>
    </p:spTree>
    <p:extLst>
      <p:ext uri="{BB962C8B-B14F-4D97-AF65-F5344CB8AC3E}">
        <p14:creationId xmlns:p14="http://schemas.microsoft.com/office/powerpoint/2010/main" val="1136036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468D2-081A-4580-9A0D-F306CE8ECBBF}"/>
              </a:ext>
            </a:extLst>
          </p:cNvPr>
          <p:cNvSpPr>
            <a:spLocks noGrp="1"/>
          </p:cNvSpPr>
          <p:nvPr>
            <p:ph type="title"/>
          </p:nvPr>
        </p:nvSpPr>
        <p:spPr/>
        <p:txBody>
          <a:bodyPr/>
          <a:lstStyle/>
          <a:p>
            <a:r>
              <a:rPr lang="en-CA" dirty="0"/>
              <a:t>Methods to Develop Risk Roster</a:t>
            </a:r>
          </a:p>
        </p:txBody>
      </p:sp>
      <p:sp>
        <p:nvSpPr>
          <p:cNvPr id="5" name="Slide Number Placeholder 4">
            <a:extLst>
              <a:ext uri="{FF2B5EF4-FFF2-40B4-BE49-F238E27FC236}">
                <a16:creationId xmlns:a16="http://schemas.microsoft.com/office/drawing/2014/main" id="{95569FE4-6B32-48EF-9F89-2F3411564337}"/>
              </a:ext>
            </a:extLst>
          </p:cNvPr>
          <p:cNvSpPr>
            <a:spLocks noGrp="1"/>
          </p:cNvSpPr>
          <p:nvPr>
            <p:ph type="sldNum" sz="quarter" idx="10"/>
          </p:nvPr>
        </p:nvSpPr>
        <p:spPr/>
        <p:txBody>
          <a:bodyPr/>
          <a:lstStyle/>
          <a:p>
            <a:fld id="{A9B67BE4-B697-4B0C-AED9-AED1985FFEB6}" type="slidenum">
              <a:rPr lang="en-CA" smtClean="0"/>
              <a:pPr/>
              <a:t>21</a:t>
            </a:fld>
            <a:endParaRPr lang="en-CA" dirty="0"/>
          </a:p>
        </p:txBody>
      </p:sp>
      <p:graphicFrame>
        <p:nvGraphicFramePr>
          <p:cNvPr id="6" name="Content Placeholder 3">
            <a:extLst>
              <a:ext uri="{FF2B5EF4-FFF2-40B4-BE49-F238E27FC236}">
                <a16:creationId xmlns:a16="http://schemas.microsoft.com/office/drawing/2014/main" id="{BB9E3EF4-1782-4B39-B5B6-77DE751D8002}"/>
              </a:ext>
            </a:extLst>
          </p:cNvPr>
          <p:cNvGraphicFramePr>
            <a:graphicFrameLocks noGrp="1"/>
          </p:cNvGraphicFramePr>
          <p:nvPr>
            <p:ph sz="half" idx="1"/>
            <p:extLst>
              <p:ext uri="{D42A27DB-BD31-4B8C-83A1-F6EECF244321}">
                <p14:modId xmlns:p14="http://schemas.microsoft.com/office/powerpoint/2010/main" val="2232922082"/>
              </p:ext>
            </p:extLst>
          </p:nvPr>
        </p:nvGraphicFramePr>
        <p:xfrm>
          <a:off x="389466" y="1565566"/>
          <a:ext cx="11413067" cy="38694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153559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8FC03-D564-493F-AE24-D0735452730A}"/>
              </a:ext>
            </a:extLst>
          </p:cNvPr>
          <p:cNvSpPr>
            <a:spLocks noGrp="1"/>
          </p:cNvSpPr>
          <p:nvPr>
            <p:ph type="title"/>
          </p:nvPr>
        </p:nvSpPr>
        <p:spPr/>
        <p:txBody>
          <a:bodyPr/>
          <a:lstStyle/>
          <a:p>
            <a:r>
              <a:rPr lang="en-CA" dirty="0"/>
              <a:t>Results</a:t>
            </a:r>
          </a:p>
        </p:txBody>
      </p:sp>
      <p:sp>
        <p:nvSpPr>
          <p:cNvPr id="3" name="Content Placeholder 2">
            <a:extLst>
              <a:ext uri="{FF2B5EF4-FFF2-40B4-BE49-F238E27FC236}">
                <a16:creationId xmlns:a16="http://schemas.microsoft.com/office/drawing/2014/main" id="{EDAFC6B2-7552-4656-BCF3-00BE79A1B216}"/>
              </a:ext>
            </a:extLst>
          </p:cNvPr>
          <p:cNvSpPr>
            <a:spLocks noGrp="1"/>
          </p:cNvSpPr>
          <p:nvPr>
            <p:ph sz="half" idx="1"/>
          </p:nvPr>
        </p:nvSpPr>
        <p:spPr>
          <a:xfrm>
            <a:off x="695325" y="1387821"/>
            <a:ext cx="10429875" cy="4710041"/>
          </a:xfrm>
        </p:spPr>
        <p:txBody>
          <a:bodyPr/>
          <a:lstStyle/>
          <a:p>
            <a:r>
              <a:rPr lang="en-CA" dirty="0"/>
              <a:t>131 risks identified</a:t>
            </a:r>
          </a:p>
          <a:p>
            <a:pPr marL="0" indent="0">
              <a:buNone/>
            </a:pPr>
            <a:endParaRPr lang="en-CA" dirty="0"/>
          </a:p>
          <a:p>
            <a:r>
              <a:rPr lang="en-CA" dirty="0"/>
              <a:t>Split into categories: </a:t>
            </a:r>
          </a:p>
          <a:p>
            <a:pPr lvl="1"/>
            <a:r>
              <a:rPr lang="en-CA" dirty="0"/>
              <a:t>Health, wellness and safe workplace</a:t>
            </a:r>
          </a:p>
          <a:p>
            <a:pPr lvl="1"/>
            <a:r>
              <a:rPr lang="en-CA" dirty="0"/>
              <a:t>Labour and employee relations</a:t>
            </a:r>
          </a:p>
          <a:p>
            <a:pPr lvl="1"/>
            <a:r>
              <a:rPr lang="en-CA" dirty="0"/>
              <a:t>Workplace competencies, planning and management</a:t>
            </a:r>
          </a:p>
          <a:p>
            <a:pPr lvl="1"/>
            <a:r>
              <a:rPr lang="en-CA" dirty="0"/>
              <a:t>Legal and/or regulatory awareness &amp; compliance</a:t>
            </a:r>
          </a:p>
          <a:p>
            <a:pPr lvl="1"/>
            <a:r>
              <a:rPr lang="en-CA" dirty="0"/>
              <a:t>Other</a:t>
            </a:r>
          </a:p>
        </p:txBody>
      </p:sp>
      <p:sp>
        <p:nvSpPr>
          <p:cNvPr id="5" name="Slide Number Placeholder 4">
            <a:extLst>
              <a:ext uri="{FF2B5EF4-FFF2-40B4-BE49-F238E27FC236}">
                <a16:creationId xmlns:a16="http://schemas.microsoft.com/office/drawing/2014/main" id="{8A0C3CC6-7F4C-41B3-8BDA-157EA04D4480}"/>
              </a:ext>
            </a:extLst>
          </p:cNvPr>
          <p:cNvSpPr>
            <a:spLocks noGrp="1"/>
          </p:cNvSpPr>
          <p:nvPr>
            <p:ph type="sldNum" sz="quarter" idx="10"/>
          </p:nvPr>
        </p:nvSpPr>
        <p:spPr/>
        <p:txBody>
          <a:bodyPr/>
          <a:lstStyle/>
          <a:p>
            <a:fld id="{A9B67BE4-B697-4B0C-AED9-AED1985FFEB6}" type="slidenum">
              <a:rPr lang="en-CA" smtClean="0"/>
              <a:pPr/>
              <a:t>22</a:t>
            </a:fld>
            <a:endParaRPr lang="en-CA" dirty="0"/>
          </a:p>
        </p:txBody>
      </p:sp>
    </p:spTree>
    <p:extLst>
      <p:ext uri="{BB962C8B-B14F-4D97-AF65-F5344CB8AC3E}">
        <p14:creationId xmlns:p14="http://schemas.microsoft.com/office/powerpoint/2010/main" val="16053581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64620-C246-4689-B399-3DF4162D0190}"/>
              </a:ext>
            </a:extLst>
          </p:cNvPr>
          <p:cNvSpPr>
            <a:spLocks noGrp="1"/>
          </p:cNvSpPr>
          <p:nvPr>
            <p:ph type="title"/>
          </p:nvPr>
        </p:nvSpPr>
        <p:spPr/>
        <p:txBody>
          <a:bodyPr/>
          <a:lstStyle/>
          <a:p>
            <a:r>
              <a:rPr lang="en-CA" dirty="0"/>
              <a:t>Ranking Severity of Risks</a:t>
            </a:r>
          </a:p>
        </p:txBody>
      </p:sp>
      <p:sp>
        <p:nvSpPr>
          <p:cNvPr id="3" name="Content Placeholder 2">
            <a:extLst>
              <a:ext uri="{FF2B5EF4-FFF2-40B4-BE49-F238E27FC236}">
                <a16:creationId xmlns:a16="http://schemas.microsoft.com/office/drawing/2014/main" id="{2C5AEDEF-9AAD-4E8F-B271-DF3966D8B63B}"/>
              </a:ext>
            </a:extLst>
          </p:cNvPr>
          <p:cNvSpPr>
            <a:spLocks noGrp="1"/>
          </p:cNvSpPr>
          <p:nvPr>
            <p:ph sz="half" idx="1"/>
          </p:nvPr>
        </p:nvSpPr>
        <p:spPr>
          <a:xfrm>
            <a:off x="695325" y="1387821"/>
            <a:ext cx="10571090" cy="4710041"/>
          </a:xfrm>
        </p:spPr>
        <p:txBody>
          <a:bodyPr/>
          <a:lstStyle/>
          <a:p>
            <a:pPr marL="0" indent="0" algn="ctr">
              <a:buNone/>
            </a:pPr>
            <a:r>
              <a:rPr lang="en-CA" b="1" dirty="0"/>
              <a:t>Likelihood x Impact</a:t>
            </a:r>
          </a:p>
          <a:p>
            <a:endParaRPr lang="en-CA" dirty="0"/>
          </a:p>
          <a:p>
            <a:r>
              <a:rPr lang="en-CA" dirty="0"/>
              <a:t>Professional Standards Committee</a:t>
            </a:r>
          </a:p>
          <a:p>
            <a:r>
              <a:rPr lang="en-CA" dirty="0"/>
              <a:t>Chapters</a:t>
            </a:r>
          </a:p>
          <a:p>
            <a:r>
              <a:rPr lang="en-CA" dirty="0"/>
              <a:t>Internal Risk-Based Regulation Project Team</a:t>
            </a:r>
          </a:p>
          <a:p>
            <a:r>
              <a:rPr lang="en-CA" dirty="0"/>
              <a:t>Public Advisory Forum</a:t>
            </a:r>
          </a:p>
        </p:txBody>
      </p:sp>
      <p:sp>
        <p:nvSpPr>
          <p:cNvPr id="5" name="Slide Number Placeholder 4">
            <a:extLst>
              <a:ext uri="{FF2B5EF4-FFF2-40B4-BE49-F238E27FC236}">
                <a16:creationId xmlns:a16="http://schemas.microsoft.com/office/drawing/2014/main" id="{E378DC1F-6DC4-4107-9DFD-142C89F5B3D7}"/>
              </a:ext>
            </a:extLst>
          </p:cNvPr>
          <p:cNvSpPr>
            <a:spLocks noGrp="1"/>
          </p:cNvSpPr>
          <p:nvPr>
            <p:ph type="sldNum" sz="quarter" idx="10"/>
          </p:nvPr>
        </p:nvSpPr>
        <p:spPr/>
        <p:txBody>
          <a:bodyPr/>
          <a:lstStyle/>
          <a:p>
            <a:fld id="{A9B67BE4-B697-4B0C-AED9-AED1985FFEB6}" type="slidenum">
              <a:rPr lang="en-CA" smtClean="0"/>
              <a:pPr/>
              <a:t>23</a:t>
            </a:fld>
            <a:endParaRPr lang="en-CA" dirty="0"/>
          </a:p>
        </p:txBody>
      </p:sp>
    </p:spTree>
    <p:extLst>
      <p:ext uri="{BB962C8B-B14F-4D97-AF65-F5344CB8AC3E}">
        <p14:creationId xmlns:p14="http://schemas.microsoft.com/office/powerpoint/2010/main" val="13962017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97E0B-69AF-42F8-A26C-9193E2256F94}"/>
              </a:ext>
            </a:extLst>
          </p:cNvPr>
          <p:cNvSpPr>
            <a:spLocks noGrp="1"/>
          </p:cNvSpPr>
          <p:nvPr>
            <p:ph type="title"/>
          </p:nvPr>
        </p:nvSpPr>
        <p:spPr>
          <a:xfrm>
            <a:off x="766762" y="2147456"/>
            <a:ext cx="10658475" cy="1010442"/>
          </a:xfrm>
        </p:spPr>
        <p:txBody>
          <a:bodyPr/>
          <a:lstStyle/>
          <a:p>
            <a:pPr algn="ctr"/>
            <a:r>
              <a:rPr lang="en-CA" sz="3200" dirty="0">
                <a:solidFill>
                  <a:schemeClr val="tx2"/>
                </a:solidFill>
              </a:rPr>
              <a:t>Do you any guesses as to what some of the top 10 risks identified were?</a:t>
            </a:r>
          </a:p>
        </p:txBody>
      </p:sp>
      <p:sp>
        <p:nvSpPr>
          <p:cNvPr id="5" name="Slide Number Placeholder 4">
            <a:extLst>
              <a:ext uri="{FF2B5EF4-FFF2-40B4-BE49-F238E27FC236}">
                <a16:creationId xmlns:a16="http://schemas.microsoft.com/office/drawing/2014/main" id="{DDE9D17B-568B-4F1E-9A08-514DFFA4575D}"/>
              </a:ext>
            </a:extLst>
          </p:cNvPr>
          <p:cNvSpPr>
            <a:spLocks noGrp="1"/>
          </p:cNvSpPr>
          <p:nvPr>
            <p:ph type="sldNum" sz="quarter" idx="10"/>
          </p:nvPr>
        </p:nvSpPr>
        <p:spPr/>
        <p:txBody>
          <a:bodyPr/>
          <a:lstStyle/>
          <a:p>
            <a:fld id="{A9B67BE4-B697-4B0C-AED9-AED1985FFEB6}" type="slidenum">
              <a:rPr lang="en-CA" smtClean="0"/>
              <a:pPr/>
              <a:t>24</a:t>
            </a:fld>
            <a:endParaRPr lang="en-CA" dirty="0"/>
          </a:p>
        </p:txBody>
      </p:sp>
      <p:sp>
        <p:nvSpPr>
          <p:cNvPr id="6" name="TextBox 5">
            <a:extLst>
              <a:ext uri="{FF2B5EF4-FFF2-40B4-BE49-F238E27FC236}">
                <a16:creationId xmlns:a16="http://schemas.microsoft.com/office/drawing/2014/main" id="{16EC81AF-FF69-4A75-B696-33A090B51144}"/>
              </a:ext>
            </a:extLst>
          </p:cNvPr>
          <p:cNvSpPr txBox="1"/>
          <p:nvPr/>
        </p:nvSpPr>
        <p:spPr>
          <a:xfrm>
            <a:off x="4127383" y="4219662"/>
            <a:ext cx="3514988" cy="369332"/>
          </a:xfrm>
          <a:prstGeom prst="rect">
            <a:avLst/>
          </a:prstGeom>
          <a:noFill/>
        </p:spPr>
        <p:txBody>
          <a:bodyPr wrap="square" rtlCol="0">
            <a:spAutoFit/>
          </a:bodyPr>
          <a:lstStyle/>
          <a:p>
            <a:r>
              <a:rPr lang="en-CA" i="1" dirty="0">
                <a:latin typeface="Poppins" panose="00000500000000000000" pitchFamily="2" charset="0"/>
                <a:cs typeface="Poppins" panose="00000500000000000000" pitchFamily="2" charset="0"/>
              </a:rPr>
              <a:t>Use the Q&amp;A box to answer!</a:t>
            </a:r>
          </a:p>
        </p:txBody>
      </p:sp>
    </p:spTree>
    <p:extLst>
      <p:ext uri="{BB962C8B-B14F-4D97-AF65-F5344CB8AC3E}">
        <p14:creationId xmlns:p14="http://schemas.microsoft.com/office/powerpoint/2010/main" val="29918682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4D71E-7E01-4AF2-9B4E-F57743F31277}"/>
              </a:ext>
            </a:extLst>
          </p:cNvPr>
          <p:cNvSpPr>
            <a:spLocks noGrp="1"/>
          </p:cNvSpPr>
          <p:nvPr>
            <p:ph type="title"/>
          </p:nvPr>
        </p:nvSpPr>
        <p:spPr/>
        <p:txBody>
          <a:bodyPr/>
          <a:lstStyle/>
          <a:p>
            <a:r>
              <a:rPr lang="en-CA" dirty="0"/>
              <a:t>Top 10 Risks from Risk Roster</a:t>
            </a:r>
          </a:p>
        </p:txBody>
      </p:sp>
      <p:sp>
        <p:nvSpPr>
          <p:cNvPr id="5" name="Slide Number Placeholder 4">
            <a:extLst>
              <a:ext uri="{FF2B5EF4-FFF2-40B4-BE49-F238E27FC236}">
                <a16:creationId xmlns:a16="http://schemas.microsoft.com/office/drawing/2014/main" id="{13547231-DE2E-46C4-AF36-E7EB84B998F8}"/>
              </a:ext>
            </a:extLst>
          </p:cNvPr>
          <p:cNvSpPr>
            <a:spLocks noGrp="1"/>
          </p:cNvSpPr>
          <p:nvPr>
            <p:ph type="sldNum" sz="quarter" idx="10"/>
          </p:nvPr>
        </p:nvSpPr>
        <p:spPr/>
        <p:txBody>
          <a:bodyPr/>
          <a:lstStyle/>
          <a:p>
            <a:fld id="{A9B67BE4-B697-4B0C-AED9-AED1985FFEB6}" type="slidenum">
              <a:rPr lang="en-CA" smtClean="0"/>
              <a:pPr/>
              <a:t>25</a:t>
            </a:fld>
            <a:endParaRPr lang="en-CA" dirty="0"/>
          </a:p>
        </p:txBody>
      </p:sp>
      <p:graphicFrame>
        <p:nvGraphicFramePr>
          <p:cNvPr id="9" name="Table 9">
            <a:extLst>
              <a:ext uri="{FF2B5EF4-FFF2-40B4-BE49-F238E27FC236}">
                <a16:creationId xmlns:a16="http://schemas.microsoft.com/office/drawing/2014/main" id="{AB09AAF1-CC44-46C2-AADE-FE02557D781F}"/>
              </a:ext>
            </a:extLst>
          </p:cNvPr>
          <p:cNvGraphicFramePr>
            <a:graphicFrameLocks noGrp="1"/>
          </p:cNvGraphicFramePr>
          <p:nvPr>
            <p:ph sz="half" idx="1"/>
            <p:extLst>
              <p:ext uri="{D42A27DB-BD31-4B8C-83A1-F6EECF244321}">
                <p14:modId xmlns:p14="http://schemas.microsoft.com/office/powerpoint/2010/main" val="3756452207"/>
              </p:ext>
            </p:extLst>
          </p:nvPr>
        </p:nvGraphicFramePr>
        <p:xfrm>
          <a:off x="839466" y="1389379"/>
          <a:ext cx="10514333" cy="4390639"/>
        </p:xfrm>
        <a:graphic>
          <a:graphicData uri="http://schemas.openxmlformats.org/drawingml/2006/table">
            <a:tbl>
              <a:tblPr firstRow="1" bandRow="1">
                <a:tableStyleId>{5C22544A-7EE6-4342-B048-85BDC9FD1C3A}</a:tableStyleId>
              </a:tblPr>
              <a:tblGrid>
                <a:gridCol w="536517">
                  <a:extLst>
                    <a:ext uri="{9D8B030D-6E8A-4147-A177-3AD203B41FA5}">
                      <a16:colId xmlns:a16="http://schemas.microsoft.com/office/drawing/2014/main" val="3371537569"/>
                    </a:ext>
                  </a:extLst>
                </a:gridCol>
                <a:gridCol w="9977816">
                  <a:extLst>
                    <a:ext uri="{9D8B030D-6E8A-4147-A177-3AD203B41FA5}">
                      <a16:colId xmlns:a16="http://schemas.microsoft.com/office/drawing/2014/main" val="3337451815"/>
                    </a:ext>
                  </a:extLst>
                </a:gridCol>
              </a:tblGrid>
              <a:tr h="399149">
                <a:tc>
                  <a:txBody>
                    <a:bodyPr/>
                    <a:lstStyle/>
                    <a:p>
                      <a:endParaRPr lang="en-CA" dirty="0"/>
                    </a:p>
                  </a:txBody>
                  <a:tcPr/>
                </a:tc>
                <a:tc>
                  <a:txBody>
                    <a:bodyPr/>
                    <a:lstStyle/>
                    <a:p>
                      <a:endParaRPr lang="en-CA"/>
                    </a:p>
                  </a:txBody>
                  <a:tcPr/>
                </a:tc>
                <a:extLst>
                  <a:ext uri="{0D108BD9-81ED-4DB2-BD59-A6C34878D82A}">
                    <a16:rowId xmlns:a16="http://schemas.microsoft.com/office/drawing/2014/main" val="4007323412"/>
                  </a:ext>
                </a:extLst>
              </a:tr>
              <a:tr h="399149">
                <a:tc>
                  <a:txBody>
                    <a:bodyPr/>
                    <a:lstStyle/>
                    <a:p>
                      <a:r>
                        <a:rPr lang="en-CA" sz="1200" dirty="0">
                          <a:latin typeface="Poppins" panose="00000500000000000000" pitchFamily="2" charset="0"/>
                          <a:cs typeface="Poppins" panose="00000500000000000000" pitchFamily="2" charset="0"/>
                        </a:rPr>
                        <a:t>1</a:t>
                      </a:r>
                    </a:p>
                  </a:txBody>
                  <a:tcPr/>
                </a:tc>
                <a:tc>
                  <a:txBody>
                    <a:bodyPr/>
                    <a:lstStyle/>
                    <a:p>
                      <a:pPr algn="l" fontAlgn="ctr"/>
                      <a:r>
                        <a:rPr lang="en-US" sz="1200" b="0" i="0" u="none" strike="noStrike" dirty="0">
                          <a:solidFill>
                            <a:srgbClr val="000000"/>
                          </a:solidFill>
                          <a:effectLst/>
                          <a:latin typeface="Poppins" panose="00000500000000000000" pitchFamily="2" charset="0"/>
                          <a:cs typeface="Poppins" panose="00000500000000000000" pitchFamily="2" charset="0"/>
                        </a:rPr>
                        <a:t>Ignoring mental health issues employees are experiencing</a:t>
                      </a:r>
                    </a:p>
                  </a:txBody>
                  <a:tcPr marL="0" marR="0" marT="0" marB="0" anchor="ctr"/>
                </a:tc>
                <a:extLst>
                  <a:ext uri="{0D108BD9-81ED-4DB2-BD59-A6C34878D82A}">
                    <a16:rowId xmlns:a16="http://schemas.microsoft.com/office/drawing/2014/main" val="2004066465"/>
                  </a:ext>
                </a:extLst>
              </a:tr>
              <a:tr h="399149">
                <a:tc>
                  <a:txBody>
                    <a:bodyPr/>
                    <a:lstStyle/>
                    <a:p>
                      <a:r>
                        <a:rPr lang="en-CA" sz="1200" dirty="0">
                          <a:latin typeface="Poppins" panose="00000500000000000000" pitchFamily="2" charset="0"/>
                          <a:cs typeface="Poppins" panose="00000500000000000000" pitchFamily="2" charset="0"/>
                        </a:rPr>
                        <a:t>2</a:t>
                      </a:r>
                    </a:p>
                  </a:txBody>
                  <a:tcPr/>
                </a:tc>
                <a:tc>
                  <a:txBody>
                    <a:bodyPr/>
                    <a:lstStyle/>
                    <a:p>
                      <a:pPr algn="l" fontAlgn="ctr"/>
                      <a:r>
                        <a:rPr lang="en-US" sz="1200" b="0" i="0" u="none" strike="noStrike">
                          <a:solidFill>
                            <a:srgbClr val="000000"/>
                          </a:solidFill>
                          <a:effectLst/>
                          <a:latin typeface="Poppins" panose="00000500000000000000" pitchFamily="2" charset="0"/>
                          <a:cs typeface="Poppins" panose="00000500000000000000" pitchFamily="2" charset="0"/>
                        </a:rPr>
                        <a:t>Unconscious biases impacting important HR decisions - like hiring and promotions (ex. Anchoring bias, halo effect, confirmation bias, self-serving bias and attentional bias)</a:t>
                      </a:r>
                    </a:p>
                  </a:txBody>
                  <a:tcPr marL="0" marR="0" marT="0" marB="0" anchor="ctr"/>
                </a:tc>
                <a:extLst>
                  <a:ext uri="{0D108BD9-81ED-4DB2-BD59-A6C34878D82A}">
                    <a16:rowId xmlns:a16="http://schemas.microsoft.com/office/drawing/2014/main" val="3915288685"/>
                  </a:ext>
                </a:extLst>
              </a:tr>
              <a:tr h="399149">
                <a:tc>
                  <a:txBody>
                    <a:bodyPr/>
                    <a:lstStyle/>
                    <a:p>
                      <a:r>
                        <a:rPr lang="en-CA" sz="1200" dirty="0">
                          <a:latin typeface="Poppins" panose="00000500000000000000" pitchFamily="2" charset="0"/>
                          <a:cs typeface="Poppins" panose="00000500000000000000" pitchFamily="2" charset="0"/>
                        </a:rPr>
                        <a:t>3</a:t>
                      </a:r>
                    </a:p>
                  </a:txBody>
                  <a:tcPr/>
                </a:tc>
                <a:tc>
                  <a:txBody>
                    <a:bodyPr/>
                    <a:lstStyle/>
                    <a:p>
                      <a:pPr algn="l" fontAlgn="ctr"/>
                      <a:r>
                        <a:rPr lang="en-US" sz="1200" b="0" i="0" u="none" strike="noStrike" dirty="0">
                          <a:solidFill>
                            <a:srgbClr val="000000"/>
                          </a:solidFill>
                          <a:effectLst/>
                          <a:latin typeface="Poppins" panose="00000500000000000000" pitchFamily="2" charset="0"/>
                          <a:cs typeface="Poppins" panose="00000500000000000000" pitchFamily="2" charset="0"/>
                        </a:rPr>
                        <a:t>Discrimination of any kind against others in the workplace</a:t>
                      </a:r>
                    </a:p>
                  </a:txBody>
                  <a:tcPr marL="0" marR="0" marT="0" marB="0" anchor="ctr"/>
                </a:tc>
                <a:extLst>
                  <a:ext uri="{0D108BD9-81ED-4DB2-BD59-A6C34878D82A}">
                    <a16:rowId xmlns:a16="http://schemas.microsoft.com/office/drawing/2014/main" val="1150608856"/>
                  </a:ext>
                </a:extLst>
              </a:tr>
              <a:tr h="399149">
                <a:tc>
                  <a:txBody>
                    <a:bodyPr/>
                    <a:lstStyle/>
                    <a:p>
                      <a:r>
                        <a:rPr lang="en-CA" sz="1200" dirty="0">
                          <a:latin typeface="Poppins" panose="00000500000000000000" pitchFamily="2" charset="0"/>
                          <a:cs typeface="Poppins" panose="00000500000000000000" pitchFamily="2" charset="0"/>
                        </a:rPr>
                        <a:t>4</a:t>
                      </a:r>
                    </a:p>
                  </a:txBody>
                  <a:tcPr/>
                </a:tc>
                <a:tc>
                  <a:txBody>
                    <a:bodyPr/>
                    <a:lstStyle/>
                    <a:p>
                      <a:pPr algn="l" fontAlgn="ctr"/>
                      <a:r>
                        <a:rPr lang="en-US" sz="1200" b="0" i="0" u="none" strike="noStrike" dirty="0">
                          <a:solidFill>
                            <a:srgbClr val="000000"/>
                          </a:solidFill>
                          <a:effectLst/>
                          <a:latin typeface="Poppins" panose="00000500000000000000" pitchFamily="2" charset="0"/>
                          <a:cs typeface="Poppins" panose="00000500000000000000" pitchFamily="2" charset="0"/>
                        </a:rPr>
                        <a:t>Enabling systemic racism in the workplace</a:t>
                      </a:r>
                    </a:p>
                  </a:txBody>
                  <a:tcPr marL="0" marR="0" marT="0" marB="0" anchor="ctr"/>
                </a:tc>
                <a:extLst>
                  <a:ext uri="{0D108BD9-81ED-4DB2-BD59-A6C34878D82A}">
                    <a16:rowId xmlns:a16="http://schemas.microsoft.com/office/drawing/2014/main" val="871132978"/>
                  </a:ext>
                </a:extLst>
              </a:tr>
              <a:tr h="399149">
                <a:tc>
                  <a:txBody>
                    <a:bodyPr/>
                    <a:lstStyle/>
                    <a:p>
                      <a:r>
                        <a:rPr lang="en-CA" sz="1200" dirty="0">
                          <a:latin typeface="Poppins" panose="00000500000000000000" pitchFamily="2" charset="0"/>
                          <a:cs typeface="Poppins" panose="00000500000000000000" pitchFamily="2" charset="0"/>
                        </a:rPr>
                        <a:t>5</a:t>
                      </a:r>
                    </a:p>
                  </a:txBody>
                  <a:tcPr/>
                </a:tc>
                <a:tc>
                  <a:txBody>
                    <a:bodyPr/>
                    <a:lstStyle/>
                    <a:p>
                      <a:pPr algn="l" fontAlgn="ctr"/>
                      <a:r>
                        <a:rPr lang="en-US" sz="1200" b="0" i="0" u="none" strike="noStrike">
                          <a:solidFill>
                            <a:srgbClr val="000000"/>
                          </a:solidFill>
                          <a:effectLst/>
                          <a:latin typeface="Poppins" panose="00000500000000000000" pitchFamily="2" charset="0"/>
                          <a:cs typeface="Poppins" panose="00000500000000000000" pitchFamily="2" charset="0"/>
                        </a:rPr>
                        <a:t>Misunderstanding, and/or non-compliance/breach of applicable employment laws, such as Employment Standards Act, Personal Health Information Protection Act, Occupational Health and Safety Act</a:t>
                      </a:r>
                    </a:p>
                  </a:txBody>
                  <a:tcPr marL="0" marR="0" marT="0" marB="0" anchor="ctr"/>
                </a:tc>
                <a:extLst>
                  <a:ext uri="{0D108BD9-81ED-4DB2-BD59-A6C34878D82A}">
                    <a16:rowId xmlns:a16="http://schemas.microsoft.com/office/drawing/2014/main" val="2211909455"/>
                  </a:ext>
                </a:extLst>
              </a:tr>
              <a:tr h="399149">
                <a:tc>
                  <a:txBody>
                    <a:bodyPr/>
                    <a:lstStyle/>
                    <a:p>
                      <a:r>
                        <a:rPr lang="en-CA" sz="1200" dirty="0">
                          <a:latin typeface="Poppins" panose="00000500000000000000" pitchFamily="2" charset="0"/>
                          <a:cs typeface="Poppins" panose="00000500000000000000" pitchFamily="2" charset="0"/>
                        </a:rPr>
                        <a:t>6</a:t>
                      </a:r>
                    </a:p>
                  </a:txBody>
                  <a:tcPr/>
                </a:tc>
                <a:tc>
                  <a:txBody>
                    <a:bodyPr/>
                    <a:lstStyle/>
                    <a:p>
                      <a:pPr algn="l" fontAlgn="ctr"/>
                      <a:r>
                        <a:rPr lang="en-US" sz="1200" b="0" i="0" u="none" strike="noStrike">
                          <a:solidFill>
                            <a:srgbClr val="000000"/>
                          </a:solidFill>
                          <a:effectLst/>
                          <a:latin typeface="Poppins" panose="00000500000000000000" pitchFamily="2" charset="0"/>
                          <a:cs typeface="Poppins" panose="00000500000000000000" pitchFamily="2" charset="0"/>
                        </a:rPr>
                        <a:t>Employees facing domestic violence at home that HR is aware of but hasn't taken any measures/actions</a:t>
                      </a:r>
                    </a:p>
                  </a:txBody>
                  <a:tcPr marL="0" marR="0" marT="0" marB="0" anchor="ctr"/>
                </a:tc>
                <a:extLst>
                  <a:ext uri="{0D108BD9-81ED-4DB2-BD59-A6C34878D82A}">
                    <a16:rowId xmlns:a16="http://schemas.microsoft.com/office/drawing/2014/main" val="2334235783"/>
                  </a:ext>
                </a:extLst>
              </a:tr>
              <a:tr h="399149">
                <a:tc>
                  <a:txBody>
                    <a:bodyPr/>
                    <a:lstStyle/>
                    <a:p>
                      <a:r>
                        <a:rPr lang="en-CA" sz="1200" dirty="0">
                          <a:latin typeface="Poppins" panose="00000500000000000000" pitchFamily="2" charset="0"/>
                          <a:cs typeface="Poppins" panose="00000500000000000000" pitchFamily="2" charset="0"/>
                        </a:rPr>
                        <a:t>7</a:t>
                      </a:r>
                    </a:p>
                  </a:txBody>
                  <a:tcPr/>
                </a:tc>
                <a:tc>
                  <a:txBody>
                    <a:bodyPr/>
                    <a:lstStyle/>
                    <a:p>
                      <a:pPr algn="l" fontAlgn="ctr"/>
                      <a:r>
                        <a:rPr lang="en-US" sz="1200" b="0" i="0" u="none" strike="noStrike">
                          <a:solidFill>
                            <a:srgbClr val="000000"/>
                          </a:solidFill>
                          <a:effectLst/>
                          <a:latin typeface="Poppins" panose="00000500000000000000" pitchFamily="2" charset="0"/>
                          <a:cs typeface="Poppins" panose="00000500000000000000" pitchFamily="2" charset="0"/>
                        </a:rPr>
                        <a:t>Being too slow in handling workplace issues or complaints relating to harassment, assault, discrimination, violence, etc.</a:t>
                      </a:r>
                    </a:p>
                  </a:txBody>
                  <a:tcPr marL="0" marR="0" marT="0" marB="0" anchor="ctr"/>
                </a:tc>
                <a:extLst>
                  <a:ext uri="{0D108BD9-81ED-4DB2-BD59-A6C34878D82A}">
                    <a16:rowId xmlns:a16="http://schemas.microsoft.com/office/drawing/2014/main" val="2821613393"/>
                  </a:ext>
                </a:extLst>
              </a:tr>
              <a:tr h="399149">
                <a:tc>
                  <a:txBody>
                    <a:bodyPr/>
                    <a:lstStyle/>
                    <a:p>
                      <a:r>
                        <a:rPr lang="en-CA" sz="1200" dirty="0">
                          <a:latin typeface="Poppins" panose="00000500000000000000" pitchFamily="2" charset="0"/>
                          <a:cs typeface="Poppins" panose="00000500000000000000" pitchFamily="2" charset="0"/>
                        </a:rPr>
                        <a:t>8</a:t>
                      </a:r>
                    </a:p>
                  </a:txBody>
                  <a:tcPr/>
                </a:tc>
                <a:tc>
                  <a:txBody>
                    <a:bodyPr/>
                    <a:lstStyle/>
                    <a:p>
                      <a:pPr algn="l" fontAlgn="ctr"/>
                      <a:r>
                        <a:rPr lang="en-US" sz="1200" b="0" i="0" u="none" strike="noStrike">
                          <a:solidFill>
                            <a:srgbClr val="000000"/>
                          </a:solidFill>
                          <a:effectLst/>
                          <a:latin typeface="Poppins" panose="00000500000000000000" pitchFamily="2" charset="0"/>
                          <a:cs typeface="Poppins" panose="00000500000000000000" pitchFamily="2" charset="0"/>
                        </a:rPr>
                        <a:t>Inaccessible workplace for those with disabilities (ex. General members of the public going into workplace)</a:t>
                      </a:r>
                    </a:p>
                  </a:txBody>
                  <a:tcPr marL="0" marR="0" marT="0" marB="0" anchor="ctr"/>
                </a:tc>
                <a:extLst>
                  <a:ext uri="{0D108BD9-81ED-4DB2-BD59-A6C34878D82A}">
                    <a16:rowId xmlns:a16="http://schemas.microsoft.com/office/drawing/2014/main" val="4173656322"/>
                  </a:ext>
                </a:extLst>
              </a:tr>
              <a:tr h="399149">
                <a:tc>
                  <a:txBody>
                    <a:bodyPr/>
                    <a:lstStyle/>
                    <a:p>
                      <a:r>
                        <a:rPr lang="en-CA" sz="1200" dirty="0">
                          <a:latin typeface="Poppins" panose="00000500000000000000" pitchFamily="2" charset="0"/>
                          <a:cs typeface="Poppins" panose="00000500000000000000" pitchFamily="2" charset="0"/>
                        </a:rPr>
                        <a:t>9</a:t>
                      </a:r>
                    </a:p>
                  </a:txBody>
                  <a:tcPr/>
                </a:tc>
                <a:tc>
                  <a:txBody>
                    <a:bodyPr/>
                    <a:lstStyle/>
                    <a:p>
                      <a:pPr algn="l" fontAlgn="ctr"/>
                      <a:r>
                        <a:rPr lang="en-US" sz="1200" b="0" i="0" u="none" strike="noStrike" dirty="0">
                          <a:solidFill>
                            <a:srgbClr val="000000"/>
                          </a:solidFill>
                          <a:effectLst/>
                          <a:latin typeface="Poppins" panose="00000500000000000000" pitchFamily="2" charset="0"/>
                          <a:cs typeface="Poppins" panose="00000500000000000000" pitchFamily="2" charset="0"/>
                        </a:rPr>
                        <a:t>Biased and/or unfairly conducted workplace investigation</a:t>
                      </a:r>
                    </a:p>
                  </a:txBody>
                  <a:tcPr marL="0" marR="0" marT="0" marB="0" anchor="ctr"/>
                </a:tc>
                <a:extLst>
                  <a:ext uri="{0D108BD9-81ED-4DB2-BD59-A6C34878D82A}">
                    <a16:rowId xmlns:a16="http://schemas.microsoft.com/office/drawing/2014/main" val="1027540967"/>
                  </a:ext>
                </a:extLst>
              </a:tr>
              <a:tr h="399149">
                <a:tc>
                  <a:txBody>
                    <a:bodyPr/>
                    <a:lstStyle/>
                    <a:p>
                      <a:r>
                        <a:rPr lang="en-CA" sz="1200" dirty="0">
                          <a:latin typeface="Poppins" panose="00000500000000000000" pitchFamily="2" charset="0"/>
                          <a:cs typeface="Poppins" panose="00000500000000000000" pitchFamily="2" charset="0"/>
                        </a:rPr>
                        <a:t>10</a:t>
                      </a:r>
                    </a:p>
                  </a:txBody>
                  <a:tcPr/>
                </a:tc>
                <a:tc>
                  <a:txBody>
                    <a:bodyPr/>
                    <a:lstStyle/>
                    <a:p>
                      <a:pPr algn="l" fontAlgn="ctr"/>
                      <a:r>
                        <a:rPr lang="en-US" sz="1200" b="0" i="0" u="none" strike="noStrike" dirty="0">
                          <a:solidFill>
                            <a:srgbClr val="000000"/>
                          </a:solidFill>
                          <a:effectLst/>
                          <a:latin typeface="Poppins" panose="00000500000000000000" pitchFamily="2" charset="0"/>
                          <a:cs typeface="Poppins" panose="00000500000000000000" pitchFamily="2" charset="0"/>
                        </a:rPr>
                        <a:t>Lack of awareness and knowledge of employment laws and/or other applicable laws, such as Employment Standards Act, Personal Health Information Protection Act, Occupational Health and Safety Act</a:t>
                      </a:r>
                    </a:p>
                  </a:txBody>
                  <a:tcPr marL="0" marR="0" marT="0" marB="0" anchor="ctr"/>
                </a:tc>
                <a:extLst>
                  <a:ext uri="{0D108BD9-81ED-4DB2-BD59-A6C34878D82A}">
                    <a16:rowId xmlns:a16="http://schemas.microsoft.com/office/drawing/2014/main" val="1257697740"/>
                  </a:ext>
                </a:extLst>
              </a:tr>
            </a:tbl>
          </a:graphicData>
        </a:graphic>
      </p:graphicFrame>
    </p:spTree>
    <p:extLst>
      <p:ext uri="{BB962C8B-B14F-4D97-AF65-F5344CB8AC3E}">
        <p14:creationId xmlns:p14="http://schemas.microsoft.com/office/powerpoint/2010/main" val="30523979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8DA40-CF3D-441D-94CA-EB109306BF44}"/>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en-US" dirty="0"/>
              <a:t>Live Poll:</a:t>
            </a:r>
          </a:p>
        </p:txBody>
      </p:sp>
      <p:sp>
        <p:nvSpPr>
          <p:cNvPr id="3" name="Content Placeholder 2">
            <a:extLst>
              <a:ext uri="{FF2B5EF4-FFF2-40B4-BE49-F238E27FC236}">
                <a16:creationId xmlns:a16="http://schemas.microsoft.com/office/drawing/2014/main" id="{5B02DB28-1CE7-45CD-AEC7-541EE3A05FA3}"/>
              </a:ext>
            </a:extLst>
          </p:cNvPr>
          <p:cNvSpPr>
            <a:spLocks noGrp="1"/>
          </p:cNvSpPr>
          <p:nvPr>
            <p:ph sz="half" idx="1"/>
          </p:nvPr>
        </p:nvSpPr>
        <p:spPr>
          <a:xfrm>
            <a:off x="4965431" y="2438400"/>
            <a:ext cx="6586489" cy="3785419"/>
          </a:xfrm>
        </p:spPr>
        <p:txBody>
          <a:bodyPr vert="horz" lIns="91440" tIns="45720" rIns="91440" bIns="45720" rtlCol="0">
            <a:normAutofit/>
          </a:bodyPr>
          <a:lstStyle/>
          <a:p>
            <a:pPr marL="0" indent="0">
              <a:buNone/>
            </a:pPr>
            <a:r>
              <a:rPr lang="en-US" sz="2000" dirty="0"/>
              <a:t>Do the top 10 risks uncovered surprise you?</a:t>
            </a:r>
          </a:p>
          <a:p>
            <a:pPr marL="0"/>
            <a:endParaRPr lang="en-US" sz="2000" dirty="0">
              <a:latin typeface="+mn-lt"/>
              <a:cs typeface="+mn-cs"/>
            </a:endParaRPr>
          </a:p>
        </p:txBody>
      </p:sp>
      <p:pic>
        <p:nvPicPr>
          <p:cNvPr id="7" name="Picture 6" descr="Question mark on green pastel background">
            <a:extLst>
              <a:ext uri="{FF2B5EF4-FFF2-40B4-BE49-F238E27FC236}">
                <a16:creationId xmlns:a16="http://schemas.microsoft.com/office/drawing/2014/main" id="{2FB9FEEF-3831-4BD3-B21B-AF6C3BDFB506}"/>
              </a:ext>
            </a:extLst>
          </p:cNvPr>
          <p:cNvPicPr>
            <a:picLocks noChangeAspect="1"/>
          </p:cNvPicPr>
          <p:nvPr/>
        </p:nvPicPr>
        <p:blipFill rotWithShape="1">
          <a:blip r:embed="rId2"/>
          <a:srcRect l="44648" r="4656"/>
          <a:stretch/>
        </p:blipFill>
        <p:spPr>
          <a:xfrm>
            <a:off x="20" y="10"/>
            <a:ext cx="4635571" cy="6857990"/>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589195"/>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77D01644-CA53-4188-A6D1-87A79096E7CD}"/>
              </a:ext>
            </a:extLst>
          </p:cNvPr>
          <p:cNvSpPr>
            <a:spLocks noGrp="1"/>
          </p:cNvSpPr>
          <p:nvPr>
            <p:ph type="sldNum" sz="quarter" idx="10"/>
          </p:nvPr>
        </p:nvSpPr>
        <p:spPr>
          <a:xfrm>
            <a:off x="10167042" y="6356350"/>
            <a:ext cx="1186758" cy="365125"/>
          </a:xfrm>
        </p:spPr>
        <p:txBody>
          <a:bodyPr vert="horz" lIns="91440" tIns="45720" rIns="91440" bIns="45720" rtlCol="0" anchor="ctr">
            <a:normAutofit/>
          </a:bodyPr>
          <a:lstStyle/>
          <a:p>
            <a:pPr algn="r">
              <a:spcAft>
                <a:spcPts val="600"/>
              </a:spcAft>
              <a:defRPr/>
            </a:pPr>
            <a:fld id="{A9B67BE4-B697-4B0C-AED9-AED1985FFEB6}" type="slidenum">
              <a:rPr lang="en-US" sz="1200" smtClean="0">
                <a:solidFill>
                  <a:prstClr val="black">
                    <a:tint val="75000"/>
                  </a:prstClr>
                </a:solidFill>
                <a:latin typeface="Calibri" panose="020F0502020204030204"/>
              </a:rPr>
              <a:pPr algn="r">
                <a:spcAft>
                  <a:spcPts val="600"/>
                </a:spcAft>
                <a:defRPr/>
              </a:pPr>
              <a:t>26</a:t>
            </a:fld>
            <a:endParaRPr lang="en-US" sz="1200">
              <a:solidFill>
                <a:prstClr val="black">
                  <a:tint val="75000"/>
                </a:prstClr>
              </a:solidFill>
              <a:latin typeface="Calibri" panose="020F0502020204030204"/>
            </a:endParaRPr>
          </a:p>
        </p:txBody>
      </p:sp>
    </p:spTree>
    <p:extLst>
      <p:ext uri="{BB962C8B-B14F-4D97-AF65-F5344CB8AC3E}">
        <p14:creationId xmlns:p14="http://schemas.microsoft.com/office/powerpoint/2010/main" val="18339237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A2B67-668D-4D58-9F38-A657B91B599E}"/>
              </a:ext>
            </a:extLst>
          </p:cNvPr>
          <p:cNvSpPr>
            <a:spLocks noGrp="1"/>
          </p:cNvSpPr>
          <p:nvPr>
            <p:ph type="title"/>
          </p:nvPr>
        </p:nvSpPr>
        <p:spPr>
          <a:xfrm>
            <a:off x="4965430" y="629268"/>
            <a:ext cx="6586491" cy="1286160"/>
          </a:xfrm>
        </p:spPr>
        <p:txBody>
          <a:bodyPr vert="horz" lIns="91440" tIns="45720" rIns="91440" bIns="45720" rtlCol="0" anchor="b">
            <a:normAutofit fontScale="90000"/>
          </a:bodyPr>
          <a:lstStyle/>
          <a:p>
            <a:r>
              <a:rPr lang="en-US" sz="4100" dirty="0"/>
              <a:t>Early Responses Being Taken from Risk Roster Results</a:t>
            </a:r>
          </a:p>
        </p:txBody>
      </p:sp>
      <p:sp>
        <p:nvSpPr>
          <p:cNvPr id="26" name="Content Placeholder 2">
            <a:extLst>
              <a:ext uri="{FF2B5EF4-FFF2-40B4-BE49-F238E27FC236}">
                <a16:creationId xmlns:a16="http://schemas.microsoft.com/office/drawing/2014/main" id="{04D37F3B-9717-494F-AA1E-6C848A9F09C4}"/>
              </a:ext>
            </a:extLst>
          </p:cNvPr>
          <p:cNvSpPr>
            <a:spLocks noGrp="1"/>
          </p:cNvSpPr>
          <p:nvPr>
            <p:ph sz="half" idx="1"/>
          </p:nvPr>
        </p:nvSpPr>
        <p:spPr>
          <a:xfrm>
            <a:off x="4965431" y="2438400"/>
            <a:ext cx="6586489" cy="3785419"/>
          </a:xfrm>
        </p:spPr>
        <p:txBody>
          <a:bodyPr vert="horz" lIns="91440" tIns="45720" rIns="91440" bIns="45720" rtlCol="0">
            <a:normAutofit/>
          </a:bodyPr>
          <a:lstStyle/>
          <a:p>
            <a:r>
              <a:rPr lang="en-US" sz="2000" dirty="0"/>
              <a:t>Planning to redesign CPD program to align with a more risk-based approach.</a:t>
            </a:r>
          </a:p>
          <a:p>
            <a:endParaRPr lang="en-US" sz="2000" dirty="0"/>
          </a:p>
          <a:p>
            <a:r>
              <a:rPr lang="en-US" sz="2000" dirty="0"/>
              <a:t>Developing professional guidance – including practice standards, guidelines, and other guidance on high-risk topic areas.</a:t>
            </a:r>
          </a:p>
          <a:p>
            <a:endParaRPr lang="en-US" sz="2000" dirty="0"/>
          </a:p>
          <a:p>
            <a:r>
              <a:rPr lang="en-US" sz="2000" dirty="0"/>
              <a:t>Educating internal staff/stakeholders on top risks and how they can use the risk roster to inform their work and initiatives.</a:t>
            </a:r>
          </a:p>
        </p:txBody>
      </p:sp>
      <p:pic>
        <p:nvPicPr>
          <p:cNvPr id="27" name="Picture 6" descr="White puzzle with one red piece">
            <a:extLst>
              <a:ext uri="{FF2B5EF4-FFF2-40B4-BE49-F238E27FC236}">
                <a16:creationId xmlns:a16="http://schemas.microsoft.com/office/drawing/2014/main" id="{FD109928-224E-416D-85E3-D4A45782C4CC}"/>
              </a:ext>
            </a:extLst>
          </p:cNvPr>
          <p:cNvPicPr>
            <a:picLocks noChangeAspect="1"/>
          </p:cNvPicPr>
          <p:nvPr/>
        </p:nvPicPr>
        <p:blipFill rotWithShape="1">
          <a:blip r:embed="rId3"/>
          <a:srcRect l="31791" r="30187"/>
          <a:stretch/>
        </p:blipFill>
        <p:spPr>
          <a:xfrm>
            <a:off x="20" y="10"/>
            <a:ext cx="4635571" cy="6857990"/>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A9221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9723BA73-8563-464D-828D-D4C1AE6026B5}"/>
              </a:ext>
            </a:extLst>
          </p:cNvPr>
          <p:cNvSpPr>
            <a:spLocks noGrp="1"/>
          </p:cNvSpPr>
          <p:nvPr>
            <p:ph type="sldNum" sz="quarter" idx="10"/>
          </p:nvPr>
        </p:nvSpPr>
        <p:spPr>
          <a:xfrm>
            <a:off x="10167042" y="6356350"/>
            <a:ext cx="1186758" cy="365125"/>
          </a:xfrm>
        </p:spPr>
        <p:txBody>
          <a:bodyPr vert="horz" lIns="91440" tIns="45720" rIns="91440" bIns="45720" rtlCol="0" anchor="ctr">
            <a:normAutofit/>
          </a:bodyPr>
          <a:lstStyle/>
          <a:p>
            <a:pPr algn="r">
              <a:spcAft>
                <a:spcPts val="600"/>
              </a:spcAft>
              <a:defRPr/>
            </a:pPr>
            <a:fld id="{A9B67BE4-B697-4B0C-AED9-AED1985FFEB6}" type="slidenum">
              <a:rPr lang="en-US" sz="1200" smtClean="0">
                <a:solidFill>
                  <a:prstClr val="black">
                    <a:tint val="75000"/>
                  </a:prstClr>
                </a:solidFill>
                <a:latin typeface="Calibri" panose="020F0502020204030204"/>
              </a:rPr>
              <a:pPr algn="r">
                <a:spcAft>
                  <a:spcPts val="600"/>
                </a:spcAft>
                <a:defRPr/>
              </a:pPr>
              <a:t>27</a:t>
            </a:fld>
            <a:endParaRPr lang="en-US" sz="1200">
              <a:solidFill>
                <a:prstClr val="black">
                  <a:tint val="75000"/>
                </a:prstClr>
              </a:solidFill>
              <a:latin typeface="Calibri" panose="020F0502020204030204"/>
            </a:endParaRPr>
          </a:p>
        </p:txBody>
      </p:sp>
    </p:spTree>
    <p:extLst>
      <p:ext uri="{BB962C8B-B14F-4D97-AF65-F5344CB8AC3E}">
        <p14:creationId xmlns:p14="http://schemas.microsoft.com/office/powerpoint/2010/main" val="11736681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4F334-50AF-43E9-8F56-9971A7D7D25D}"/>
              </a:ext>
            </a:extLst>
          </p:cNvPr>
          <p:cNvSpPr>
            <a:spLocks noGrp="1"/>
          </p:cNvSpPr>
          <p:nvPr>
            <p:ph type="title"/>
          </p:nvPr>
        </p:nvSpPr>
        <p:spPr/>
        <p:txBody>
          <a:bodyPr/>
          <a:lstStyle/>
          <a:p>
            <a:r>
              <a:rPr lang="en-CA" dirty="0"/>
              <a:t>Some Next Steps Being Planned</a:t>
            </a:r>
          </a:p>
        </p:txBody>
      </p:sp>
      <p:sp>
        <p:nvSpPr>
          <p:cNvPr id="3" name="Content Placeholder 2">
            <a:extLst>
              <a:ext uri="{FF2B5EF4-FFF2-40B4-BE49-F238E27FC236}">
                <a16:creationId xmlns:a16="http://schemas.microsoft.com/office/drawing/2014/main" id="{F2A3C0BA-3826-46EA-8E83-CB1BFB1DEC38}"/>
              </a:ext>
            </a:extLst>
          </p:cNvPr>
          <p:cNvSpPr>
            <a:spLocks noGrp="1"/>
          </p:cNvSpPr>
          <p:nvPr>
            <p:ph sz="half" idx="1"/>
          </p:nvPr>
        </p:nvSpPr>
        <p:spPr>
          <a:xfrm>
            <a:off x="695325" y="1387821"/>
            <a:ext cx="10495589" cy="4710041"/>
          </a:xfrm>
        </p:spPr>
        <p:txBody>
          <a:bodyPr/>
          <a:lstStyle/>
          <a:p>
            <a:r>
              <a:rPr lang="en-CA" sz="2000" dirty="0"/>
              <a:t>Publishing the full risk roster for registrants and members of the public to view</a:t>
            </a:r>
          </a:p>
          <a:p>
            <a:endParaRPr lang="en-CA" sz="2000" dirty="0"/>
          </a:p>
          <a:p>
            <a:r>
              <a:rPr lang="en-CA" sz="2000" dirty="0"/>
              <a:t>Potential webpage where submissions can be provided on suggested topics/risks registrants or the public would like to see HRPA address or focus on</a:t>
            </a:r>
          </a:p>
          <a:p>
            <a:endParaRPr lang="en-CA" sz="2000" dirty="0"/>
          </a:p>
          <a:p>
            <a:r>
              <a:rPr lang="en-CA" sz="2000" dirty="0"/>
              <a:t>Resources and tools for registrants on how to partner and work together with HRPA to reduce/prevent risks</a:t>
            </a:r>
          </a:p>
          <a:p>
            <a:endParaRPr lang="en-CA" sz="2000" dirty="0"/>
          </a:p>
          <a:p>
            <a:r>
              <a:rPr lang="en-CA" sz="2000" dirty="0"/>
              <a:t>Executing a change-management and communications plan for the implementation of risk-based regulation</a:t>
            </a:r>
          </a:p>
          <a:p>
            <a:endParaRPr lang="en-CA" sz="2000" dirty="0"/>
          </a:p>
          <a:p>
            <a:r>
              <a:rPr lang="en-CA" sz="2000" dirty="0"/>
              <a:t>Continue to refine risk roster and monitor emerging or changing risks</a:t>
            </a:r>
          </a:p>
        </p:txBody>
      </p:sp>
      <p:sp>
        <p:nvSpPr>
          <p:cNvPr id="5" name="Slide Number Placeholder 4">
            <a:extLst>
              <a:ext uri="{FF2B5EF4-FFF2-40B4-BE49-F238E27FC236}">
                <a16:creationId xmlns:a16="http://schemas.microsoft.com/office/drawing/2014/main" id="{A0E4270E-F518-42B3-8D1A-E335FBE449FA}"/>
              </a:ext>
            </a:extLst>
          </p:cNvPr>
          <p:cNvSpPr>
            <a:spLocks noGrp="1"/>
          </p:cNvSpPr>
          <p:nvPr>
            <p:ph type="sldNum" sz="quarter" idx="10"/>
          </p:nvPr>
        </p:nvSpPr>
        <p:spPr/>
        <p:txBody>
          <a:bodyPr/>
          <a:lstStyle/>
          <a:p>
            <a:fld id="{A9B67BE4-B697-4B0C-AED9-AED1985FFEB6}" type="slidenum">
              <a:rPr lang="en-CA" smtClean="0"/>
              <a:pPr/>
              <a:t>28</a:t>
            </a:fld>
            <a:endParaRPr lang="en-CA" dirty="0"/>
          </a:p>
        </p:txBody>
      </p:sp>
    </p:spTree>
    <p:extLst>
      <p:ext uri="{BB962C8B-B14F-4D97-AF65-F5344CB8AC3E}">
        <p14:creationId xmlns:p14="http://schemas.microsoft.com/office/powerpoint/2010/main" val="22038255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97E0B-69AF-42F8-A26C-9193E2256F94}"/>
              </a:ext>
            </a:extLst>
          </p:cNvPr>
          <p:cNvSpPr>
            <a:spLocks noGrp="1"/>
          </p:cNvSpPr>
          <p:nvPr>
            <p:ph type="title"/>
          </p:nvPr>
        </p:nvSpPr>
        <p:spPr>
          <a:xfrm>
            <a:off x="766762" y="2147456"/>
            <a:ext cx="10658475" cy="1010442"/>
          </a:xfrm>
        </p:spPr>
        <p:txBody>
          <a:bodyPr/>
          <a:lstStyle/>
          <a:p>
            <a:pPr algn="ctr"/>
            <a:r>
              <a:rPr lang="en-CA" sz="3200" dirty="0">
                <a:solidFill>
                  <a:schemeClr val="tx2"/>
                </a:solidFill>
              </a:rPr>
              <a:t>Do you have ideas/suggestions for HRPA in transitioning to this type of regulation, including ways to partner with registrants to work together to identify and mitigate risks?</a:t>
            </a:r>
          </a:p>
        </p:txBody>
      </p:sp>
      <p:sp>
        <p:nvSpPr>
          <p:cNvPr id="5" name="Slide Number Placeholder 4">
            <a:extLst>
              <a:ext uri="{FF2B5EF4-FFF2-40B4-BE49-F238E27FC236}">
                <a16:creationId xmlns:a16="http://schemas.microsoft.com/office/drawing/2014/main" id="{DDE9D17B-568B-4F1E-9A08-514DFFA4575D}"/>
              </a:ext>
            </a:extLst>
          </p:cNvPr>
          <p:cNvSpPr>
            <a:spLocks noGrp="1"/>
          </p:cNvSpPr>
          <p:nvPr>
            <p:ph type="sldNum" sz="quarter" idx="10"/>
          </p:nvPr>
        </p:nvSpPr>
        <p:spPr/>
        <p:txBody>
          <a:bodyPr/>
          <a:lstStyle/>
          <a:p>
            <a:fld id="{A9B67BE4-B697-4B0C-AED9-AED1985FFEB6}" type="slidenum">
              <a:rPr lang="en-CA" smtClean="0"/>
              <a:pPr/>
              <a:t>29</a:t>
            </a:fld>
            <a:endParaRPr lang="en-CA" dirty="0"/>
          </a:p>
        </p:txBody>
      </p:sp>
      <p:sp>
        <p:nvSpPr>
          <p:cNvPr id="6" name="TextBox 5">
            <a:extLst>
              <a:ext uri="{FF2B5EF4-FFF2-40B4-BE49-F238E27FC236}">
                <a16:creationId xmlns:a16="http://schemas.microsoft.com/office/drawing/2014/main" id="{16EC81AF-FF69-4A75-B696-33A090B51144}"/>
              </a:ext>
            </a:extLst>
          </p:cNvPr>
          <p:cNvSpPr txBox="1"/>
          <p:nvPr/>
        </p:nvSpPr>
        <p:spPr>
          <a:xfrm>
            <a:off x="4127383" y="4219662"/>
            <a:ext cx="3514988" cy="369332"/>
          </a:xfrm>
          <a:prstGeom prst="rect">
            <a:avLst/>
          </a:prstGeom>
          <a:noFill/>
        </p:spPr>
        <p:txBody>
          <a:bodyPr wrap="square" rtlCol="0">
            <a:spAutoFit/>
          </a:bodyPr>
          <a:lstStyle/>
          <a:p>
            <a:r>
              <a:rPr lang="en-CA" i="1" dirty="0">
                <a:latin typeface="Poppins" panose="00000500000000000000" pitchFamily="2" charset="0"/>
                <a:cs typeface="Poppins" panose="00000500000000000000" pitchFamily="2" charset="0"/>
              </a:rPr>
              <a:t>Use the Q&amp;A box to answer!</a:t>
            </a:r>
          </a:p>
        </p:txBody>
      </p:sp>
    </p:spTree>
    <p:extLst>
      <p:ext uri="{BB962C8B-B14F-4D97-AF65-F5344CB8AC3E}">
        <p14:creationId xmlns:p14="http://schemas.microsoft.com/office/powerpoint/2010/main" val="1512931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9061AC-1795-45A4-AB6B-7368B66CE514}"/>
              </a:ext>
            </a:extLst>
          </p:cNvPr>
          <p:cNvSpPr>
            <a:spLocks noGrp="1"/>
          </p:cNvSpPr>
          <p:nvPr>
            <p:ph type="sldNum" sz="quarter" idx="10"/>
          </p:nvPr>
        </p:nvSpPr>
        <p:spPr/>
        <p:txBody>
          <a:bodyPr/>
          <a:lstStyle/>
          <a:p>
            <a:fld id="{A9B67BE4-B697-4B0C-AED9-AED1985FFEB6}" type="slidenum">
              <a:rPr lang="en-CA" smtClean="0"/>
              <a:pPr/>
              <a:t>3</a:t>
            </a:fld>
            <a:endParaRPr lang="en-CA" dirty="0"/>
          </a:p>
        </p:txBody>
      </p:sp>
      <p:sp>
        <p:nvSpPr>
          <p:cNvPr id="11" name="Content Placeholder 2">
            <a:extLst>
              <a:ext uri="{FF2B5EF4-FFF2-40B4-BE49-F238E27FC236}">
                <a16:creationId xmlns:a16="http://schemas.microsoft.com/office/drawing/2014/main" id="{EEB8206D-9A05-4073-9958-A270C52819EA}"/>
              </a:ext>
            </a:extLst>
          </p:cNvPr>
          <p:cNvSpPr>
            <a:spLocks noGrp="1"/>
          </p:cNvSpPr>
          <p:nvPr>
            <p:ph sz="half" idx="1"/>
          </p:nvPr>
        </p:nvSpPr>
        <p:spPr>
          <a:xfrm>
            <a:off x="838200" y="1594806"/>
            <a:ext cx="10747159" cy="3869434"/>
          </a:xfrm>
        </p:spPr>
        <p:txBody>
          <a:bodyPr>
            <a:normAutofit/>
          </a:bodyPr>
          <a:lstStyle/>
          <a:p>
            <a:pPr marL="0" indent="0">
              <a:buNone/>
            </a:pPr>
            <a:endParaRPr lang="en-US" sz="2400" i="1" dirty="0"/>
          </a:p>
          <a:p>
            <a:pPr marL="0" indent="0">
              <a:buNone/>
            </a:pPr>
            <a:endParaRPr lang="en-US" sz="2400" i="1" dirty="0"/>
          </a:p>
          <a:p>
            <a:pPr marL="342900" indent="-342900">
              <a:buFont typeface="Arial" panose="020B0604020202020204" pitchFamily="34" charset="0"/>
              <a:buChar char="•"/>
            </a:pPr>
            <a:r>
              <a:rPr lang="en-US" sz="2000" b="0" dirty="0"/>
              <a:t>Regulatory body for HR professionals in Ontario</a:t>
            </a:r>
          </a:p>
          <a:p>
            <a:pPr marL="342900" indent="-342900">
              <a:buFont typeface="Arial" panose="020B0604020202020204" pitchFamily="34" charset="0"/>
              <a:buChar char="•"/>
            </a:pPr>
            <a:r>
              <a:rPr lang="en-US" sz="2000" b="0" i="1" dirty="0"/>
              <a:t>Registered Human Resources Professionals Act, 2013</a:t>
            </a:r>
          </a:p>
          <a:p>
            <a:pPr marL="342900" indent="-342900">
              <a:buFont typeface="Arial" panose="020B0604020202020204" pitchFamily="34" charset="0"/>
              <a:buChar char="•"/>
            </a:pPr>
            <a:r>
              <a:rPr lang="en-US" sz="2000" b="0" dirty="0"/>
              <a:t>Governing the HR profession in the public interest</a:t>
            </a:r>
          </a:p>
          <a:p>
            <a:pPr marL="342900" indent="-342900">
              <a:buFont typeface="Arial" panose="020B0604020202020204" pitchFamily="34" charset="0"/>
              <a:buChar char="•"/>
            </a:pPr>
            <a:r>
              <a:rPr lang="en-US" sz="2000" b="0" dirty="0"/>
              <a:t>Over 24,000 registrants</a:t>
            </a:r>
          </a:p>
        </p:txBody>
      </p:sp>
      <p:pic>
        <p:nvPicPr>
          <p:cNvPr id="12" name="Picture 11" descr="Shape&#10;&#10;Description automatically generated with medium confidence">
            <a:extLst>
              <a:ext uri="{FF2B5EF4-FFF2-40B4-BE49-F238E27FC236}">
                <a16:creationId xmlns:a16="http://schemas.microsoft.com/office/drawing/2014/main" id="{3D1D7C95-AFA6-43D9-BC33-16F1A1E31D7C}"/>
              </a:ext>
            </a:extLst>
          </p:cNvPr>
          <p:cNvPicPr>
            <a:picLocks noChangeAspect="1"/>
          </p:cNvPicPr>
          <p:nvPr/>
        </p:nvPicPr>
        <p:blipFill>
          <a:blip r:embed="rId3"/>
          <a:stretch>
            <a:fillRect/>
          </a:stretch>
        </p:blipFill>
        <p:spPr>
          <a:xfrm>
            <a:off x="698734" y="620781"/>
            <a:ext cx="5925826" cy="914479"/>
          </a:xfrm>
          <a:prstGeom prst="rect">
            <a:avLst/>
          </a:prstGeom>
        </p:spPr>
      </p:pic>
    </p:spTree>
    <p:extLst>
      <p:ext uri="{BB962C8B-B14F-4D97-AF65-F5344CB8AC3E}">
        <p14:creationId xmlns:p14="http://schemas.microsoft.com/office/powerpoint/2010/main" val="29305096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D73A3-7DFF-47D8-BBCC-12C209EB5192}"/>
              </a:ext>
            </a:extLst>
          </p:cNvPr>
          <p:cNvSpPr>
            <a:spLocks noGrp="1"/>
          </p:cNvSpPr>
          <p:nvPr>
            <p:ph type="title"/>
          </p:nvPr>
        </p:nvSpPr>
        <p:spPr>
          <a:xfrm>
            <a:off x="4965430" y="629268"/>
            <a:ext cx="6586491" cy="1286160"/>
          </a:xfrm>
        </p:spPr>
        <p:txBody>
          <a:bodyPr vert="horz" lIns="91440" tIns="45720" rIns="91440" bIns="45720" rtlCol="0" anchor="b">
            <a:normAutofit fontScale="90000"/>
          </a:bodyPr>
          <a:lstStyle/>
          <a:p>
            <a:r>
              <a:rPr lang="en-US" dirty="0"/>
              <a:t>Why This is All Important</a:t>
            </a:r>
          </a:p>
        </p:txBody>
      </p:sp>
      <p:sp>
        <p:nvSpPr>
          <p:cNvPr id="3" name="Content Placeholder 2">
            <a:extLst>
              <a:ext uri="{FF2B5EF4-FFF2-40B4-BE49-F238E27FC236}">
                <a16:creationId xmlns:a16="http://schemas.microsoft.com/office/drawing/2014/main" id="{832B0A2C-C7E8-4124-B348-E732D5E0E90B}"/>
              </a:ext>
            </a:extLst>
          </p:cNvPr>
          <p:cNvSpPr>
            <a:spLocks noGrp="1"/>
          </p:cNvSpPr>
          <p:nvPr>
            <p:ph sz="half" idx="1"/>
          </p:nvPr>
        </p:nvSpPr>
        <p:spPr>
          <a:xfrm>
            <a:off x="4965431" y="2438400"/>
            <a:ext cx="6586489" cy="3785419"/>
          </a:xfrm>
        </p:spPr>
        <p:txBody>
          <a:bodyPr vert="horz" lIns="91440" tIns="45720" rIns="91440" bIns="45720" rtlCol="0">
            <a:normAutofit/>
          </a:bodyPr>
          <a:lstStyle/>
          <a:p>
            <a:r>
              <a:rPr lang="en-US" sz="1700" dirty="0"/>
              <a:t>People go to work every day expecting to be treated fairly, to be safe, to learn and grow. They look to their employers to have systems, programs and resources to enable that.</a:t>
            </a:r>
          </a:p>
          <a:p>
            <a:endParaRPr lang="en-US" sz="1700" dirty="0"/>
          </a:p>
          <a:p>
            <a:r>
              <a:rPr lang="en-US" sz="1700" dirty="0"/>
              <a:t>The reality is, some employees are mistreated, rules and safety systems are diluted, and leaders sometimes look the other way.</a:t>
            </a:r>
          </a:p>
          <a:p>
            <a:endParaRPr lang="en-US" sz="1700" dirty="0"/>
          </a:p>
          <a:p>
            <a:r>
              <a:rPr lang="en-US" sz="1700" dirty="0"/>
              <a:t>Our role is to ensure the highest level of professionalism and capability with our registrants so they keep workers and workplaces safe, fair and effective.  </a:t>
            </a:r>
          </a:p>
          <a:p>
            <a:pPr marL="0"/>
            <a:endParaRPr lang="en-US" sz="1700" dirty="0">
              <a:latin typeface="+mn-lt"/>
              <a:cs typeface="+mn-cs"/>
            </a:endParaRPr>
          </a:p>
        </p:txBody>
      </p:sp>
      <p:pic>
        <p:nvPicPr>
          <p:cNvPr id="7" name="Picture 6" descr="Arrows pointing towards light">
            <a:extLst>
              <a:ext uri="{FF2B5EF4-FFF2-40B4-BE49-F238E27FC236}">
                <a16:creationId xmlns:a16="http://schemas.microsoft.com/office/drawing/2014/main" id="{8C52E2E8-E2D9-40DF-9D85-775B6B7A12EA}"/>
              </a:ext>
            </a:extLst>
          </p:cNvPr>
          <p:cNvPicPr>
            <a:picLocks noChangeAspect="1"/>
          </p:cNvPicPr>
          <p:nvPr/>
        </p:nvPicPr>
        <p:blipFill rotWithShape="1">
          <a:blip r:embed="rId3"/>
          <a:srcRect l="7577" r="47304" b="-1"/>
          <a:stretch/>
        </p:blipFill>
        <p:spPr>
          <a:xfrm>
            <a:off x="20" y="10"/>
            <a:ext cx="4635571" cy="6857990"/>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EF8A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AA9C2804-4D0C-4AE6-A444-FB8D7E315955}"/>
              </a:ext>
            </a:extLst>
          </p:cNvPr>
          <p:cNvSpPr>
            <a:spLocks noGrp="1"/>
          </p:cNvSpPr>
          <p:nvPr>
            <p:ph type="sldNum" sz="quarter" idx="10"/>
          </p:nvPr>
        </p:nvSpPr>
        <p:spPr>
          <a:xfrm>
            <a:off x="10167042" y="6356350"/>
            <a:ext cx="1186758" cy="365125"/>
          </a:xfrm>
        </p:spPr>
        <p:txBody>
          <a:bodyPr vert="horz" lIns="91440" tIns="45720" rIns="91440" bIns="45720" rtlCol="0" anchor="ctr">
            <a:normAutofit/>
          </a:bodyPr>
          <a:lstStyle/>
          <a:p>
            <a:pPr algn="r">
              <a:spcAft>
                <a:spcPts val="600"/>
              </a:spcAft>
              <a:defRPr/>
            </a:pPr>
            <a:fld id="{A9B67BE4-B697-4B0C-AED9-AED1985FFEB6}" type="slidenum">
              <a:rPr lang="en-US" sz="1200" smtClean="0">
                <a:solidFill>
                  <a:prstClr val="black">
                    <a:tint val="75000"/>
                  </a:prstClr>
                </a:solidFill>
                <a:latin typeface="Calibri" panose="020F0502020204030204"/>
              </a:rPr>
              <a:pPr algn="r">
                <a:spcAft>
                  <a:spcPts val="600"/>
                </a:spcAft>
                <a:defRPr/>
              </a:pPr>
              <a:t>30</a:t>
            </a:fld>
            <a:endParaRPr lang="en-US" sz="1200">
              <a:solidFill>
                <a:prstClr val="black">
                  <a:tint val="75000"/>
                </a:prstClr>
              </a:solidFill>
              <a:latin typeface="Calibri" panose="020F0502020204030204"/>
            </a:endParaRPr>
          </a:p>
        </p:txBody>
      </p:sp>
    </p:spTree>
    <p:extLst>
      <p:ext uri="{BB962C8B-B14F-4D97-AF65-F5344CB8AC3E}">
        <p14:creationId xmlns:p14="http://schemas.microsoft.com/office/powerpoint/2010/main" val="17121672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4970A-2574-4EF1-A178-BF4A74CF31C4}"/>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en-US" dirty="0"/>
              <a:t>Impact</a:t>
            </a:r>
          </a:p>
        </p:txBody>
      </p:sp>
      <p:sp>
        <p:nvSpPr>
          <p:cNvPr id="6" name="Content Placeholder 3">
            <a:extLst>
              <a:ext uri="{FF2B5EF4-FFF2-40B4-BE49-F238E27FC236}">
                <a16:creationId xmlns:a16="http://schemas.microsoft.com/office/drawing/2014/main" id="{7FDEE78B-28AF-4F85-B9AD-EF1B60830452}"/>
              </a:ext>
            </a:extLst>
          </p:cNvPr>
          <p:cNvSpPr>
            <a:spLocks noGrp="1"/>
          </p:cNvSpPr>
          <p:nvPr>
            <p:ph sz="half" idx="1"/>
          </p:nvPr>
        </p:nvSpPr>
        <p:spPr>
          <a:xfrm>
            <a:off x="4965431" y="2438400"/>
            <a:ext cx="6586489" cy="3785419"/>
          </a:xfrm>
        </p:spPr>
        <p:txBody>
          <a:bodyPr vert="horz" lIns="91440" tIns="45720" rIns="91440" bIns="45720" rtlCol="0">
            <a:normAutofit/>
          </a:bodyPr>
          <a:lstStyle/>
          <a:p>
            <a:pPr marL="0"/>
            <a:endParaRPr lang="en-US" sz="2000" b="0" i="0" dirty="0">
              <a:effectLst/>
              <a:latin typeface="+mn-lt"/>
              <a:cs typeface="+mn-cs"/>
            </a:endParaRPr>
          </a:p>
          <a:p>
            <a:pPr marL="0"/>
            <a:endParaRPr lang="en-US" sz="2000" dirty="0"/>
          </a:p>
          <a:p>
            <a:pPr marL="0" indent="0">
              <a:buNone/>
            </a:pPr>
            <a:r>
              <a:rPr lang="en-US" sz="2000" b="0" i="0" dirty="0">
                <a:effectLst/>
              </a:rPr>
              <a:t>At HRPA we believe that well-run businesses are essential to a thriving society. We stand against </a:t>
            </a:r>
            <a:r>
              <a:rPr lang="en-US" sz="2000" b="1" i="0" dirty="0">
                <a:effectLst/>
              </a:rPr>
              <a:t>broken workplaces that fail to fully utilize the potential of their people</a:t>
            </a:r>
            <a:r>
              <a:rPr lang="en-US" sz="2000" b="0" i="0" dirty="0">
                <a:effectLst/>
              </a:rPr>
              <a:t>.</a:t>
            </a:r>
            <a:endParaRPr lang="en-US" sz="2000" dirty="0"/>
          </a:p>
          <a:p>
            <a:endParaRPr lang="en-US" sz="2000" dirty="0">
              <a:latin typeface="+mn-lt"/>
              <a:cs typeface="+mn-cs"/>
            </a:endParaRPr>
          </a:p>
        </p:txBody>
      </p:sp>
      <p:pic>
        <p:nvPicPr>
          <p:cNvPr id="8" name="Picture 7" descr="Aerial view of people walking">
            <a:extLst>
              <a:ext uri="{FF2B5EF4-FFF2-40B4-BE49-F238E27FC236}">
                <a16:creationId xmlns:a16="http://schemas.microsoft.com/office/drawing/2014/main" id="{683CE32B-C314-4816-971F-84BF2513C8C6}"/>
              </a:ext>
            </a:extLst>
          </p:cNvPr>
          <p:cNvPicPr>
            <a:picLocks noChangeAspect="1"/>
          </p:cNvPicPr>
          <p:nvPr/>
        </p:nvPicPr>
        <p:blipFill>
          <a:blip r:embed="rId3">
            <a:extLst>
              <a:ext uri="{28A0092B-C50C-407E-A947-70E740481C1C}">
                <a14:useLocalDpi xmlns:a14="http://schemas.microsoft.com/office/drawing/2010/main" val="0"/>
              </a:ext>
            </a:extLst>
          </a:blip>
          <a:srcRect l="27441" r="27441"/>
          <a:stretch/>
        </p:blipFill>
        <p:spPr>
          <a:xfrm>
            <a:off x="20" y="-134460"/>
            <a:ext cx="4635571" cy="6857990"/>
          </a:xfrm>
          <a:prstGeom prst="rect">
            <a:avLst/>
          </a:prstGeom>
          <a:effectLst/>
        </p:spPr>
      </p:pic>
      <p:cxnSp>
        <p:nvCxnSpPr>
          <p:cNvPr id="12" name="Straight Connector 1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2BF6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DD945DBC-3B62-4C3C-98BC-F6A4865130D9}"/>
              </a:ext>
            </a:extLst>
          </p:cNvPr>
          <p:cNvSpPr>
            <a:spLocks noGrp="1"/>
          </p:cNvSpPr>
          <p:nvPr>
            <p:ph type="sldNum" sz="quarter" idx="10"/>
          </p:nvPr>
        </p:nvSpPr>
        <p:spPr>
          <a:xfrm>
            <a:off x="10167042" y="6356350"/>
            <a:ext cx="1186758" cy="365125"/>
          </a:xfrm>
        </p:spPr>
        <p:txBody>
          <a:bodyPr vert="horz" lIns="91440" tIns="45720" rIns="91440" bIns="45720" rtlCol="0" anchor="ctr">
            <a:normAutofit/>
          </a:bodyPr>
          <a:lstStyle/>
          <a:p>
            <a:pPr algn="r">
              <a:spcAft>
                <a:spcPts val="600"/>
              </a:spcAft>
              <a:defRPr/>
            </a:pPr>
            <a:fld id="{A9B67BE4-B697-4B0C-AED9-AED1985FFEB6}" type="slidenum">
              <a:rPr lang="en-US" sz="1200" smtClean="0">
                <a:solidFill>
                  <a:prstClr val="black">
                    <a:tint val="75000"/>
                  </a:prstClr>
                </a:solidFill>
                <a:latin typeface="Calibri" panose="020F0502020204030204"/>
              </a:rPr>
              <a:pPr algn="r">
                <a:spcAft>
                  <a:spcPts val="600"/>
                </a:spcAft>
                <a:defRPr/>
              </a:pPr>
              <a:t>31</a:t>
            </a:fld>
            <a:endParaRPr lang="en-US" sz="1200">
              <a:solidFill>
                <a:prstClr val="black">
                  <a:tint val="75000"/>
                </a:prstClr>
              </a:solidFill>
              <a:latin typeface="Calibri" panose="020F0502020204030204"/>
            </a:endParaRPr>
          </a:p>
        </p:txBody>
      </p:sp>
    </p:spTree>
    <p:extLst>
      <p:ext uri="{BB962C8B-B14F-4D97-AF65-F5344CB8AC3E}">
        <p14:creationId xmlns:p14="http://schemas.microsoft.com/office/powerpoint/2010/main" val="41311265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D65BF-7ED1-4507-9FB9-05A942AF75D8}"/>
              </a:ext>
            </a:extLst>
          </p:cNvPr>
          <p:cNvSpPr>
            <a:spLocks noGrp="1"/>
          </p:cNvSpPr>
          <p:nvPr>
            <p:ph type="title"/>
          </p:nvPr>
        </p:nvSpPr>
        <p:spPr>
          <a:xfrm>
            <a:off x="3373441" y="2469312"/>
            <a:ext cx="7474172" cy="1325563"/>
          </a:xfrm>
        </p:spPr>
        <p:txBody>
          <a:bodyPr vert="horz" lIns="91440" tIns="45720" rIns="91440" bIns="45720" rtlCol="0" anchor="ctr">
            <a:normAutofit/>
          </a:bodyPr>
          <a:lstStyle/>
          <a:p>
            <a:r>
              <a:rPr lang="en-US" sz="6600" kern="1200" dirty="0">
                <a:solidFill>
                  <a:schemeClr val="tx1"/>
                </a:solidFill>
              </a:rPr>
              <a:t>Q&amp;A</a:t>
            </a:r>
          </a:p>
        </p:txBody>
      </p:sp>
      <p:sp>
        <p:nvSpPr>
          <p:cNvPr id="3" name="Content Placeholder 2">
            <a:extLst>
              <a:ext uri="{FF2B5EF4-FFF2-40B4-BE49-F238E27FC236}">
                <a16:creationId xmlns:a16="http://schemas.microsoft.com/office/drawing/2014/main" id="{61BA764C-3689-46C1-8384-6064FFABFF4C}"/>
              </a:ext>
            </a:extLst>
          </p:cNvPr>
          <p:cNvSpPr>
            <a:spLocks noGrp="1"/>
          </p:cNvSpPr>
          <p:nvPr>
            <p:ph sz="half" idx="1"/>
          </p:nvPr>
        </p:nvSpPr>
        <p:spPr>
          <a:xfrm>
            <a:off x="5950476" y="4680654"/>
            <a:ext cx="6467867" cy="1229701"/>
          </a:xfrm>
        </p:spPr>
        <p:txBody>
          <a:bodyPr vert="horz" lIns="91440" tIns="45720" rIns="91440" bIns="45720" rtlCol="0" anchor="ctr">
            <a:normAutofit/>
          </a:bodyPr>
          <a:lstStyle/>
          <a:p>
            <a:pPr marL="0"/>
            <a:r>
              <a:rPr lang="en-US" sz="1800" dirty="0">
                <a:hlinkClick r:id="rId3"/>
              </a:rPr>
              <a:t>mberger@hrpa.ca</a:t>
            </a:r>
            <a:endParaRPr lang="en-US" sz="1800" dirty="0"/>
          </a:p>
          <a:p>
            <a:pPr marL="0"/>
            <a:r>
              <a:rPr lang="en-US" sz="1800" dirty="0">
                <a:hlinkClick r:id="rId4"/>
              </a:rPr>
              <a:t>esully@hrpa.ca</a:t>
            </a:r>
            <a:r>
              <a:rPr lang="en-US" sz="1800" dirty="0"/>
              <a:t> </a:t>
            </a:r>
          </a:p>
        </p:txBody>
      </p:sp>
      <p:sp>
        <p:nvSpPr>
          <p:cNvPr id="12" name="Rectangle 1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Question Mark with solid fill">
            <a:extLst>
              <a:ext uri="{FF2B5EF4-FFF2-40B4-BE49-F238E27FC236}">
                <a16:creationId xmlns:a16="http://schemas.microsoft.com/office/drawing/2014/main" id="{4B91A750-3C52-4C54-8C44-3D79632B3C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9413987" y="2857501"/>
            <a:ext cx="1142998" cy="1142998"/>
          </a:xfrm>
          <a:prstGeom prst="rect">
            <a:avLst/>
          </a:prstGeom>
        </p:spPr>
      </p:pic>
      <p:sp>
        <p:nvSpPr>
          <p:cNvPr id="5" name="Slide Number Placeholder 4">
            <a:extLst>
              <a:ext uri="{FF2B5EF4-FFF2-40B4-BE49-F238E27FC236}">
                <a16:creationId xmlns:a16="http://schemas.microsoft.com/office/drawing/2014/main" id="{2530EAC8-6757-4C7E-B7DA-CEF18D319DA4}"/>
              </a:ext>
            </a:extLst>
          </p:cNvPr>
          <p:cNvSpPr>
            <a:spLocks noGrp="1"/>
          </p:cNvSpPr>
          <p:nvPr>
            <p:ph type="sldNum" sz="quarter" idx="10"/>
          </p:nvPr>
        </p:nvSpPr>
        <p:spPr>
          <a:xfrm>
            <a:off x="10341428" y="6356350"/>
            <a:ext cx="1012371" cy="365125"/>
          </a:xfrm>
        </p:spPr>
        <p:txBody>
          <a:bodyPr vert="horz" lIns="91440" tIns="45720" rIns="91440" bIns="45720" rtlCol="0" anchor="ctr">
            <a:normAutofit/>
          </a:bodyPr>
          <a:lstStyle/>
          <a:p>
            <a:pPr algn="r">
              <a:spcAft>
                <a:spcPts val="600"/>
              </a:spcAft>
            </a:pPr>
            <a:fld id="{A9B67BE4-B697-4B0C-AED9-AED1985FFEB6}" type="slidenum">
              <a:rPr lang="en-US" sz="1200">
                <a:solidFill>
                  <a:srgbClr val="FFFFFF"/>
                </a:solidFill>
                <a:latin typeface="+mn-lt"/>
              </a:rPr>
              <a:pPr algn="r">
                <a:spcAft>
                  <a:spcPts val="600"/>
                </a:spcAft>
              </a:pPr>
              <a:t>32</a:t>
            </a:fld>
            <a:endParaRPr lang="en-US" sz="1200">
              <a:solidFill>
                <a:srgbClr val="FFFFFF"/>
              </a:solidFill>
              <a:latin typeface="+mn-lt"/>
            </a:endParaRPr>
          </a:p>
        </p:txBody>
      </p:sp>
    </p:spTree>
    <p:extLst>
      <p:ext uri="{BB962C8B-B14F-4D97-AF65-F5344CB8AC3E}">
        <p14:creationId xmlns:p14="http://schemas.microsoft.com/office/powerpoint/2010/main" val="32546544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95E818-F832-41D5-9C7F-D91D9C0B79C9}"/>
              </a:ext>
            </a:extLst>
          </p:cNvPr>
          <p:cNvSpPr>
            <a:spLocks noGrp="1"/>
          </p:cNvSpPr>
          <p:nvPr>
            <p:ph type="body" sz="quarter" idx="11"/>
          </p:nvPr>
        </p:nvSpPr>
        <p:spPr/>
        <p:txBody>
          <a:bodyPr/>
          <a:lstStyle/>
          <a:p>
            <a:r>
              <a:rPr lang="en-US" dirty="0"/>
              <a:t>Thank you!</a:t>
            </a:r>
          </a:p>
        </p:txBody>
      </p:sp>
    </p:spTree>
    <p:extLst>
      <p:ext uri="{BB962C8B-B14F-4D97-AF65-F5344CB8AC3E}">
        <p14:creationId xmlns:p14="http://schemas.microsoft.com/office/powerpoint/2010/main" val="1265194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7B112-9912-42DD-849A-2ECE4ED209DB}"/>
              </a:ext>
            </a:extLst>
          </p:cNvPr>
          <p:cNvSpPr>
            <a:spLocks noGrp="1"/>
          </p:cNvSpPr>
          <p:nvPr>
            <p:ph type="title"/>
          </p:nvPr>
        </p:nvSpPr>
        <p:spPr/>
        <p:txBody>
          <a:bodyPr/>
          <a:lstStyle/>
          <a:p>
            <a:r>
              <a:rPr lang="en-US" dirty="0"/>
              <a:t>HRPA’s Regulatory Framework</a:t>
            </a:r>
          </a:p>
        </p:txBody>
      </p:sp>
      <p:sp>
        <p:nvSpPr>
          <p:cNvPr id="5" name="Slide Number Placeholder 4">
            <a:extLst>
              <a:ext uri="{FF2B5EF4-FFF2-40B4-BE49-F238E27FC236}">
                <a16:creationId xmlns:a16="http://schemas.microsoft.com/office/drawing/2014/main" id="{C8B45F7B-683B-4F1D-AAEB-23F97BF26E4F}"/>
              </a:ext>
            </a:extLst>
          </p:cNvPr>
          <p:cNvSpPr>
            <a:spLocks noGrp="1"/>
          </p:cNvSpPr>
          <p:nvPr>
            <p:ph type="sldNum" sz="quarter" idx="10"/>
          </p:nvPr>
        </p:nvSpPr>
        <p:spPr/>
        <p:txBody>
          <a:bodyPr/>
          <a:lstStyle/>
          <a:p>
            <a:fld id="{A9B67BE4-B697-4B0C-AED9-AED1985FFEB6}" type="slidenum">
              <a:rPr lang="en-CA" smtClean="0"/>
              <a:pPr/>
              <a:t>4</a:t>
            </a:fld>
            <a:endParaRPr lang="en-CA" dirty="0"/>
          </a:p>
        </p:txBody>
      </p:sp>
      <p:grpSp>
        <p:nvGrpSpPr>
          <p:cNvPr id="6" name="Group 5">
            <a:extLst>
              <a:ext uri="{FF2B5EF4-FFF2-40B4-BE49-F238E27FC236}">
                <a16:creationId xmlns:a16="http://schemas.microsoft.com/office/drawing/2014/main" id="{2F486213-88D9-431B-819C-38C4D3EC2E5C}"/>
              </a:ext>
            </a:extLst>
          </p:cNvPr>
          <p:cNvGrpSpPr/>
          <p:nvPr/>
        </p:nvGrpSpPr>
        <p:grpSpPr>
          <a:xfrm>
            <a:off x="3505807" y="1568476"/>
            <a:ext cx="4082880" cy="3927614"/>
            <a:chOff x="4312977" y="2284583"/>
            <a:chExt cx="3638441" cy="3486564"/>
          </a:xfrm>
        </p:grpSpPr>
        <p:sp>
          <p:nvSpPr>
            <p:cNvPr id="7" name="Circle: Hollow 6">
              <a:extLst>
                <a:ext uri="{FF2B5EF4-FFF2-40B4-BE49-F238E27FC236}">
                  <a16:creationId xmlns:a16="http://schemas.microsoft.com/office/drawing/2014/main" id="{6806D1D9-81EB-4BD4-A34D-0BFFFF0FF148}"/>
                </a:ext>
              </a:extLst>
            </p:cNvPr>
            <p:cNvSpPr/>
            <p:nvPr/>
          </p:nvSpPr>
          <p:spPr>
            <a:xfrm>
              <a:off x="4559384" y="2706815"/>
              <a:ext cx="3151944" cy="2930462"/>
            </a:xfrm>
            <a:prstGeom prst="donut">
              <a:avLst>
                <a:gd name="adj" fmla="val 10731"/>
              </a:avLst>
            </a:prstGeom>
            <a:solidFill>
              <a:srgbClr val="2933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rgbClr val="29334A"/>
                </a:solidFill>
                <a:latin typeface="Poppins" panose="00000500000000000000" pitchFamily="2" charset="0"/>
                <a:cs typeface="Poppins" panose="00000500000000000000" pitchFamily="2" charset="0"/>
              </a:endParaRPr>
            </a:p>
          </p:txBody>
        </p:sp>
        <p:sp>
          <p:nvSpPr>
            <p:cNvPr id="8" name="Oval 33">
              <a:extLst>
                <a:ext uri="{FF2B5EF4-FFF2-40B4-BE49-F238E27FC236}">
                  <a16:creationId xmlns:a16="http://schemas.microsoft.com/office/drawing/2014/main" id="{254C5E2A-90AC-4E74-ADF6-C5CB4C408F4A}"/>
                </a:ext>
              </a:extLst>
            </p:cNvPr>
            <p:cNvSpPr>
              <a:spLocks noChangeArrowheads="1"/>
            </p:cNvSpPr>
            <p:nvPr/>
          </p:nvSpPr>
          <p:spPr bwMode="auto">
            <a:xfrm>
              <a:off x="5487283" y="3519923"/>
              <a:ext cx="1297109" cy="1293944"/>
            </a:xfrm>
            <a:prstGeom prst="ellipse">
              <a:avLst/>
            </a:prstGeom>
            <a:solidFill>
              <a:srgbClr val="FA807E"/>
            </a:solidFill>
            <a:ln w="15875">
              <a:solidFill>
                <a:srgbClr val="29334A"/>
              </a:solidFill>
              <a:round/>
              <a:headEnd/>
              <a:tailEnd/>
            </a:ln>
          </p:spPr>
          <p:txBody>
            <a:bodyPr/>
            <a:lstStyle/>
            <a:p>
              <a:pPr algn="ctr">
                <a:spcBef>
                  <a:spcPct val="0"/>
                </a:spcBef>
              </a:pPr>
              <a:endParaRPr lang="en-CA" altLang="en-US" sz="6000">
                <a:solidFill>
                  <a:srgbClr val="29334A"/>
                </a:solidFill>
                <a:latin typeface="Poppins" panose="00000500000000000000" pitchFamily="2" charset="0"/>
                <a:ea typeface="MS PGothic" pitchFamily="34" charset="-128"/>
                <a:cs typeface="Poppins" panose="00000500000000000000" pitchFamily="2" charset="0"/>
              </a:endParaRPr>
            </a:p>
          </p:txBody>
        </p:sp>
        <p:sp>
          <p:nvSpPr>
            <p:cNvPr id="9" name="Oval 5">
              <a:extLst>
                <a:ext uri="{FF2B5EF4-FFF2-40B4-BE49-F238E27FC236}">
                  <a16:creationId xmlns:a16="http://schemas.microsoft.com/office/drawing/2014/main" id="{193A3E49-8180-4918-A8A8-ED42360EA847}"/>
                </a:ext>
              </a:extLst>
            </p:cNvPr>
            <p:cNvSpPr>
              <a:spLocks noChangeArrowheads="1"/>
            </p:cNvSpPr>
            <p:nvPr/>
          </p:nvSpPr>
          <p:spPr bwMode="auto">
            <a:xfrm>
              <a:off x="5620198" y="2284583"/>
              <a:ext cx="1025783" cy="1024200"/>
            </a:xfrm>
            <a:prstGeom prst="ellipse">
              <a:avLst/>
            </a:prstGeom>
            <a:solidFill>
              <a:srgbClr val="B5D9D6"/>
            </a:solidFill>
            <a:ln w="15875">
              <a:solidFill>
                <a:srgbClr val="29334A"/>
              </a:solidFill>
              <a:round/>
              <a:headEnd/>
              <a:tailEnd/>
            </a:ln>
          </p:spPr>
          <p:txBody>
            <a:bodyPr/>
            <a:lstStyle>
              <a:lvl1pPr algn="l">
                <a:spcBef>
                  <a:spcPct val="20000"/>
                </a:spcBef>
                <a:buFont typeface="Wingdings" pitchFamily="2" charset="2"/>
                <a:buChar char="§"/>
                <a:defRPr sz="3200">
                  <a:solidFill>
                    <a:schemeClr val="tx1"/>
                  </a:solidFill>
                  <a:latin typeface="Calibri" pitchFamily="34" charset="0"/>
                  <a:ea typeface="MS PGothic" pitchFamily="34" charset="-128"/>
                  <a:cs typeface="Calibri" pitchFamily="34" charset="0"/>
                </a:defRPr>
              </a:lvl1pPr>
              <a:lvl2pPr marL="742950" indent="-285750" algn="l">
                <a:spcBef>
                  <a:spcPct val="20000"/>
                </a:spcBef>
                <a:buFont typeface="Wingdings" pitchFamily="2" charset="2"/>
                <a:buChar char="ü"/>
                <a:defRPr sz="2800">
                  <a:solidFill>
                    <a:schemeClr val="tx1"/>
                  </a:solidFill>
                  <a:latin typeface="Calibri" pitchFamily="34" charset="0"/>
                  <a:ea typeface="MS PGothic" pitchFamily="34" charset="-128"/>
                  <a:cs typeface="Calibri" pitchFamily="34" charset="0"/>
                </a:defRPr>
              </a:lvl2pPr>
              <a:lvl3pPr marL="1143000" indent="-228600" algn="l">
                <a:spcBef>
                  <a:spcPct val="20000"/>
                </a:spcBef>
                <a:buChar char="•"/>
                <a:defRPr sz="2400">
                  <a:solidFill>
                    <a:schemeClr val="tx1"/>
                  </a:solidFill>
                  <a:latin typeface="Calibri" pitchFamily="34" charset="0"/>
                  <a:ea typeface="MS PGothic" pitchFamily="34" charset="-128"/>
                  <a:cs typeface="Calibri" pitchFamily="34" charset="0"/>
                </a:defRPr>
              </a:lvl3pPr>
              <a:lvl4pPr marL="1600200" indent="-228600" algn="l">
                <a:spcBef>
                  <a:spcPct val="20000"/>
                </a:spcBef>
                <a:buChar char="–"/>
                <a:defRPr sz="2000">
                  <a:solidFill>
                    <a:schemeClr val="tx1"/>
                  </a:solidFill>
                  <a:latin typeface="Calibri" pitchFamily="34" charset="0"/>
                  <a:ea typeface="MS PGothic" pitchFamily="34" charset="-128"/>
                  <a:cs typeface="Calibri" pitchFamily="34" charset="0"/>
                </a:defRPr>
              </a:lvl4pPr>
              <a:lvl5pPr marL="2057400" indent="-228600" algn="l">
                <a:spcBef>
                  <a:spcPct val="20000"/>
                </a:spcBef>
                <a:buChar char="•"/>
                <a:defRPr sz="2000">
                  <a:solidFill>
                    <a:schemeClr val="tx1"/>
                  </a:solidFill>
                  <a:latin typeface="Calibri" pitchFamily="34" charset="0"/>
                  <a:ea typeface="MS PGothic" pitchFamily="34" charset="-128"/>
                  <a:cs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cs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cs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cs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cs typeface="Calibri" pitchFamily="34" charset="0"/>
                </a:defRPr>
              </a:lvl9pPr>
            </a:lstStyle>
            <a:p>
              <a:pPr algn="ctr">
                <a:spcBef>
                  <a:spcPct val="0"/>
                </a:spcBef>
                <a:buNone/>
              </a:pPr>
              <a:endParaRPr lang="en-CA" altLang="en-US" sz="800">
                <a:solidFill>
                  <a:srgbClr val="29334A"/>
                </a:solidFill>
                <a:latin typeface="Poppins" panose="00000500000000000000" pitchFamily="2" charset="0"/>
                <a:cs typeface="Poppins" panose="00000500000000000000" pitchFamily="2" charset="0"/>
              </a:endParaRPr>
            </a:p>
          </p:txBody>
        </p:sp>
        <p:sp>
          <p:nvSpPr>
            <p:cNvPr id="10" name="Oval 7">
              <a:extLst>
                <a:ext uri="{FF2B5EF4-FFF2-40B4-BE49-F238E27FC236}">
                  <a16:creationId xmlns:a16="http://schemas.microsoft.com/office/drawing/2014/main" id="{4818BBC2-58A7-44C2-A9DD-0F003D1F5BD0}"/>
                </a:ext>
              </a:extLst>
            </p:cNvPr>
            <p:cNvSpPr>
              <a:spLocks noChangeArrowheads="1"/>
            </p:cNvSpPr>
            <p:nvPr/>
          </p:nvSpPr>
          <p:spPr bwMode="auto">
            <a:xfrm>
              <a:off x="6422152" y="4745364"/>
              <a:ext cx="1027366" cy="1025783"/>
            </a:xfrm>
            <a:prstGeom prst="ellipse">
              <a:avLst/>
            </a:prstGeom>
            <a:solidFill>
              <a:srgbClr val="B5D9D6"/>
            </a:solidFill>
            <a:ln w="15875">
              <a:solidFill>
                <a:srgbClr val="29334A"/>
              </a:solidFill>
              <a:round/>
              <a:headEnd/>
              <a:tailEnd/>
            </a:ln>
          </p:spPr>
          <p:txBody>
            <a:bodyPr/>
            <a:lstStyle>
              <a:lvl1pPr algn="l">
                <a:spcBef>
                  <a:spcPct val="20000"/>
                </a:spcBef>
                <a:buFont typeface="Wingdings" pitchFamily="2" charset="2"/>
                <a:buChar char="§"/>
                <a:defRPr sz="3200">
                  <a:solidFill>
                    <a:schemeClr val="tx1"/>
                  </a:solidFill>
                  <a:latin typeface="Calibri" pitchFamily="34" charset="0"/>
                  <a:ea typeface="MS PGothic" pitchFamily="34" charset="-128"/>
                  <a:cs typeface="Calibri" pitchFamily="34" charset="0"/>
                </a:defRPr>
              </a:lvl1pPr>
              <a:lvl2pPr marL="742950" indent="-285750" algn="l">
                <a:spcBef>
                  <a:spcPct val="20000"/>
                </a:spcBef>
                <a:buFont typeface="Wingdings" pitchFamily="2" charset="2"/>
                <a:buChar char="ü"/>
                <a:defRPr sz="2800">
                  <a:solidFill>
                    <a:schemeClr val="tx1"/>
                  </a:solidFill>
                  <a:latin typeface="Calibri" pitchFamily="34" charset="0"/>
                  <a:ea typeface="MS PGothic" pitchFamily="34" charset="-128"/>
                  <a:cs typeface="Calibri" pitchFamily="34" charset="0"/>
                </a:defRPr>
              </a:lvl2pPr>
              <a:lvl3pPr marL="1143000" indent="-228600" algn="l">
                <a:spcBef>
                  <a:spcPct val="20000"/>
                </a:spcBef>
                <a:buChar char="•"/>
                <a:defRPr sz="2400">
                  <a:solidFill>
                    <a:schemeClr val="tx1"/>
                  </a:solidFill>
                  <a:latin typeface="Calibri" pitchFamily="34" charset="0"/>
                  <a:ea typeface="MS PGothic" pitchFamily="34" charset="-128"/>
                  <a:cs typeface="Calibri" pitchFamily="34" charset="0"/>
                </a:defRPr>
              </a:lvl3pPr>
              <a:lvl4pPr marL="1600200" indent="-228600" algn="l">
                <a:spcBef>
                  <a:spcPct val="20000"/>
                </a:spcBef>
                <a:buChar char="–"/>
                <a:defRPr sz="2000">
                  <a:solidFill>
                    <a:schemeClr val="tx1"/>
                  </a:solidFill>
                  <a:latin typeface="Calibri" pitchFamily="34" charset="0"/>
                  <a:ea typeface="MS PGothic" pitchFamily="34" charset="-128"/>
                  <a:cs typeface="Calibri" pitchFamily="34" charset="0"/>
                </a:defRPr>
              </a:lvl4pPr>
              <a:lvl5pPr marL="2057400" indent="-228600" algn="l">
                <a:spcBef>
                  <a:spcPct val="20000"/>
                </a:spcBef>
                <a:buChar char="•"/>
                <a:defRPr sz="2000">
                  <a:solidFill>
                    <a:schemeClr val="tx1"/>
                  </a:solidFill>
                  <a:latin typeface="Calibri" pitchFamily="34" charset="0"/>
                  <a:ea typeface="MS PGothic" pitchFamily="34" charset="-128"/>
                  <a:cs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cs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cs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cs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cs typeface="Calibri" pitchFamily="34" charset="0"/>
                </a:defRPr>
              </a:lvl9pPr>
            </a:lstStyle>
            <a:p>
              <a:pPr algn="ctr">
                <a:spcBef>
                  <a:spcPct val="0"/>
                </a:spcBef>
                <a:buNone/>
              </a:pPr>
              <a:endParaRPr lang="en-CA" altLang="en-US" sz="800">
                <a:solidFill>
                  <a:srgbClr val="29334A"/>
                </a:solidFill>
                <a:latin typeface="Poppins" panose="00000500000000000000" pitchFamily="2" charset="0"/>
                <a:cs typeface="Poppins" panose="00000500000000000000" pitchFamily="2" charset="0"/>
              </a:endParaRPr>
            </a:p>
          </p:txBody>
        </p:sp>
        <p:sp>
          <p:nvSpPr>
            <p:cNvPr id="11" name="Oval 8">
              <a:extLst>
                <a:ext uri="{FF2B5EF4-FFF2-40B4-BE49-F238E27FC236}">
                  <a16:creationId xmlns:a16="http://schemas.microsoft.com/office/drawing/2014/main" id="{610672BF-9DD1-4385-9709-1EC675317D0D}"/>
                </a:ext>
              </a:extLst>
            </p:cNvPr>
            <p:cNvSpPr>
              <a:spLocks noChangeArrowheads="1"/>
            </p:cNvSpPr>
            <p:nvPr/>
          </p:nvSpPr>
          <p:spPr bwMode="auto">
            <a:xfrm>
              <a:off x="4835868" y="4745364"/>
              <a:ext cx="1025784" cy="1025783"/>
            </a:xfrm>
            <a:prstGeom prst="ellipse">
              <a:avLst/>
            </a:prstGeom>
            <a:solidFill>
              <a:srgbClr val="B5D9D6"/>
            </a:solidFill>
            <a:ln w="15875">
              <a:solidFill>
                <a:srgbClr val="29334A"/>
              </a:solidFill>
              <a:round/>
              <a:headEnd/>
              <a:tailEnd/>
            </a:ln>
          </p:spPr>
          <p:txBody>
            <a:bodyPr/>
            <a:lstStyle>
              <a:lvl1pPr algn="l">
                <a:spcBef>
                  <a:spcPct val="20000"/>
                </a:spcBef>
                <a:buFont typeface="Wingdings" pitchFamily="2" charset="2"/>
                <a:buChar char="§"/>
                <a:defRPr sz="3200">
                  <a:solidFill>
                    <a:schemeClr val="tx1"/>
                  </a:solidFill>
                  <a:latin typeface="Calibri" pitchFamily="34" charset="0"/>
                  <a:ea typeface="MS PGothic" pitchFamily="34" charset="-128"/>
                  <a:cs typeface="Calibri" pitchFamily="34" charset="0"/>
                </a:defRPr>
              </a:lvl1pPr>
              <a:lvl2pPr marL="742950" indent="-285750" algn="l">
                <a:spcBef>
                  <a:spcPct val="20000"/>
                </a:spcBef>
                <a:buFont typeface="Wingdings" pitchFamily="2" charset="2"/>
                <a:buChar char="ü"/>
                <a:defRPr sz="2800">
                  <a:solidFill>
                    <a:schemeClr val="tx1"/>
                  </a:solidFill>
                  <a:latin typeface="Calibri" pitchFamily="34" charset="0"/>
                  <a:ea typeface="MS PGothic" pitchFamily="34" charset="-128"/>
                  <a:cs typeface="Calibri" pitchFamily="34" charset="0"/>
                </a:defRPr>
              </a:lvl2pPr>
              <a:lvl3pPr marL="1143000" indent="-228600" algn="l">
                <a:spcBef>
                  <a:spcPct val="20000"/>
                </a:spcBef>
                <a:buChar char="•"/>
                <a:defRPr sz="2400">
                  <a:solidFill>
                    <a:schemeClr val="tx1"/>
                  </a:solidFill>
                  <a:latin typeface="Calibri" pitchFamily="34" charset="0"/>
                  <a:ea typeface="MS PGothic" pitchFamily="34" charset="-128"/>
                  <a:cs typeface="Calibri" pitchFamily="34" charset="0"/>
                </a:defRPr>
              </a:lvl3pPr>
              <a:lvl4pPr marL="1600200" indent="-228600" algn="l">
                <a:spcBef>
                  <a:spcPct val="20000"/>
                </a:spcBef>
                <a:buChar char="–"/>
                <a:defRPr sz="2000">
                  <a:solidFill>
                    <a:schemeClr val="tx1"/>
                  </a:solidFill>
                  <a:latin typeface="Calibri" pitchFamily="34" charset="0"/>
                  <a:ea typeface="MS PGothic" pitchFamily="34" charset="-128"/>
                  <a:cs typeface="Calibri" pitchFamily="34" charset="0"/>
                </a:defRPr>
              </a:lvl4pPr>
              <a:lvl5pPr marL="2057400" indent="-228600" algn="l">
                <a:spcBef>
                  <a:spcPct val="20000"/>
                </a:spcBef>
                <a:buChar char="•"/>
                <a:defRPr sz="2000">
                  <a:solidFill>
                    <a:schemeClr val="tx1"/>
                  </a:solidFill>
                  <a:latin typeface="Calibri" pitchFamily="34" charset="0"/>
                  <a:ea typeface="MS PGothic" pitchFamily="34" charset="-128"/>
                  <a:cs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cs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cs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cs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cs typeface="Calibri" pitchFamily="34" charset="0"/>
                </a:defRPr>
              </a:lvl9pPr>
            </a:lstStyle>
            <a:p>
              <a:pPr algn="ctr">
                <a:spcBef>
                  <a:spcPct val="0"/>
                </a:spcBef>
                <a:buNone/>
              </a:pPr>
              <a:endParaRPr lang="en-CA" altLang="en-US" sz="800">
                <a:solidFill>
                  <a:srgbClr val="29334A"/>
                </a:solidFill>
                <a:latin typeface="Poppins" panose="00000500000000000000" pitchFamily="2" charset="0"/>
                <a:cs typeface="Poppins" panose="00000500000000000000" pitchFamily="2" charset="0"/>
              </a:endParaRPr>
            </a:p>
          </p:txBody>
        </p:sp>
        <p:sp>
          <p:nvSpPr>
            <p:cNvPr id="12" name="Oval 6">
              <a:extLst>
                <a:ext uri="{FF2B5EF4-FFF2-40B4-BE49-F238E27FC236}">
                  <a16:creationId xmlns:a16="http://schemas.microsoft.com/office/drawing/2014/main" id="{113C1C00-6602-4BD8-BFF9-7CBAE950960B}"/>
                </a:ext>
              </a:extLst>
            </p:cNvPr>
            <p:cNvSpPr>
              <a:spLocks noChangeArrowheads="1"/>
            </p:cNvSpPr>
            <p:nvPr/>
          </p:nvSpPr>
          <p:spPr bwMode="auto">
            <a:xfrm>
              <a:off x="4322256" y="3219620"/>
              <a:ext cx="1025783" cy="1022617"/>
            </a:xfrm>
            <a:prstGeom prst="ellipse">
              <a:avLst/>
            </a:prstGeom>
            <a:solidFill>
              <a:srgbClr val="B5D9D6"/>
            </a:solidFill>
            <a:ln w="15875">
              <a:solidFill>
                <a:srgbClr val="29334A"/>
              </a:solidFill>
              <a:round/>
              <a:headEnd/>
              <a:tailEnd/>
            </a:ln>
          </p:spPr>
          <p:txBody>
            <a:bodyPr/>
            <a:lstStyle>
              <a:lvl1pPr algn="l">
                <a:spcBef>
                  <a:spcPct val="20000"/>
                </a:spcBef>
                <a:buFont typeface="Wingdings" pitchFamily="2" charset="2"/>
                <a:buChar char="§"/>
                <a:defRPr sz="3200">
                  <a:solidFill>
                    <a:schemeClr val="tx1"/>
                  </a:solidFill>
                  <a:latin typeface="Calibri" pitchFamily="34" charset="0"/>
                  <a:ea typeface="MS PGothic" pitchFamily="34" charset="-128"/>
                  <a:cs typeface="Calibri" pitchFamily="34" charset="0"/>
                </a:defRPr>
              </a:lvl1pPr>
              <a:lvl2pPr marL="742950" indent="-285750" algn="l">
                <a:spcBef>
                  <a:spcPct val="20000"/>
                </a:spcBef>
                <a:buFont typeface="Wingdings" pitchFamily="2" charset="2"/>
                <a:buChar char="ü"/>
                <a:defRPr sz="2800">
                  <a:solidFill>
                    <a:schemeClr val="tx1"/>
                  </a:solidFill>
                  <a:latin typeface="Calibri" pitchFamily="34" charset="0"/>
                  <a:ea typeface="MS PGothic" pitchFamily="34" charset="-128"/>
                  <a:cs typeface="Calibri" pitchFamily="34" charset="0"/>
                </a:defRPr>
              </a:lvl2pPr>
              <a:lvl3pPr marL="1143000" indent="-228600" algn="l">
                <a:spcBef>
                  <a:spcPct val="20000"/>
                </a:spcBef>
                <a:buChar char="•"/>
                <a:defRPr sz="2400">
                  <a:solidFill>
                    <a:schemeClr val="tx1"/>
                  </a:solidFill>
                  <a:latin typeface="Calibri" pitchFamily="34" charset="0"/>
                  <a:ea typeface="MS PGothic" pitchFamily="34" charset="-128"/>
                  <a:cs typeface="Calibri" pitchFamily="34" charset="0"/>
                </a:defRPr>
              </a:lvl3pPr>
              <a:lvl4pPr marL="1600200" indent="-228600" algn="l">
                <a:spcBef>
                  <a:spcPct val="20000"/>
                </a:spcBef>
                <a:buChar char="–"/>
                <a:defRPr sz="2000">
                  <a:solidFill>
                    <a:schemeClr val="tx1"/>
                  </a:solidFill>
                  <a:latin typeface="Calibri" pitchFamily="34" charset="0"/>
                  <a:ea typeface="MS PGothic" pitchFamily="34" charset="-128"/>
                  <a:cs typeface="Calibri" pitchFamily="34" charset="0"/>
                </a:defRPr>
              </a:lvl4pPr>
              <a:lvl5pPr marL="2057400" indent="-228600" algn="l">
                <a:spcBef>
                  <a:spcPct val="20000"/>
                </a:spcBef>
                <a:buChar char="•"/>
                <a:defRPr sz="2000">
                  <a:solidFill>
                    <a:schemeClr val="tx1"/>
                  </a:solidFill>
                  <a:latin typeface="Calibri" pitchFamily="34" charset="0"/>
                  <a:ea typeface="MS PGothic" pitchFamily="34" charset="-128"/>
                  <a:cs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cs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cs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cs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cs typeface="Calibri" pitchFamily="34" charset="0"/>
                </a:defRPr>
              </a:lvl9pPr>
            </a:lstStyle>
            <a:p>
              <a:pPr algn="ctr">
                <a:spcBef>
                  <a:spcPct val="0"/>
                </a:spcBef>
                <a:buNone/>
              </a:pPr>
              <a:endParaRPr lang="en-CA" altLang="en-US" sz="800">
                <a:solidFill>
                  <a:srgbClr val="29334A"/>
                </a:solidFill>
                <a:latin typeface="Poppins" panose="00000500000000000000" pitchFamily="2" charset="0"/>
                <a:cs typeface="Poppins" panose="00000500000000000000" pitchFamily="2" charset="0"/>
              </a:endParaRPr>
            </a:p>
          </p:txBody>
        </p:sp>
        <p:sp>
          <p:nvSpPr>
            <p:cNvPr id="13" name="Oval 5">
              <a:extLst>
                <a:ext uri="{FF2B5EF4-FFF2-40B4-BE49-F238E27FC236}">
                  <a16:creationId xmlns:a16="http://schemas.microsoft.com/office/drawing/2014/main" id="{CAC988CD-A5F5-4A26-A58A-60B95A5798A3}"/>
                </a:ext>
              </a:extLst>
            </p:cNvPr>
            <p:cNvSpPr>
              <a:spLocks noChangeArrowheads="1"/>
            </p:cNvSpPr>
            <p:nvPr/>
          </p:nvSpPr>
          <p:spPr bwMode="auto">
            <a:xfrm>
              <a:off x="6916358" y="3221899"/>
              <a:ext cx="1025783" cy="1024200"/>
            </a:xfrm>
            <a:prstGeom prst="ellipse">
              <a:avLst/>
            </a:prstGeom>
            <a:solidFill>
              <a:srgbClr val="B5D9D6"/>
            </a:solidFill>
            <a:ln w="15875">
              <a:solidFill>
                <a:srgbClr val="29334A"/>
              </a:solidFill>
              <a:round/>
              <a:headEnd/>
              <a:tailEnd/>
            </a:ln>
          </p:spPr>
          <p:txBody>
            <a:bodyPr/>
            <a:lstStyle>
              <a:lvl1pPr algn="l">
                <a:spcBef>
                  <a:spcPct val="20000"/>
                </a:spcBef>
                <a:buFont typeface="Wingdings" pitchFamily="2" charset="2"/>
                <a:buChar char="§"/>
                <a:defRPr sz="3200">
                  <a:solidFill>
                    <a:schemeClr val="tx1"/>
                  </a:solidFill>
                  <a:latin typeface="Calibri" pitchFamily="34" charset="0"/>
                  <a:ea typeface="MS PGothic" pitchFamily="34" charset="-128"/>
                  <a:cs typeface="Calibri" pitchFamily="34" charset="0"/>
                </a:defRPr>
              </a:lvl1pPr>
              <a:lvl2pPr marL="742950" indent="-285750" algn="l">
                <a:spcBef>
                  <a:spcPct val="20000"/>
                </a:spcBef>
                <a:buFont typeface="Wingdings" pitchFamily="2" charset="2"/>
                <a:buChar char="ü"/>
                <a:defRPr sz="2800">
                  <a:solidFill>
                    <a:schemeClr val="tx1"/>
                  </a:solidFill>
                  <a:latin typeface="Calibri" pitchFamily="34" charset="0"/>
                  <a:ea typeface="MS PGothic" pitchFamily="34" charset="-128"/>
                  <a:cs typeface="Calibri" pitchFamily="34" charset="0"/>
                </a:defRPr>
              </a:lvl2pPr>
              <a:lvl3pPr marL="1143000" indent="-228600" algn="l">
                <a:spcBef>
                  <a:spcPct val="20000"/>
                </a:spcBef>
                <a:buChar char="•"/>
                <a:defRPr sz="2400">
                  <a:solidFill>
                    <a:schemeClr val="tx1"/>
                  </a:solidFill>
                  <a:latin typeface="Calibri" pitchFamily="34" charset="0"/>
                  <a:ea typeface="MS PGothic" pitchFamily="34" charset="-128"/>
                  <a:cs typeface="Calibri" pitchFamily="34" charset="0"/>
                </a:defRPr>
              </a:lvl3pPr>
              <a:lvl4pPr marL="1600200" indent="-228600" algn="l">
                <a:spcBef>
                  <a:spcPct val="20000"/>
                </a:spcBef>
                <a:buChar char="–"/>
                <a:defRPr sz="2000">
                  <a:solidFill>
                    <a:schemeClr val="tx1"/>
                  </a:solidFill>
                  <a:latin typeface="Calibri" pitchFamily="34" charset="0"/>
                  <a:ea typeface="MS PGothic" pitchFamily="34" charset="-128"/>
                  <a:cs typeface="Calibri" pitchFamily="34" charset="0"/>
                </a:defRPr>
              </a:lvl4pPr>
              <a:lvl5pPr marL="2057400" indent="-228600" algn="l">
                <a:spcBef>
                  <a:spcPct val="20000"/>
                </a:spcBef>
                <a:buChar char="•"/>
                <a:defRPr sz="2000">
                  <a:solidFill>
                    <a:schemeClr val="tx1"/>
                  </a:solidFill>
                  <a:latin typeface="Calibri" pitchFamily="34" charset="0"/>
                  <a:ea typeface="MS PGothic" pitchFamily="34" charset="-128"/>
                  <a:cs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cs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cs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cs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cs typeface="Calibri" pitchFamily="34" charset="0"/>
                </a:defRPr>
              </a:lvl9pPr>
            </a:lstStyle>
            <a:p>
              <a:pPr algn="ctr">
                <a:spcBef>
                  <a:spcPct val="0"/>
                </a:spcBef>
                <a:buNone/>
              </a:pPr>
              <a:endParaRPr lang="en-CA" altLang="en-US" sz="800">
                <a:solidFill>
                  <a:srgbClr val="29334A"/>
                </a:solidFill>
                <a:latin typeface="Poppins" panose="00000500000000000000" pitchFamily="2" charset="0"/>
                <a:cs typeface="Poppins" panose="00000500000000000000" pitchFamily="2" charset="0"/>
              </a:endParaRPr>
            </a:p>
          </p:txBody>
        </p:sp>
        <p:cxnSp>
          <p:nvCxnSpPr>
            <p:cNvPr id="14" name="Straight Connector 13">
              <a:extLst>
                <a:ext uri="{FF2B5EF4-FFF2-40B4-BE49-F238E27FC236}">
                  <a16:creationId xmlns:a16="http://schemas.microsoft.com/office/drawing/2014/main" id="{D7FCCE77-A112-43CB-AB5A-0DBFD3BB71D9}"/>
                </a:ext>
              </a:extLst>
            </p:cNvPr>
            <p:cNvCxnSpPr/>
            <p:nvPr/>
          </p:nvCxnSpPr>
          <p:spPr>
            <a:xfrm flipV="1">
              <a:off x="6749965" y="3885115"/>
              <a:ext cx="185869" cy="64811"/>
            </a:xfrm>
            <a:prstGeom prst="line">
              <a:avLst/>
            </a:prstGeom>
            <a:solidFill>
              <a:schemeClr val="bg1"/>
            </a:solidFill>
            <a:ln w="15875">
              <a:solidFill>
                <a:schemeClr val="tx1"/>
              </a:solidFill>
              <a:round/>
              <a:headEnd/>
              <a:tailEnd/>
            </a:ln>
          </p:spPr>
        </p:cxnSp>
        <p:cxnSp>
          <p:nvCxnSpPr>
            <p:cNvPr id="15" name="Straight Connector 14">
              <a:extLst>
                <a:ext uri="{FF2B5EF4-FFF2-40B4-BE49-F238E27FC236}">
                  <a16:creationId xmlns:a16="http://schemas.microsoft.com/office/drawing/2014/main" id="{0925A2DD-E28A-4D8A-9B12-661CD4B0C83D}"/>
                </a:ext>
              </a:extLst>
            </p:cNvPr>
            <p:cNvCxnSpPr>
              <a:cxnSpLocks/>
            </p:cNvCxnSpPr>
            <p:nvPr/>
          </p:nvCxnSpPr>
          <p:spPr>
            <a:xfrm flipH="1" flipV="1">
              <a:off x="5326117" y="3893213"/>
              <a:ext cx="195590" cy="64814"/>
            </a:xfrm>
            <a:prstGeom prst="line">
              <a:avLst/>
            </a:prstGeom>
            <a:solidFill>
              <a:schemeClr val="bg1"/>
            </a:solidFill>
            <a:ln w="15875">
              <a:solidFill>
                <a:schemeClr val="tx1"/>
              </a:solidFill>
              <a:round/>
              <a:headEnd/>
              <a:tailEnd/>
            </a:ln>
          </p:spPr>
        </p:cxnSp>
        <p:cxnSp>
          <p:nvCxnSpPr>
            <p:cNvPr id="16" name="Straight Connector 15">
              <a:extLst>
                <a:ext uri="{FF2B5EF4-FFF2-40B4-BE49-F238E27FC236}">
                  <a16:creationId xmlns:a16="http://schemas.microsoft.com/office/drawing/2014/main" id="{B02DB314-7C67-4DEF-8C57-D95B717FA910}"/>
                </a:ext>
              </a:extLst>
            </p:cNvPr>
            <p:cNvCxnSpPr>
              <a:stCxn id="9" idx="4"/>
              <a:endCxn id="8" idx="0"/>
            </p:cNvCxnSpPr>
            <p:nvPr/>
          </p:nvCxnSpPr>
          <p:spPr>
            <a:xfrm>
              <a:off x="6133089" y="3308783"/>
              <a:ext cx="2749" cy="211140"/>
            </a:xfrm>
            <a:prstGeom prst="line">
              <a:avLst/>
            </a:prstGeom>
            <a:solidFill>
              <a:schemeClr val="bg1"/>
            </a:solidFill>
            <a:ln w="15875">
              <a:solidFill>
                <a:schemeClr val="tx1"/>
              </a:solidFill>
              <a:round/>
              <a:headEnd/>
              <a:tailEnd/>
            </a:ln>
          </p:spPr>
        </p:cxnSp>
        <p:cxnSp>
          <p:nvCxnSpPr>
            <p:cNvPr id="17" name="Straight Connector 16">
              <a:extLst>
                <a:ext uri="{FF2B5EF4-FFF2-40B4-BE49-F238E27FC236}">
                  <a16:creationId xmlns:a16="http://schemas.microsoft.com/office/drawing/2014/main" id="{FBAA1410-EF10-45B8-9FAF-B331CC144B43}"/>
                </a:ext>
              </a:extLst>
            </p:cNvPr>
            <p:cNvCxnSpPr>
              <a:cxnSpLocks/>
            </p:cNvCxnSpPr>
            <p:nvPr/>
          </p:nvCxnSpPr>
          <p:spPr>
            <a:xfrm flipH="1">
              <a:off x="5642104" y="4683775"/>
              <a:ext cx="109705" cy="150213"/>
            </a:xfrm>
            <a:prstGeom prst="line">
              <a:avLst/>
            </a:prstGeom>
            <a:solidFill>
              <a:schemeClr val="bg1"/>
            </a:solidFill>
            <a:ln w="15875">
              <a:solidFill>
                <a:schemeClr val="tx1"/>
              </a:solidFill>
              <a:round/>
              <a:headEnd/>
              <a:tailEnd/>
            </a:ln>
          </p:spPr>
        </p:cxnSp>
        <p:cxnSp>
          <p:nvCxnSpPr>
            <p:cNvPr id="18" name="Straight Connector 17">
              <a:extLst>
                <a:ext uri="{FF2B5EF4-FFF2-40B4-BE49-F238E27FC236}">
                  <a16:creationId xmlns:a16="http://schemas.microsoft.com/office/drawing/2014/main" id="{8CC89377-FF9F-40B9-BB98-9610E5CF4CC4}"/>
                </a:ext>
              </a:extLst>
            </p:cNvPr>
            <p:cNvCxnSpPr>
              <a:cxnSpLocks/>
            </p:cNvCxnSpPr>
            <p:nvPr/>
          </p:nvCxnSpPr>
          <p:spPr>
            <a:xfrm>
              <a:off x="6530974" y="4683775"/>
              <a:ext cx="111631" cy="155276"/>
            </a:xfrm>
            <a:prstGeom prst="line">
              <a:avLst/>
            </a:prstGeom>
            <a:solidFill>
              <a:schemeClr val="bg1"/>
            </a:solidFill>
            <a:ln w="15875">
              <a:solidFill>
                <a:schemeClr val="tx1"/>
              </a:solidFill>
              <a:round/>
              <a:headEnd/>
              <a:tailEnd/>
            </a:ln>
          </p:spPr>
        </p:cxnSp>
        <p:sp>
          <p:nvSpPr>
            <p:cNvPr id="19" name="TextBox 20">
              <a:extLst>
                <a:ext uri="{FF2B5EF4-FFF2-40B4-BE49-F238E27FC236}">
                  <a16:creationId xmlns:a16="http://schemas.microsoft.com/office/drawing/2014/main" id="{30AD8AB8-BEDF-47EA-B5EE-83B62CC1C1DF}"/>
                </a:ext>
              </a:extLst>
            </p:cNvPr>
            <p:cNvSpPr txBox="1">
              <a:spLocks noChangeArrowheads="1"/>
            </p:cNvSpPr>
            <p:nvPr/>
          </p:nvSpPr>
          <p:spPr bwMode="auto">
            <a:xfrm>
              <a:off x="5620372" y="2482380"/>
              <a:ext cx="1030532" cy="573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Font typeface="Wingdings" pitchFamily="2" charset="2"/>
                <a:buChar char="§"/>
                <a:defRPr sz="3200">
                  <a:solidFill>
                    <a:schemeClr val="tx1"/>
                  </a:solidFill>
                  <a:latin typeface="Calibri" pitchFamily="34" charset="0"/>
                  <a:ea typeface="MS PGothic" pitchFamily="34" charset="-128"/>
                  <a:cs typeface="Calibri" pitchFamily="34" charset="0"/>
                </a:defRPr>
              </a:lvl1pPr>
              <a:lvl2pPr marL="742950" indent="-285750" algn="l">
                <a:spcBef>
                  <a:spcPct val="20000"/>
                </a:spcBef>
                <a:buFont typeface="Wingdings" pitchFamily="2" charset="2"/>
                <a:buChar char="ü"/>
                <a:defRPr sz="2800">
                  <a:solidFill>
                    <a:schemeClr val="tx1"/>
                  </a:solidFill>
                  <a:latin typeface="Calibri" pitchFamily="34" charset="0"/>
                  <a:ea typeface="MS PGothic" pitchFamily="34" charset="-128"/>
                  <a:cs typeface="Calibri" pitchFamily="34" charset="0"/>
                </a:defRPr>
              </a:lvl2pPr>
              <a:lvl3pPr marL="1143000" indent="-228600" algn="l">
                <a:spcBef>
                  <a:spcPct val="20000"/>
                </a:spcBef>
                <a:buChar char="•"/>
                <a:defRPr sz="2400">
                  <a:solidFill>
                    <a:schemeClr val="tx1"/>
                  </a:solidFill>
                  <a:latin typeface="Calibri" pitchFamily="34" charset="0"/>
                  <a:ea typeface="MS PGothic" pitchFamily="34" charset="-128"/>
                  <a:cs typeface="Calibri" pitchFamily="34" charset="0"/>
                </a:defRPr>
              </a:lvl3pPr>
              <a:lvl4pPr marL="1600200" indent="-228600" algn="l">
                <a:spcBef>
                  <a:spcPct val="20000"/>
                </a:spcBef>
                <a:buChar char="–"/>
                <a:defRPr sz="2000">
                  <a:solidFill>
                    <a:schemeClr val="tx1"/>
                  </a:solidFill>
                  <a:latin typeface="Calibri" pitchFamily="34" charset="0"/>
                  <a:ea typeface="MS PGothic" pitchFamily="34" charset="-128"/>
                  <a:cs typeface="Calibri" pitchFamily="34" charset="0"/>
                </a:defRPr>
              </a:lvl4pPr>
              <a:lvl5pPr marL="2057400" indent="-228600" algn="l">
                <a:spcBef>
                  <a:spcPct val="20000"/>
                </a:spcBef>
                <a:buChar char="•"/>
                <a:defRPr sz="2000">
                  <a:solidFill>
                    <a:schemeClr val="tx1"/>
                  </a:solidFill>
                  <a:latin typeface="Calibri" pitchFamily="34" charset="0"/>
                  <a:ea typeface="MS PGothic" pitchFamily="34" charset="-128"/>
                  <a:cs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cs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cs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cs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cs typeface="Calibri" pitchFamily="34" charset="0"/>
                </a:defRPr>
              </a:lvl9pPr>
            </a:lstStyle>
            <a:p>
              <a:pPr algn="ctr">
                <a:spcBef>
                  <a:spcPct val="0"/>
                </a:spcBef>
                <a:buNone/>
              </a:pPr>
              <a:r>
                <a:rPr lang="en-CA" altLang="en-US" sz="1200" b="1" dirty="0">
                  <a:solidFill>
                    <a:srgbClr val="29334A"/>
                  </a:solidFill>
                  <a:latin typeface="Poppins" panose="00000500000000000000" pitchFamily="2" charset="0"/>
                  <a:cs typeface="Poppins" panose="00000500000000000000" pitchFamily="2" charset="0"/>
                </a:rPr>
                <a:t>Registration</a:t>
              </a:r>
            </a:p>
            <a:p>
              <a:pPr algn="ctr">
                <a:spcBef>
                  <a:spcPct val="0"/>
                </a:spcBef>
                <a:buNone/>
              </a:pPr>
              <a:r>
                <a:rPr lang="en-CA" altLang="en-US" sz="1200" b="1" dirty="0">
                  <a:solidFill>
                    <a:srgbClr val="29334A"/>
                  </a:solidFill>
                  <a:latin typeface="Poppins" panose="00000500000000000000" pitchFamily="2" charset="0"/>
                  <a:cs typeface="Poppins" panose="00000500000000000000" pitchFamily="2" charset="0"/>
                </a:rPr>
                <a:t>and certification</a:t>
              </a:r>
            </a:p>
          </p:txBody>
        </p:sp>
        <p:sp>
          <p:nvSpPr>
            <p:cNvPr id="20" name="TextBox 21">
              <a:extLst>
                <a:ext uri="{FF2B5EF4-FFF2-40B4-BE49-F238E27FC236}">
                  <a16:creationId xmlns:a16="http://schemas.microsoft.com/office/drawing/2014/main" id="{BCF6C81C-B129-4A53-96E5-420C2DF91A96}"/>
                </a:ext>
              </a:extLst>
            </p:cNvPr>
            <p:cNvSpPr txBox="1">
              <a:spLocks noChangeArrowheads="1"/>
            </p:cNvSpPr>
            <p:nvPr/>
          </p:nvSpPr>
          <p:spPr bwMode="auto">
            <a:xfrm>
              <a:off x="6422152" y="5065929"/>
              <a:ext cx="1030532" cy="409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Font typeface="Wingdings" pitchFamily="2" charset="2"/>
                <a:buChar char="§"/>
                <a:defRPr sz="3200">
                  <a:solidFill>
                    <a:schemeClr val="tx1"/>
                  </a:solidFill>
                  <a:latin typeface="Calibri" pitchFamily="34" charset="0"/>
                  <a:ea typeface="MS PGothic" pitchFamily="34" charset="-128"/>
                  <a:cs typeface="Calibri" pitchFamily="34" charset="0"/>
                </a:defRPr>
              </a:lvl1pPr>
              <a:lvl2pPr marL="742950" indent="-285750" algn="l">
                <a:spcBef>
                  <a:spcPct val="20000"/>
                </a:spcBef>
                <a:buFont typeface="Wingdings" pitchFamily="2" charset="2"/>
                <a:buChar char="ü"/>
                <a:defRPr sz="2800">
                  <a:solidFill>
                    <a:schemeClr val="tx1"/>
                  </a:solidFill>
                  <a:latin typeface="Calibri" pitchFamily="34" charset="0"/>
                  <a:ea typeface="MS PGothic" pitchFamily="34" charset="-128"/>
                  <a:cs typeface="Calibri" pitchFamily="34" charset="0"/>
                </a:defRPr>
              </a:lvl2pPr>
              <a:lvl3pPr marL="1143000" indent="-228600" algn="l">
                <a:spcBef>
                  <a:spcPct val="20000"/>
                </a:spcBef>
                <a:buChar char="•"/>
                <a:defRPr sz="2400">
                  <a:solidFill>
                    <a:schemeClr val="tx1"/>
                  </a:solidFill>
                  <a:latin typeface="Calibri" pitchFamily="34" charset="0"/>
                  <a:ea typeface="MS PGothic" pitchFamily="34" charset="-128"/>
                  <a:cs typeface="Calibri" pitchFamily="34" charset="0"/>
                </a:defRPr>
              </a:lvl3pPr>
              <a:lvl4pPr marL="1600200" indent="-228600" algn="l">
                <a:spcBef>
                  <a:spcPct val="20000"/>
                </a:spcBef>
                <a:buChar char="–"/>
                <a:defRPr sz="2000">
                  <a:solidFill>
                    <a:schemeClr val="tx1"/>
                  </a:solidFill>
                  <a:latin typeface="Calibri" pitchFamily="34" charset="0"/>
                  <a:ea typeface="MS PGothic" pitchFamily="34" charset="-128"/>
                  <a:cs typeface="Calibri" pitchFamily="34" charset="0"/>
                </a:defRPr>
              </a:lvl4pPr>
              <a:lvl5pPr marL="2057400" indent="-228600" algn="l">
                <a:spcBef>
                  <a:spcPct val="20000"/>
                </a:spcBef>
                <a:buChar char="•"/>
                <a:defRPr sz="2000">
                  <a:solidFill>
                    <a:schemeClr val="tx1"/>
                  </a:solidFill>
                  <a:latin typeface="Calibri" pitchFamily="34" charset="0"/>
                  <a:ea typeface="MS PGothic" pitchFamily="34" charset="-128"/>
                  <a:cs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cs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cs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cs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cs typeface="Calibri" pitchFamily="34" charset="0"/>
                </a:defRPr>
              </a:lvl9pPr>
            </a:lstStyle>
            <a:p>
              <a:pPr algn="ctr">
                <a:spcBef>
                  <a:spcPct val="0"/>
                </a:spcBef>
                <a:buFontTx/>
                <a:buNone/>
              </a:pPr>
              <a:r>
                <a:rPr lang="en-CA" altLang="en-US" sz="1200" b="1" dirty="0">
                  <a:solidFill>
                    <a:srgbClr val="29334A"/>
                  </a:solidFill>
                  <a:latin typeface="Poppins" panose="00000500000000000000" pitchFamily="2" charset="0"/>
                  <a:cs typeface="Poppins" panose="00000500000000000000" pitchFamily="2" charset="0"/>
                </a:rPr>
                <a:t>Quality assurance</a:t>
              </a:r>
            </a:p>
          </p:txBody>
        </p:sp>
        <p:sp>
          <p:nvSpPr>
            <p:cNvPr id="21" name="TextBox 22">
              <a:extLst>
                <a:ext uri="{FF2B5EF4-FFF2-40B4-BE49-F238E27FC236}">
                  <a16:creationId xmlns:a16="http://schemas.microsoft.com/office/drawing/2014/main" id="{3C0C6A00-67A5-4084-9A82-0D4D1551C7F5}"/>
                </a:ext>
              </a:extLst>
            </p:cNvPr>
            <p:cNvSpPr txBox="1">
              <a:spLocks noChangeArrowheads="1"/>
            </p:cNvSpPr>
            <p:nvPr/>
          </p:nvSpPr>
          <p:spPr bwMode="auto">
            <a:xfrm>
              <a:off x="4797029" y="4981290"/>
              <a:ext cx="1100184" cy="573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Font typeface="Wingdings" pitchFamily="2" charset="2"/>
                <a:buChar char="§"/>
                <a:defRPr sz="3200">
                  <a:solidFill>
                    <a:schemeClr val="tx1"/>
                  </a:solidFill>
                  <a:latin typeface="Calibri" pitchFamily="34" charset="0"/>
                  <a:ea typeface="MS PGothic" pitchFamily="34" charset="-128"/>
                  <a:cs typeface="Calibri" pitchFamily="34" charset="0"/>
                </a:defRPr>
              </a:lvl1pPr>
              <a:lvl2pPr marL="742950" indent="-285750" algn="l">
                <a:spcBef>
                  <a:spcPct val="20000"/>
                </a:spcBef>
                <a:buFont typeface="Wingdings" pitchFamily="2" charset="2"/>
                <a:buChar char="ü"/>
                <a:defRPr sz="2800">
                  <a:solidFill>
                    <a:schemeClr val="tx1"/>
                  </a:solidFill>
                  <a:latin typeface="Calibri" pitchFamily="34" charset="0"/>
                  <a:ea typeface="MS PGothic" pitchFamily="34" charset="-128"/>
                  <a:cs typeface="Calibri" pitchFamily="34" charset="0"/>
                </a:defRPr>
              </a:lvl2pPr>
              <a:lvl3pPr marL="1143000" indent="-228600" algn="l">
                <a:spcBef>
                  <a:spcPct val="20000"/>
                </a:spcBef>
                <a:buChar char="•"/>
                <a:defRPr sz="2400">
                  <a:solidFill>
                    <a:schemeClr val="tx1"/>
                  </a:solidFill>
                  <a:latin typeface="Calibri" pitchFamily="34" charset="0"/>
                  <a:ea typeface="MS PGothic" pitchFamily="34" charset="-128"/>
                  <a:cs typeface="Calibri" pitchFamily="34" charset="0"/>
                </a:defRPr>
              </a:lvl3pPr>
              <a:lvl4pPr marL="1600200" indent="-228600" algn="l">
                <a:spcBef>
                  <a:spcPct val="20000"/>
                </a:spcBef>
                <a:buChar char="–"/>
                <a:defRPr sz="2000">
                  <a:solidFill>
                    <a:schemeClr val="tx1"/>
                  </a:solidFill>
                  <a:latin typeface="Calibri" pitchFamily="34" charset="0"/>
                  <a:ea typeface="MS PGothic" pitchFamily="34" charset="-128"/>
                  <a:cs typeface="Calibri" pitchFamily="34" charset="0"/>
                </a:defRPr>
              </a:lvl4pPr>
              <a:lvl5pPr marL="2057400" indent="-228600" algn="l">
                <a:spcBef>
                  <a:spcPct val="20000"/>
                </a:spcBef>
                <a:buChar char="•"/>
                <a:defRPr sz="2000">
                  <a:solidFill>
                    <a:schemeClr val="tx1"/>
                  </a:solidFill>
                  <a:latin typeface="Calibri" pitchFamily="34" charset="0"/>
                  <a:ea typeface="MS PGothic" pitchFamily="34" charset="-128"/>
                  <a:cs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cs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cs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cs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cs typeface="Calibri" pitchFamily="34" charset="0"/>
                </a:defRPr>
              </a:lvl9pPr>
            </a:lstStyle>
            <a:p>
              <a:pPr algn="ctr">
                <a:spcBef>
                  <a:spcPct val="0"/>
                </a:spcBef>
                <a:buNone/>
              </a:pPr>
              <a:r>
                <a:rPr lang="en-CA" altLang="en-US" sz="1200" b="1" dirty="0">
                  <a:solidFill>
                    <a:srgbClr val="29334A"/>
                  </a:solidFill>
                  <a:latin typeface="Poppins" panose="00000500000000000000" pitchFamily="2" charset="0"/>
                  <a:cs typeface="Poppins" panose="00000500000000000000" pitchFamily="2" charset="0"/>
                </a:rPr>
                <a:t>Complaints</a:t>
              </a:r>
            </a:p>
            <a:p>
              <a:pPr algn="ctr">
                <a:spcBef>
                  <a:spcPct val="0"/>
                </a:spcBef>
                <a:buNone/>
              </a:pPr>
              <a:r>
                <a:rPr lang="en-CA" altLang="en-US" sz="1200" b="1" dirty="0">
                  <a:solidFill>
                    <a:srgbClr val="29334A"/>
                  </a:solidFill>
                  <a:latin typeface="Poppins" panose="00000500000000000000" pitchFamily="2" charset="0"/>
                  <a:cs typeface="Poppins" panose="00000500000000000000" pitchFamily="2" charset="0"/>
                </a:rPr>
                <a:t>and</a:t>
              </a:r>
            </a:p>
            <a:p>
              <a:pPr algn="ctr">
                <a:spcBef>
                  <a:spcPct val="0"/>
                </a:spcBef>
                <a:buNone/>
              </a:pPr>
              <a:r>
                <a:rPr lang="en-CA" altLang="en-US" sz="1200" b="1" dirty="0">
                  <a:solidFill>
                    <a:srgbClr val="29334A"/>
                  </a:solidFill>
                  <a:latin typeface="Poppins" panose="00000500000000000000" pitchFamily="2" charset="0"/>
                  <a:cs typeface="Poppins" panose="00000500000000000000" pitchFamily="2" charset="0"/>
                </a:rPr>
                <a:t>discipline</a:t>
              </a:r>
            </a:p>
          </p:txBody>
        </p:sp>
        <p:sp>
          <p:nvSpPr>
            <p:cNvPr id="22" name="TextBox 23">
              <a:extLst>
                <a:ext uri="{FF2B5EF4-FFF2-40B4-BE49-F238E27FC236}">
                  <a16:creationId xmlns:a16="http://schemas.microsoft.com/office/drawing/2014/main" id="{D6829FB7-78DC-4B4A-9B73-40CC70F99B0F}"/>
                </a:ext>
              </a:extLst>
            </p:cNvPr>
            <p:cNvSpPr txBox="1">
              <a:spLocks noChangeArrowheads="1"/>
            </p:cNvSpPr>
            <p:nvPr/>
          </p:nvSpPr>
          <p:spPr bwMode="auto">
            <a:xfrm>
              <a:off x="4312977" y="3515304"/>
              <a:ext cx="1012813" cy="409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spcBef>
                  <a:spcPct val="20000"/>
                </a:spcBef>
                <a:buFont typeface="Wingdings" pitchFamily="2" charset="2"/>
                <a:buChar char="§"/>
                <a:defRPr sz="3200">
                  <a:solidFill>
                    <a:schemeClr val="tx1"/>
                  </a:solidFill>
                  <a:latin typeface="Calibri" pitchFamily="34" charset="0"/>
                  <a:ea typeface="MS PGothic" pitchFamily="34" charset="-128"/>
                  <a:cs typeface="Calibri" pitchFamily="34" charset="0"/>
                </a:defRPr>
              </a:lvl1pPr>
              <a:lvl2pPr marL="742950" indent="-285750" algn="l">
                <a:spcBef>
                  <a:spcPct val="20000"/>
                </a:spcBef>
                <a:buFont typeface="Wingdings" pitchFamily="2" charset="2"/>
                <a:buChar char="ü"/>
                <a:defRPr sz="2800">
                  <a:solidFill>
                    <a:schemeClr val="tx1"/>
                  </a:solidFill>
                  <a:latin typeface="Calibri" pitchFamily="34" charset="0"/>
                  <a:ea typeface="MS PGothic" pitchFamily="34" charset="-128"/>
                  <a:cs typeface="Calibri" pitchFamily="34" charset="0"/>
                </a:defRPr>
              </a:lvl2pPr>
              <a:lvl3pPr marL="1143000" indent="-228600" algn="l">
                <a:spcBef>
                  <a:spcPct val="20000"/>
                </a:spcBef>
                <a:buChar char="•"/>
                <a:defRPr sz="2400">
                  <a:solidFill>
                    <a:schemeClr val="tx1"/>
                  </a:solidFill>
                  <a:latin typeface="Calibri" pitchFamily="34" charset="0"/>
                  <a:ea typeface="MS PGothic" pitchFamily="34" charset="-128"/>
                  <a:cs typeface="Calibri" pitchFamily="34" charset="0"/>
                </a:defRPr>
              </a:lvl3pPr>
              <a:lvl4pPr marL="1600200" indent="-228600" algn="l">
                <a:spcBef>
                  <a:spcPct val="20000"/>
                </a:spcBef>
                <a:buChar char="–"/>
                <a:defRPr sz="2000">
                  <a:solidFill>
                    <a:schemeClr val="tx1"/>
                  </a:solidFill>
                  <a:latin typeface="Calibri" pitchFamily="34" charset="0"/>
                  <a:ea typeface="MS PGothic" pitchFamily="34" charset="-128"/>
                  <a:cs typeface="Calibri" pitchFamily="34" charset="0"/>
                </a:defRPr>
              </a:lvl4pPr>
              <a:lvl5pPr marL="2057400" indent="-228600" algn="l">
                <a:spcBef>
                  <a:spcPct val="20000"/>
                </a:spcBef>
                <a:buChar char="•"/>
                <a:defRPr sz="2000">
                  <a:solidFill>
                    <a:schemeClr val="tx1"/>
                  </a:solidFill>
                  <a:latin typeface="Calibri" pitchFamily="34" charset="0"/>
                  <a:ea typeface="MS PGothic" pitchFamily="34" charset="-128"/>
                  <a:cs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cs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cs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cs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cs typeface="Calibri" pitchFamily="34" charset="0"/>
                </a:defRPr>
              </a:lvl9pPr>
            </a:lstStyle>
            <a:p>
              <a:pPr algn="ctr">
                <a:spcBef>
                  <a:spcPct val="0"/>
                </a:spcBef>
                <a:buFontTx/>
                <a:buNone/>
              </a:pPr>
              <a:r>
                <a:rPr lang="en-CA" altLang="en-US" sz="1200" b="1" dirty="0">
                  <a:solidFill>
                    <a:srgbClr val="29334A"/>
                  </a:solidFill>
                  <a:latin typeface="Poppins" panose="00000500000000000000" pitchFamily="2" charset="0"/>
                  <a:cs typeface="Poppins" panose="00000500000000000000" pitchFamily="2" charset="0"/>
                </a:rPr>
                <a:t>Stakeholder</a:t>
              </a:r>
            </a:p>
            <a:p>
              <a:pPr algn="ctr">
                <a:spcBef>
                  <a:spcPct val="0"/>
                </a:spcBef>
                <a:buFontTx/>
                <a:buNone/>
              </a:pPr>
              <a:r>
                <a:rPr lang="en-CA" altLang="en-US" sz="1200" b="1" dirty="0">
                  <a:solidFill>
                    <a:srgbClr val="29334A"/>
                  </a:solidFill>
                  <a:latin typeface="Poppins" panose="00000500000000000000" pitchFamily="2" charset="0"/>
                  <a:cs typeface="Poppins" panose="00000500000000000000" pitchFamily="2" charset="0"/>
                </a:rPr>
                <a:t>education</a:t>
              </a:r>
            </a:p>
          </p:txBody>
        </p:sp>
        <p:sp>
          <p:nvSpPr>
            <p:cNvPr id="23" name="TextBox 24">
              <a:extLst>
                <a:ext uri="{FF2B5EF4-FFF2-40B4-BE49-F238E27FC236}">
                  <a16:creationId xmlns:a16="http://schemas.microsoft.com/office/drawing/2014/main" id="{D63A5520-7CF7-4AD2-8AEC-6463D3D6FDE9}"/>
                </a:ext>
              </a:extLst>
            </p:cNvPr>
            <p:cNvSpPr txBox="1">
              <a:spLocks noChangeArrowheads="1"/>
            </p:cNvSpPr>
            <p:nvPr/>
          </p:nvSpPr>
          <p:spPr bwMode="auto">
            <a:xfrm>
              <a:off x="5487609" y="3698495"/>
              <a:ext cx="1297110" cy="901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spcBef>
                  <a:spcPct val="20000"/>
                </a:spcBef>
                <a:buFont typeface="Wingdings" pitchFamily="2" charset="2"/>
                <a:buChar char="§"/>
                <a:defRPr sz="3200">
                  <a:solidFill>
                    <a:schemeClr val="tx1"/>
                  </a:solidFill>
                  <a:latin typeface="Calibri" pitchFamily="34" charset="0"/>
                  <a:ea typeface="MS PGothic" pitchFamily="34" charset="-128"/>
                  <a:cs typeface="Calibri" pitchFamily="34" charset="0"/>
                </a:defRPr>
              </a:lvl1pPr>
              <a:lvl2pPr marL="742950" indent="-285750" algn="l">
                <a:spcBef>
                  <a:spcPct val="20000"/>
                </a:spcBef>
                <a:buFont typeface="Wingdings" pitchFamily="2" charset="2"/>
                <a:buChar char="ü"/>
                <a:defRPr sz="2800">
                  <a:solidFill>
                    <a:schemeClr val="tx1"/>
                  </a:solidFill>
                  <a:latin typeface="Calibri" pitchFamily="34" charset="0"/>
                  <a:ea typeface="MS PGothic" pitchFamily="34" charset="-128"/>
                  <a:cs typeface="Calibri" pitchFamily="34" charset="0"/>
                </a:defRPr>
              </a:lvl2pPr>
              <a:lvl3pPr marL="1143000" indent="-228600" algn="l">
                <a:spcBef>
                  <a:spcPct val="20000"/>
                </a:spcBef>
                <a:buChar char="•"/>
                <a:defRPr sz="2400">
                  <a:solidFill>
                    <a:schemeClr val="tx1"/>
                  </a:solidFill>
                  <a:latin typeface="Calibri" pitchFamily="34" charset="0"/>
                  <a:ea typeface="MS PGothic" pitchFamily="34" charset="-128"/>
                  <a:cs typeface="Calibri" pitchFamily="34" charset="0"/>
                </a:defRPr>
              </a:lvl3pPr>
              <a:lvl4pPr marL="1600200" indent="-228600" algn="l">
                <a:spcBef>
                  <a:spcPct val="20000"/>
                </a:spcBef>
                <a:buChar char="–"/>
                <a:defRPr sz="2000">
                  <a:solidFill>
                    <a:schemeClr val="tx1"/>
                  </a:solidFill>
                  <a:latin typeface="Calibri" pitchFamily="34" charset="0"/>
                  <a:ea typeface="MS PGothic" pitchFamily="34" charset="-128"/>
                  <a:cs typeface="Calibri" pitchFamily="34" charset="0"/>
                </a:defRPr>
              </a:lvl4pPr>
              <a:lvl5pPr marL="2057400" indent="-228600" algn="l">
                <a:spcBef>
                  <a:spcPct val="20000"/>
                </a:spcBef>
                <a:buChar char="•"/>
                <a:defRPr sz="2000">
                  <a:solidFill>
                    <a:schemeClr val="tx1"/>
                  </a:solidFill>
                  <a:latin typeface="Calibri" pitchFamily="34" charset="0"/>
                  <a:ea typeface="MS PGothic" pitchFamily="34" charset="-128"/>
                  <a:cs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cs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cs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cs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cs typeface="Calibri" pitchFamily="34" charset="0"/>
                </a:defRPr>
              </a:lvl9pPr>
            </a:lstStyle>
            <a:p>
              <a:pPr algn="ctr">
                <a:spcBef>
                  <a:spcPct val="0"/>
                </a:spcBef>
                <a:buFontTx/>
                <a:buNone/>
              </a:pPr>
              <a:r>
                <a:rPr lang="en-CA" altLang="en-US" sz="1200" b="1" dirty="0">
                  <a:solidFill>
                    <a:srgbClr val="29334A"/>
                  </a:solidFill>
                  <a:latin typeface="Poppins" panose="00000500000000000000" pitchFamily="2" charset="0"/>
                  <a:cs typeface="Poppins" panose="00000500000000000000" pitchFamily="2" charset="0"/>
                </a:rPr>
                <a:t>Regulatory response coordination and  policy development</a:t>
              </a:r>
            </a:p>
          </p:txBody>
        </p:sp>
        <p:sp>
          <p:nvSpPr>
            <p:cNvPr id="24" name="TextBox 20">
              <a:extLst>
                <a:ext uri="{FF2B5EF4-FFF2-40B4-BE49-F238E27FC236}">
                  <a16:creationId xmlns:a16="http://schemas.microsoft.com/office/drawing/2014/main" id="{08B5EF70-1DEB-4A5E-8D34-5433DC0234B2}"/>
                </a:ext>
              </a:extLst>
            </p:cNvPr>
            <p:cNvSpPr txBox="1">
              <a:spLocks noChangeArrowheads="1"/>
            </p:cNvSpPr>
            <p:nvPr/>
          </p:nvSpPr>
          <p:spPr bwMode="auto">
            <a:xfrm>
              <a:off x="6920886" y="3515304"/>
              <a:ext cx="1030532" cy="573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Font typeface="Wingdings" pitchFamily="2" charset="2"/>
                <a:buChar char="§"/>
                <a:defRPr sz="3200">
                  <a:solidFill>
                    <a:schemeClr val="tx1"/>
                  </a:solidFill>
                  <a:latin typeface="Calibri" pitchFamily="34" charset="0"/>
                  <a:ea typeface="MS PGothic" pitchFamily="34" charset="-128"/>
                  <a:cs typeface="Calibri" pitchFamily="34" charset="0"/>
                </a:defRPr>
              </a:lvl1pPr>
              <a:lvl2pPr marL="742950" indent="-285750" algn="l">
                <a:spcBef>
                  <a:spcPct val="20000"/>
                </a:spcBef>
                <a:buFont typeface="Wingdings" pitchFamily="2" charset="2"/>
                <a:buChar char="ü"/>
                <a:defRPr sz="2800">
                  <a:solidFill>
                    <a:schemeClr val="tx1"/>
                  </a:solidFill>
                  <a:latin typeface="Calibri" pitchFamily="34" charset="0"/>
                  <a:ea typeface="MS PGothic" pitchFamily="34" charset="-128"/>
                  <a:cs typeface="Calibri" pitchFamily="34" charset="0"/>
                </a:defRPr>
              </a:lvl2pPr>
              <a:lvl3pPr marL="1143000" indent="-228600" algn="l">
                <a:spcBef>
                  <a:spcPct val="20000"/>
                </a:spcBef>
                <a:buChar char="•"/>
                <a:defRPr sz="2400">
                  <a:solidFill>
                    <a:schemeClr val="tx1"/>
                  </a:solidFill>
                  <a:latin typeface="Calibri" pitchFamily="34" charset="0"/>
                  <a:ea typeface="MS PGothic" pitchFamily="34" charset="-128"/>
                  <a:cs typeface="Calibri" pitchFamily="34" charset="0"/>
                </a:defRPr>
              </a:lvl3pPr>
              <a:lvl4pPr marL="1600200" indent="-228600" algn="l">
                <a:spcBef>
                  <a:spcPct val="20000"/>
                </a:spcBef>
                <a:buChar char="–"/>
                <a:defRPr sz="2000">
                  <a:solidFill>
                    <a:schemeClr val="tx1"/>
                  </a:solidFill>
                  <a:latin typeface="Calibri" pitchFamily="34" charset="0"/>
                  <a:ea typeface="MS PGothic" pitchFamily="34" charset="-128"/>
                  <a:cs typeface="Calibri" pitchFamily="34" charset="0"/>
                </a:defRPr>
              </a:lvl4pPr>
              <a:lvl5pPr marL="2057400" indent="-228600" algn="l">
                <a:spcBef>
                  <a:spcPct val="20000"/>
                </a:spcBef>
                <a:buChar char="•"/>
                <a:defRPr sz="2000">
                  <a:solidFill>
                    <a:schemeClr val="tx1"/>
                  </a:solidFill>
                  <a:latin typeface="Calibri" pitchFamily="34" charset="0"/>
                  <a:ea typeface="MS PGothic" pitchFamily="34" charset="-128"/>
                  <a:cs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cs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cs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cs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cs typeface="Calibri" pitchFamily="34" charset="0"/>
                </a:defRPr>
              </a:lvl9pPr>
            </a:lstStyle>
            <a:p>
              <a:pPr algn="ctr">
                <a:spcBef>
                  <a:spcPct val="0"/>
                </a:spcBef>
                <a:buNone/>
              </a:pPr>
              <a:r>
                <a:rPr lang="en-US" altLang="en-US" sz="1200" b="1" dirty="0">
                  <a:solidFill>
                    <a:srgbClr val="29334A"/>
                  </a:solidFill>
                  <a:latin typeface="Poppins" panose="00000500000000000000" pitchFamily="2" charset="0"/>
                  <a:cs typeface="Poppins" panose="00000500000000000000" pitchFamily="2" charset="0"/>
                </a:rPr>
                <a:t>Standards and guidance</a:t>
              </a:r>
              <a:endParaRPr lang="en-CA" altLang="en-US" sz="1200" b="1" dirty="0">
                <a:solidFill>
                  <a:srgbClr val="29334A"/>
                </a:solidFill>
                <a:latin typeface="Poppins" panose="00000500000000000000" pitchFamily="2" charset="0"/>
                <a:cs typeface="Poppins" panose="00000500000000000000" pitchFamily="2" charset="0"/>
              </a:endParaRPr>
            </a:p>
          </p:txBody>
        </p:sp>
      </p:grpSp>
    </p:spTree>
    <p:extLst>
      <p:ext uri="{BB962C8B-B14F-4D97-AF65-F5344CB8AC3E}">
        <p14:creationId xmlns:p14="http://schemas.microsoft.com/office/powerpoint/2010/main" val="3468660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84CD2-815F-467B-8870-C65904FB43C4}"/>
              </a:ext>
            </a:extLst>
          </p:cNvPr>
          <p:cNvSpPr>
            <a:spLocks noGrp="1"/>
          </p:cNvSpPr>
          <p:nvPr>
            <p:ph type="title"/>
          </p:nvPr>
        </p:nvSpPr>
        <p:spPr/>
        <p:txBody>
          <a:bodyPr/>
          <a:lstStyle/>
          <a:p>
            <a:r>
              <a:rPr lang="en-CA" dirty="0"/>
              <a:t>What is Risk-Based Regulation?</a:t>
            </a:r>
          </a:p>
        </p:txBody>
      </p:sp>
      <p:sp>
        <p:nvSpPr>
          <p:cNvPr id="5" name="Slide Number Placeholder 4">
            <a:extLst>
              <a:ext uri="{FF2B5EF4-FFF2-40B4-BE49-F238E27FC236}">
                <a16:creationId xmlns:a16="http://schemas.microsoft.com/office/drawing/2014/main" id="{AA265D71-CD3B-4FAE-8079-D197641CE2E1}"/>
              </a:ext>
            </a:extLst>
          </p:cNvPr>
          <p:cNvSpPr>
            <a:spLocks noGrp="1"/>
          </p:cNvSpPr>
          <p:nvPr>
            <p:ph type="sldNum" sz="quarter" idx="10"/>
          </p:nvPr>
        </p:nvSpPr>
        <p:spPr/>
        <p:txBody>
          <a:bodyPr/>
          <a:lstStyle/>
          <a:p>
            <a:fld id="{A9B67BE4-B697-4B0C-AED9-AED1985FFEB6}" type="slidenum">
              <a:rPr lang="en-CA" smtClean="0"/>
              <a:pPr/>
              <a:t>5</a:t>
            </a:fld>
            <a:endParaRPr lang="en-CA" dirty="0"/>
          </a:p>
        </p:txBody>
      </p:sp>
      <p:graphicFrame>
        <p:nvGraphicFramePr>
          <p:cNvPr id="7" name="TextBox 4">
            <a:extLst>
              <a:ext uri="{FF2B5EF4-FFF2-40B4-BE49-F238E27FC236}">
                <a16:creationId xmlns:a16="http://schemas.microsoft.com/office/drawing/2014/main" id="{CAF0AAC9-555D-48DE-8908-D6776D9D7359}"/>
              </a:ext>
            </a:extLst>
          </p:cNvPr>
          <p:cNvGraphicFramePr/>
          <p:nvPr>
            <p:extLst>
              <p:ext uri="{D42A27DB-BD31-4B8C-83A1-F6EECF244321}">
                <p14:modId xmlns:p14="http://schemas.microsoft.com/office/powerpoint/2010/main" val="3047801198"/>
              </p:ext>
            </p:extLst>
          </p:nvPr>
        </p:nvGraphicFramePr>
        <p:xfrm>
          <a:off x="236310" y="1155185"/>
          <a:ext cx="11332910" cy="36248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60750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559D4-A6F7-4122-A7C1-9259902D6260}"/>
              </a:ext>
            </a:extLst>
          </p:cNvPr>
          <p:cNvSpPr>
            <a:spLocks noGrp="1"/>
          </p:cNvSpPr>
          <p:nvPr>
            <p:ph type="title"/>
          </p:nvPr>
        </p:nvSpPr>
        <p:spPr/>
        <p:txBody>
          <a:bodyPr/>
          <a:lstStyle/>
          <a:p>
            <a:r>
              <a:rPr lang="en-CA" dirty="0"/>
              <a:t>Importance of Partnership</a:t>
            </a:r>
          </a:p>
        </p:txBody>
      </p:sp>
      <p:sp>
        <p:nvSpPr>
          <p:cNvPr id="5" name="Slide Number Placeholder 4">
            <a:extLst>
              <a:ext uri="{FF2B5EF4-FFF2-40B4-BE49-F238E27FC236}">
                <a16:creationId xmlns:a16="http://schemas.microsoft.com/office/drawing/2014/main" id="{086E2228-F81F-4F2B-9DD5-2BA80829A145}"/>
              </a:ext>
            </a:extLst>
          </p:cNvPr>
          <p:cNvSpPr>
            <a:spLocks noGrp="1"/>
          </p:cNvSpPr>
          <p:nvPr>
            <p:ph type="sldNum" sz="quarter" idx="10"/>
          </p:nvPr>
        </p:nvSpPr>
        <p:spPr/>
        <p:txBody>
          <a:bodyPr/>
          <a:lstStyle/>
          <a:p>
            <a:fld id="{A9B67BE4-B697-4B0C-AED9-AED1985FFEB6}" type="slidenum">
              <a:rPr lang="en-CA" smtClean="0"/>
              <a:pPr/>
              <a:t>6</a:t>
            </a:fld>
            <a:endParaRPr lang="en-CA" dirty="0"/>
          </a:p>
        </p:txBody>
      </p:sp>
      <p:pic>
        <p:nvPicPr>
          <p:cNvPr id="6" name="Graphic 5" descr="Handshake with solid fill">
            <a:extLst>
              <a:ext uri="{FF2B5EF4-FFF2-40B4-BE49-F238E27FC236}">
                <a16:creationId xmlns:a16="http://schemas.microsoft.com/office/drawing/2014/main" id="{61BB3EFD-7A32-4B63-AEE7-8A133E67D45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62721" y="1519875"/>
            <a:ext cx="3460044" cy="3460044"/>
          </a:xfrm>
          <a:prstGeom prst="rect">
            <a:avLst/>
          </a:prstGeom>
        </p:spPr>
      </p:pic>
      <p:sp>
        <p:nvSpPr>
          <p:cNvPr id="7" name="TextBox 6">
            <a:extLst>
              <a:ext uri="{FF2B5EF4-FFF2-40B4-BE49-F238E27FC236}">
                <a16:creationId xmlns:a16="http://schemas.microsoft.com/office/drawing/2014/main" id="{03D4DBB0-CAFC-45E7-BB49-1063117D17F0}"/>
              </a:ext>
            </a:extLst>
          </p:cNvPr>
          <p:cNvSpPr txBox="1"/>
          <p:nvPr/>
        </p:nvSpPr>
        <p:spPr>
          <a:xfrm>
            <a:off x="2376881" y="3547673"/>
            <a:ext cx="2587977" cy="461665"/>
          </a:xfrm>
          <a:prstGeom prst="rect">
            <a:avLst/>
          </a:prstGeom>
          <a:noFill/>
        </p:spPr>
        <p:txBody>
          <a:bodyPr wrap="square" rtlCol="0">
            <a:spAutoFit/>
          </a:bodyPr>
          <a:lstStyle/>
          <a:p>
            <a:r>
              <a:rPr lang="en-CA" sz="2400" dirty="0">
                <a:solidFill>
                  <a:schemeClr val="accent1"/>
                </a:solidFill>
                <a:latin typeface="Poppins" panose="00000500000000000000" pitchFamily="2" charset="0"/>
                <a:cs typeface="Poppins" panose="00000500000000000000" pitchFamily="2" charset="0"/>
              </a:rPr>
              <a:t>HRPA</a:t>
            </a:r>
          </a:p>
        </p:txBody>
      </p:sp>
      <p:sp>
        <p:nvSpPr>
          <p:cNvPr id="8" name="TextBox 7">
            <a:extLst>
              <a:ext uri="{FF2B5EF4-FFF2-40B4-BE49-F238E27FC236}">
                <a16:creationId xmlns:a16="http://schemas.microsoft.com/office/drawing/2014/main" id="{401ED6A6-0113-429E-873C-2155E163A438}"/>
              </a:ext>
            </a:extLst>
          </p:cNvPr>
          <p:cNvSpPr txBox="1"/>
          <p:nvPr/>
        </p:nvSpPr>
        <p:spPr>
          <a:xfrm>
            <a:off x="6856244" y="3289745"/>
            <a:ext cx="2682038" cy="1200329"/>
          </a:xfrm>
          <a:prstGeom prst="rect">
            <a:avLst/>
          </a:prstGeom>
          <a:noFill/>
        </p:spPr>
        <p:txBody>
          <a:bodyPr wrap="square" rtlCol="0">
            <a:spAutoFit/>
          </a:bodyPr>
          <a:lstStyle/>
          <a:p>
            <a:pPr algn="ctr"/>
            <a:r>
              <a:rPr lang="en-US" sz="2400" dirty="0">
                <a:solidFill>
                  <a:schemeClr val="accent1"/>
                </a:solidFill>
                <a:latin typeface="Poppins" panose="00000500000000000000" pitchFamily="2" charset="0"/>
                <a:cs typeface="Poppins" panose="00000500000000000000" pitchFamily="2" charset="0"/>
              </a:rPr>
              <a:t>Registrants (members and students)</a:t>
            </a:r>
            <a:endParaRPr lang="en-CA" sz="2400" dirty="0">
              <a:solidFill>
                <a:schemeClr val="accent1"/>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328519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CF00B-5B6B-4B8B-805D-C2D7C7D48C6D}"/>
              </a:ext>
            </a:extLst>
          </p:cNvPr>
          <p:cNvSpPr>
            <a:spLocks noGrp="1"/>
          </p:cNvSpPr>
          <p:nvPr>
            <p:ph type="title"/>
          </p:nvPr>
        </p:nvSpPr>
        <p:spPr/>
        <p:txBody>
          <a:bodyPr/>
          <a:lstStyle/>
          <a:p>
            <a:r>
              <a:rPr lang="en-CA" dirty="0"/>
              <a:t>Hazard vs. Risk</a:t>
            </a:r>
          </a:p>
        </p:txBody>
      </p:sp>
      <p:sp>
        <p:nvSpPr>
          <p:cNvPr id="5" name="Slide Number Placeholder 4">
            <a:extLst>
              <a:ext uri="{FF2B5EF4-FFF2-40B4-BE49-F238E27FC236}">
                <a16:creationId xmlns:a16="http://schemas.microsoft.com/office/drawing/2014/main" id="{61F3C384-76F3-464B-8495-2E483F0E3BAE}"/>
              </a:ext>
            </a:extLst>
          </p:cNvPr>
          <p:cNvSpPr>
            <a:spLocks noGrp="1"/>
          </p:cNvSpPr>
          <p:nvPr>
            <p:ph type="sldNum" sz="quarter" idx="10"/>
          </p:nvPr>
        </p:nvSpPr>
        <p:spPr/>
        <p:txBody>
          <a:bodyPr/>
          <a:lstStyle/>
          <a:p>
            <a:fld id="{A9B67BE4-B697-4B0C-AED9-AED1985FFEB6}" type="slidenum">
              <a:rPr lang="en-CA" smtClean="0"/>
              <a:pPr/>
              <a:t>7</a:t>
            </a:fld>
            <a:endParaRPr lang="en-CA" dirty="0"/>
          </a:p>
        </p:txBody>
      </p:sp>
      <p:pic>
        <p:nvPicPr>
          <p:cNvPr id="6" name="Picture 4" descr="Young Woman, Beach, Dress, White Dress">
            <a:extLst>
              <a:ext uri="{FF2B5EF4-FFF2-40B4-BE49-F238E27FC236}">
                <a16:creationId xmlns:a16="http://schemas.microsoft.com/office/drawing/2014/main" id="{3981DF00-DD70-46CF-B2AC-D2A40A4A1F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325" y="1573461"/>
            <a:ext cx="4857750" cy="3238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Water, Sea, Ocean, Leisure, Float, Shark">
            <a:extLst>
              <a:ext uri="{FF2B5EF4-FFF2-40B4-BE49-F238E27FC236}">
                <a16:creationId xmlns:a16="http://schemas.microsoft.com/office/drawing/2014/main" id="{E419CCA5-2074-4DC5-A8E8-E418134916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5996" y="1573461"/>
            <a:ext cx="4857750"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3984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3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E8CF3D3-920F-4DF8-BE11-D6E5CE5F5C9E}"/>
              </a:ext>
            </a:extLst>
          </p:cNvPr>
          <p:cNvPicPr>
            <a:picLocks noChangeAspect="1"/>
          </p:cNvPicPr>
          <p:nvPr/>
        </p:nvPicPr>
        <p:blipFill rotWithShape="1">
          <a:blip r:embed="rId2"/>
          <a:srcRect t="24536" b="15783"/>
          <a:stretch/>
        </p:blipFill>
        <p:spPr>
          <a:xfrm>
            <a:off x="-3047" y="10"/>
            <a:ext cx="12191999" cy="6857990"/>
          </a:xfrm>
          <a:prstGeom prst="rect">
            <a:avLst/>
          </a:prstGeom>
        </p:spPr>
      </p:pic>
      <p:sp>
        <p:nvSpPr>
          <p:cNvPr id="48" name="Rectangle 4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EE400A9-B03C-4305-8AF9-BB8C2AAF8143}"/>
              </a:ext>
            </a:extLst>
          </p:cNvPr>
          <p:cNvSpPr txBox="1"/>
          <p:nvPr/>
        </p:nvSpPr>
        <p:spPr>
          <a:xfrm>
            <a:off x="1097280" y="325550"/>
            <a:ext cx="10058400" cy="3574778"/>
          </a:xfrm>
          <a:prstGeom prst="rect">
            <a:avLst/>
          </a:prstGeom>
          <a:effectLst>
            <a:outerShdw blurRad="50800" dist="38100" dir="2700000" algn="tl" rotWithShape="0">
              <a:prstClr val="black">
                <a:alpha val="40000"/>
              </a:prstClr>
            </a:outerShdw>
          </a:effectLst>
        </p:spPr>
        <p:txBody>
          <a:bodyPr vert="horz" lIns="91440" tIns="45720" rIns="91440" bIns="45720" rtlCol="0" anchor="b">
            <a:normAutofit/>
          </a:bodyPr>
          <a:lstStyle/>
          <a:p>
            <a:pPr marL="0" marR="0" lvl="0" indent="0" algn="ctr" fontAlgn="auto">
              <a:lnSpc>
                <a:spcPct val="90000"/>
              </a:lnSpc>
              <a:spcBef>
                <a:spcPct val="0"/>
              </a:spcBef>
              <a:spcAft>
                <a:spcPts val="600"/>
              </a:spcAft>
              <a:buClrTx/>
              <a:buSzTx/>
              <a:tabLst/>
              <a:defRPr/>
            </a:pPr>
            <a:r>
              <a:rPr kumimoji="0" lang="en-US" sz="5200" b="1" i="0" u="none" strike="noStrike" cap="none" spc="0" normalizeH="0" baseline="0" noProof="0" dirty="0">
                <a:ln w="12700">
                  <a:solidFill>
                    <a:srgbClr val="31374A"/>
                  </a:solidFill>
                  <a:prstDash val="solid"/>
                </a:ln>
                <a:solidFill>
                  <a:srgbClr val="FFFFFF"/>
                </a:solidFill>
                <a:effectLst>
                  <a:innerShdw blurRad="177800">
                    <a:srgbClr val="A5A5A5">
                      <a:lumMod val="50000"/>
                    </a:srgbClr>
                  </a:innerShdw>
                </a:effectLst>
                <a:uLnTx/>
                <a:uFillTx/>
                <a:latin typeface="Poppins" panose="00000500000000000000" pitchFamily="2" charset="0"/>
                <a:ea typeface="+mj-ea"/>
                <a:cs typeface="Poppins" panose="00000500000000000000" pitchFamily="2" charset="0"/>
              </a:rPr>
              <a:t>Risk = Hazard x Exposure</a:t>
            </a:r>
          </a:p>
        </p:txBody>
      </p:sp>
      <p:sp>
        <p:nvSpPr>
          <p:cNvPr id="5" name="Slide Number Placeholder 4">
            <a:extLst>
              <a:ext uri="{FF2B5EF4-FFF2-40B4-BE49-F238E27FC236}">
                <a16:creationId xmlns:a16="http://schemas.microsoft.com/office/drawing/2014/main" id="{FFE8F4C3-9BCB-43BB-B24F-DAD30AC15945}"/>
              </a:ext>
            </a:extLst>
          </p:cNvPr>
          <p:cNvSpPr>
            <a:spLocks noGrp="1"/>
          </p:cNvSpPr>
          <p:nvPr>
            <p:ph type="sldNum" sz="quarter" idx="10"/>
          </p:nvPr>
        </p:nvSpPr>
        <p:spPr>
          <a:xfrm>
            <a:off x="8610600" y="6356350"/>
            <a:ext cx="2743200" cy="365125"/>
          </a:xfrm>
        </p:spPr>
        <p:txBody>
          <a:bodyPr vert="horz" lIns="91440" tIns="45720" rIns="91440" bIns="45720" rtlCol="0" anchor="ctr">
            <a:normAutofit/>
          </a:bodyPr>
          <a:lstStyle/>
          <a:p>
            <a:pPr algn="r">
              <a:spcAft>
                <a:spcPts val="600"/>
              </a:spcAft>
              <a:defRPr/>
            </a:pPr>
            <a:fld id="{A9B67BE4-B697-4B0C-AED9-AED1985FFEB6}" type="slidenum">
              <a:rPr lang="en-US" sz="1200">
                <a:solidFill>
                  <a:srgbClr val="FFFFFF"/>
                </a:solidFill>
                <a:latin typeface="Calibri" panose="020F0502020204030204"/>
              </a:rPr>
              <a:pPr algn="r">
                <a:spcAft>
                  <a:spcPts val="600"/>
                </a:spcAft>
                <a:defRPr/>
              </a:pPr>
              <a:t>8</a:t>
            </a:fld>
            <a:endParaRPr lang="en-US" sz="1200">
              <a:solidFill>
                <a:srgbClr val="FFFFFF"/>
              </a:solidFill>
              <a:latin typeface="Calibri" panose="020F0502020204030204"/>
            </a:endParaRPr>
          </a:p>
        </p:txBody>
      </p:sp>
    </p:spTree>
    <p:extLst>
      <p:ext uri="{BB962C8B-B14F-4D97-AF65-F5344CB8AC3E}">
        <p14:creationId xmlns:p14="http://schemas.microsoft.com/office/powerpoint/2010/main" val="1408836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FBA83-EFC6-44AA-9813-D679E888E51B}"/>
              </a:ext>
            </a:extLst>
          </p:cNvPr>
          <p:cNvSpPr>
            <a:spLocks noGrp="1"/>
          </p:cNvSpPr>
          <p:nvPr>
            <p:ph type="title"/>
          </p:nvPr>
        </p:nvSpPr>
        <p:spPr/>
        <p:txBody>
          <a:bodyPr/>
          <a:lstStyle/>
          <a:p>
            <a:r>
              <a:rPr lang="en-CA" dirty="0"/>
              <a:t>Rules-Based Regulation vs. Risk-Based Regulation</a:t>
            </a:r>
          </a:p>
        </p:txBody>
      </p:sp>
      <p:sp>
        <p:nvSpPr>
          <p:cNvPr id="5" name="Slide Number Placeholder 4">
            <a:extLst>
              <a:ext uri="{FF2B5EF4-FFF2-40B4-BE49-F238E27FC236}">
                <a16:creationId xmlns:a16="http://schemas.microsoft.com/office/drawing/2014/main" id="{58353012-7DBE-4618-B096-099842FDA4AF}"/>
              </a:ext>
            </a:extLst>
          </p:cNvPr>
          <p:cNvSpPr>
            <a:spLocks noGrp="1"/>
          </p:cNvSpPr>
          <p:nvPr>
            <p:ph type="sldNum" sz="quarter" idx="10"/>
          </p:nvPr>
        </p:nvSpPr>
        <p:spPr/>
        <p:txBody>
          <a:bodyPr/>
          <a:lstStyle/>
          <a:p>
            <a:fld id="{A9B67BE4-B697-4B0C-AED9-AED1985FFEB6}" type="slidenum">
              <a:rPr lang="en-CA" smtClean="0"/>
              <a:pPr/>
              <a:t>9</a:t>
            </a:fld>
            <a:endParaRPr lang="en-CA" dirty="0"/>
          </a:p>
        </p:txBody>
      </p:sp>
      <p:pic>
        <p:nvPicPr>
          <p:cNvPr id="6" name="Picture 2" descr="Drive, Night, Car, Vehicle, Road, Speed, Traffic">
            <a:extLst>
              <a:ext uri="{FF2B5EF4-FFF2-40B4-BE49-F238E27FC236}">
                <a16:creationId xmlns:a16="http://schemas.microsoft.com/office/drawing/2014/main" id="{ABEDD43B-F569-4063-A7B4-7175A12C72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528" y="2039275"/>
            <a:ext cx="4769461" cy="277945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7" name="Picture 6" descr="No impaired charges laid during RIDE program | CTV News">
            <a:extLst>
              <a:ext uri="{FF2B5EF4-FFF2-40B4-BE49-F238E27FC236}">
                <a16:creationId xmlns:a16="http://schemas.microsoft.com/office/drawing/2014/main" id="{A5BD3CE8-E82E-4657-90A6-069729B68D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6848" y="2039275"/>
            <a:ext cx="4599690" cy="277945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0667692"/>
      </p:ext>
    </p:extLst>
  </p:cSld>
  <p:clrMapOvr>
    <a:masterClrMapping/>
  </p:clrMapOvr>
</p:sld>
</file>

<file path=ppt/theme/theme1.xml><?xml version="1.0" encoding="utf-8"?>
<a:theme xmlns:a="http://schemas.openxmlformats.org/drawingml/2006/main" name="Title Page">
  <a:themeElements>
    <a:clrScheme name="Custom 2">
      <a:dk1>
        <a:srgbClr val="29334A"/>
      </a:dk1>
      <a:lt1>
        <a:srgbClr val="FFFFFF"/>
      </a:lt1>
      <a:dk2>
        <a:srgbClr val="F55259"/>
      </a:dk2>
      <a:lt2>
        <a:srgbClr val="F5F5F0"/>
      </a:lt2>
      <a:accent1>
        <a:srgbClr val="29334A"/>
      </a:accent1>
      <a:accent2>
        <a:srgbClr val="F55259"/>
      </a:accent2>
      <a:accent3>
        <a:srgbClr val="B5D9D6"/>
      </a:accent3>
      <a:accent4>
        <a:srgbClr val="F5F5F0"/>
      </a:accent4>
      <a:accent5>
        <a:srgbClr val="4472C4"/>
      </a:accent5>
      <a:accent6>
        <a:srgbClr val="70AD47"/>
      </a:accent6>
      <a:hlink>
        <a:srgbClr val="0563C1"/>
      </a:hlink>
      <a:folHlink>
        <a:srgbClr val="481F67"/>
      </a:folHlink>
    </a:clrScheme>
    <a:fontScheme name="Tw Cen MT-Rockwell">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86ABC38B24074EBDDC9492839CAFD1" ma:contentTypeVersion="8" ma:contentTypeDescription="Create a new document." ma:contentTypeScope="" ma:versionID="9298930a18ec4fcc36673f043fe3fee2">
  <xsd:schema xmlns:xsd="http://www.w3.org/2001/XMLSchema" xmlns:xs="http://www.w3.org/2001/XMLSchema" xmlns:p="http://schemas.microsoft.com/office/2006/metadata/properties" xmlns:ns2="0cbcf418-7bcf-4e7d-9973-a2a8e5544f38" targetNamespace="http://schemas.microsoft.com/office/2006/metadata/properties" ma:root="true" ma:fieldsID="f8efeb73f9570ebe2f560ababa51005e" ns2:_="">
    <xsd:import namespace="0cbcf418-7bcf-4e7d-9973-a2a8e5544f3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bcf418-7bcf-4e7d-9973-a2a8e5544f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0D3BB3F-30F8-45DA-AF9E-820C0E368E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bcf418-7bcf-4e7d-9973-a2a8e5544f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A2FA499-9CE1-49F5-B6B4-EB6175B206A1}">
  <ds:schemaRefs>
    <ds:schemaRef ds:uri="http://schemas.microsoft.com/sharepoint/v3/contenttype/forms"/>
  </ds:schemaRefs>
</ds:datastoreItem>
</file>

<file path=customXml/itemProps3.xml><?xml version="1.0" encoding="utf-8"?>
<ds:datastoreItem xmlns:ds="http://schemas.openxmlformats.org/officeDocument/2006/customXml" ds:itemID="{C0A0EC26-940E-4C70-B077-12FCAF3B6203}">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5195</TotalTime>
  <Words>6621</Words>
  <Application>Microsoft Office PowerPoint</Application>
  <PresentationFormat>Widescreen</PresentationFormat>
  <Paragraphs>460</Paragraphs>
  <Slides>33</Slides>
  <Notes>30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Arial</vt:lpstr>
      <vt:lpstr>Calibri</vt:lpstr>
      <vt:lpstr>Klavika</vt:lpstr>
      <vt:lpstr>Klavika Basic Bold</vt:lpstr>
      <vt:lpstr>Poppins</vt:lpstr>
      <vt:lpstr>Roboto</vt:lpstr>
      <vt:lpstr>Rockwell</vt:lpstr>
      <vt:lpstr>Symbol</vt:lpstr>
      <vt:lpstr>Wingdings</vt:lpstr>
      <vt:lpstr>Title Page</vt:lpstr>
      <vt:lpstr>PowerPoint Presentation</vt:lpstr>
      <vt:lpstr>Introductions</vt:lpstr>
      <vt:lpstr>PowerPoint Presentation</vt:lpstr>
      <vt:lpstr>HRPA’s Regulatory Framework</vt:lpstr>
      <vt:lpstr>What is Risk-Based Regulation?</vt:lpstr>
      <vt:lpstr>Importance of Partnership</vt:lpstr>
      <vt:lpstr>Hazard vs. Risk</vt:lpstr>
      <vt:lpstr>PowerPoint Presentation</vt:lpstr>
      <vt:lpstr>Rules-Based Regulation vs. Risk-Based Regulation</vt:lpstr>
      <vt:lpstr>Potential Harms</vt:lpstr>
      <vt:lpstr>Live Poll:</vt:lpstr>
      <vt:lpstr>Protecting Workplaces</vt:lpstr>
      <vt:lpstr>Risk-Based Regulation Backbone</vt:lpstr>
      <vt:lpstr>Continuum of Risks</vt:lpstr>
      <vt:lpstr>Risk-Based Regulation</vt:lpstr>
      <vt:lpstr>How did HRPA Identify Risks?</vt:lpstr>
      <vt:lpstr>Initial Challenges</vt:lpstr>
      <vt:lpstr>Public Awareness of HRPA</vt:lpstr>
      <vt:lpstr>Poll Results</vt:lpstr>
      <vt:lpstr>HRPA’s Process</vt:lpstr>
      <vt:lpstr>Methods to Develop Risk Roster</vt:lpstr>
      <vt:lpstr>Results</vt:lpstr>
      <vt:lpstr>Ranking Severity of Risks</vt:lpstr>
      <vt:lpstr>Do you any guesses as to what some of the top 10 risks identified were?</vt:lpstr>
      <vt:lpstr>Top 10 Risks from Risk Roster</vt:lpstr>
      <vt:lpstr>Live Poll:</vt:lpstr>
      <vt:lpstr>Early Responses Being Taken from Risk Roster Results</vt:lpstr>
      <vt:lpstr>Some Next Steps Being Planned</vt:lpstr>
      <vt:lpstr>Do you have ideas/suggestions for HRPA in transitioning to this type of regulation, including ways to partner with registrants to work together to identify and mitigate risks?</vt:lpstr>
      <vt:lpstr>Why This is All Important</vt:lpstr>
      <vt:lpstr>Impact</vt:lpstr>
      <vt:lpstr>Q&amp;A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Phoenix</dc:creator>
  <cp:lastModifiedBy>Emily Sully</cp:lastModifiedBy>
  <cp:revision>88</cp:revision>
  <dcterms:created xsi:type="dcterms:W3CDTF">2019-04-04T20:10:48Z</dcterms:created>
  <dcterms:modified xsi:type="dcterms:W3CDTF">2021-11-23T17:45:53Z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0x0101004A86ABC38B24074EBDDC9492839CAFD1</vt:lpwstr>
  </property>
</Properties>
</file>