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9"/>
  </p:notesMasterIdLst>
  <p:handoutMasterIdLst>
    <p:handoutMasterId r:id="rId40"/>
  </p:handoutMasterIdLst>
  <p:sldIdLst>
    <p:sldId id="262" r:id="rId5"/>
    <p:sldId id="268" r:id="rId6"/>
    <p:sldId id="271" r:id="rId7"/>
    <p:sldId id="265" r:id="rId8"/>
    <p:sldId id="320" r:id="rId9"/>
    <p:sldId id="273" r:id="rId10"/>
    <p:sldId id="274" r:id="rId11"/>
    <p:sldId id="275" r:id="rId12"/>
    <p:sldId id="276" r:id="rId13"/>
    <p:sldId id="279" r:id="rId14"/>
    <p:sldId id="280" r:id="rId15"/>
    <p:sldId id="278" r:id="rId16"/>
    <p:sldId id="277" r:id="rId17"/>
    <p:sldId id="281" r:id="rId18"/>
    <p:sldId id="321" r:id="rId19"/>
    <p:sldId id="305" r:id="rId20"/>
    <p:sldId id="284" r:id="rId21"/>
    <p:sldId id="308" r:id="rId22"/>
    <p:sldId id="291" r:id="rId23"/>
    <p:sldId id="292" r:id="rId24"/>
    <p:sldId id="293" r:id="rId25"/>
    <p:sldId id="294" r:id="rId26"/>
    <p:sldId id="295" r:id="rId27"/>
    <p:sldId id="288" r:id="rId28"/>
    <p:sldId id="319" r:id="rId29"/>
    <p:sldId id="287" r:id="rId30"/>
    <p:sldId id="298" r:id="rId31"/>
    <p:sldId id="301" r:id="rId32"/>
    <p:sldId id="303" r:id="rId33"/>
    <p:sldId id="313" r:id="rId34"/>
    <p:sldId id="315" r:id="rId35"/>
    <p:sldId id="316" r:id="rId36"/>
    <p:sldId id="318" r:id="rId37"/>
    <p:sldId id="270" r:id="rId3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2D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48" autoAdjust="0"/>
    <p:restoredTop sz="94598" autoAdjust="0"/>
  </p:normalViewPr>
  <p:slideViewPr>
    <p:cSldViewPr snapToGrid="0">
      <p:cViewPr varScale="1">
        <p:scale>
          <a:sx n="81" d="100"/>
          <a:sy n="81" d="100"/>
        </p:scale>
        <p:origin x="854" y="62"/>
      </p:cViewPr>
      <p:guideLst/>
    </p:cSldViewPr>
  </p:slideViewPr>
  <p:outlineViewPr>
    <p:cViewPr>
      <p:scale>
        <a:sx n="33" d="100"/>
        <a:sy n="33" d="100"/>
      </p:scale>
      <p:origin x="0" y="-3734"/>
    </p:cViewPr>
  </p:outlin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392F58-37B7-4B55-84DC-8D8277C67F65}"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EA0C099B-6174-445B-A3B1-B88F984501DC}">
      <dgm:prSet custT="1"/>
      <dgm:spPr/>
      <dgm:t>
        <a:bodyPr/>
        <a:lstStyle/>
        <a:p>
          <a:endParaRPr lang="en-US" sz="1200" dirty="0">
            <a:latin typeface="Poppins" panose="00000500000000000000" pitchFamily="2" charset="0"/>
            <a:cs typeface="Poppins" panose="00000500000000000000" pitchFamily="2" charset="0"/>
          </a:endParaRPr>
        </a:p>
        <a:p>
          <a:r>
            <a:rPr lang="en-US" sz="1200" dirty="0">
              <a:latin typeface="Poppins" panose="00000500000000000000" pitchFamily="2" charset="0"/>
              <a:cs typeface="Poppins" panose="00000500000000000000" pitchFamily="2" charset="0"/>
            </a:rPr>
            <a:t>Entry level. Role is mostly administrative</a:t>
          </a:r>
        </a:p>
        <a:p>
          <a:endParaRPr lang="en-US" sz="800" dirty="0"/>
        </a:p>
      </dgm:t>
    </dgm:pt>
    <dgm:pt modelId="{709173A7-33B4-4642-91B0-A7F790E1AD57}" type="parTrans" cxnId="{4C9B4479-0655-4E6F-8A35-E030298E89BE}">
      <dgm:prSet/>
      <dgm:spPr/>
      <dgm:t>
        <a:bodyPr/>
        <a:lstStyle/>
        <a:p>
          <a:endParaRPr lang="en-US"/>
        </a:p>
      </dgm:t>
    </dgm:pt>
    <dgm:pt modelId="{27F9CC67-1B23-4EE7-8102-0F2D6AC1C949}" type="sibTrans" cxnId="{4C9B4479-0655-4E6F-8A35-E030298E89BE}">
      <dgm:prSet/>
      <dgm:spPr/>
      <dgm:t>
        <a:bodyPr/>
        <a:lstStyle/>
        <a:p>
          <a:endParaRPr lang="en-US"/>
        </a:p>
      </dgm:t>
    </dgm:pt>
    <dgm:pt modelId="{329968E0-5EA3-4654-91B6-093E4E8EA256}">
      <dgm:prSet/>
      <dgm:spPr/>
      <dgm:t>
        <a:bodyPr/>
        <a:lstStyle/>
        <a:p>
          <a:endParaRPr lang="en-US" dirty="0"/>
        </a:p>
      </dgm:t>
    </dgm:pt>
    <dgm:pt modelId="{F4F4EB06-D413-41D8-8B16-06549506753D}" type="parTrans" cxnId="{42A9E987-02AB-45E5-BE60-3E7768F67021}">
      <dgm:prSet/>
      <dgm:spPr/>
      <dgm:t>
        <a:bodyPr/>
        <a:lstStyle/>
        <a:p>
          <a:endParaRPr lang="en-US"/>
        </a:p>
      </dgm:t>
    </dgm:pt>
    <dgm:pt modelId="{1DE043A0-CC86-4117-BE9E-1F7161ADA83E}" type="sibTrans" cxnId="{42A9E987-02AB-45E5-BE60-3E7768F67021}">
      <dgm:prSet/>
      <dgm:spPr/>
      <dgm:t>
        <a:bodyPr/>
        <a:lstStyle/>
        <a:p>
          <a:endParaRPr lang="en-US"/>
        </a:p>
      </dgm:t>
    </dgm:pt>
    <dgm:pt modelId="{006D1E2A-3F2C-4DD3-BBD1-49709F053CE1}">
      <dgm:prSet custT="1"/>
      <dgm:spPr/>
      <dgm:t>
        <a:bodyPr/>
        <a:lstStyle/>
        <a:p>
          <a:endParaRPr lang="en-US" sz="1200" dirty="0"/>
        </a:p>
        <a:p>
          <a:endParaRPr lang="en-US" sz="1200" dirty="0"/>
        </a:p>
        <a:p>
          <a:r>
            <a:rPr lang="en-US" sz="1200" dirty="0">
              <a:latin typeface="Poppins" panose="00000500000000000000" pitchFamily="2" charset="0"/>
              <a:cs typeface="Poppins" panose="00000500000000000000" pitchFamily="2" charset="0"/>
            </a:rPr>
            <a:t>Professional Level HR Practitioners</a:t>
          </a:r>
        </a:p>
        <a:p>
          <a:r>
            <a:rPr lang="en-US" sz="1200" dirty="0">
              <a:latin typeface="Poppins" panose="00000500000000000000" pitchFamily="2" charset="0"/>
              <a:cs typeface="Poppins" panose="00000500000000000000" pitchFamily="2" charset="0"/>
            </a:rPr>
            <a:t>Independence of Action, Managing programs, projects and initiatives</a:t>
          </a:r>
        </a:p>
      </dgm:t>
    </dgm:pt>
    <dgm:pt modelId="{5FBC25EA-7707-4741-8F9A-FF35A8531DF3}" type="parTrans" cxnId="{19548A56-5941-4616-AC7D-3456AD0CF6B1}">
      <dgm:prSet/>
      <dgm:spPr/>
      <dgm:t>
        <a:bodyPr/>
        <a:lstStyle/>
        <a:p>
          <a:endParaRPr lang="en-US"/>
        </a:p>
      </dgm:t>
    </dgm:pt>
    <dgm:pt modelId="{91161992-7942-4DF3-A105-A1B5437E3657}" type="sibTrans" cxnId="{19548A56-5941-4616-AC7D-3456AD0CF6B1}">
      <dgm:prSet/>
      <dgm:spPr/>
      <dgm:t>
        <a:bodyPr/>
        <a:lstStyle/>
        <a:p>
          <a:endParaRPr lang="en-US"/>
        </a:p>
      </dgm:t>
    </dgm:pt>
    <dgm:pt modelId="{864AC81E-FDAD-4835-AB44-638A0A7057C6}">
      <dgm:prSet/>
      <dgm:spPr/>
      <dgm:t>
        <a:bodyPr/>
        <a:lstStyle/>
        <a:p>
          <a:endParaRPr lang="en-US" dirty="0"/>
        </a:p>
      </dgm:t>
    </dgm:pt>
    <dgm:pt modelId="{CDC455C6-0126-4C30-B9C8-646099132612}" type="parTrans" cxnId="{DDF14808-094B-4926-838F-67B1A34E4415}">
      <dgm:prSet/>
      <dgm:spPr/>
      <dgm:t>
        <a:bodyPr/>
        <a:lstStyle/>
        <a:p>
          <a:endParaRPr lang="en-US"/>
        </a:p>
      </dgm:t>
    </dgm:pt>
    <dgm:pt modelId="{6409592F-9383-4DB8-A5B0-C4E8B70914A9}" type="sibTrans" cxnId="{DDF14808-094B-4926-838F-67B1A34E4415}">
      <dgm:prSet/>
      <dgm:spPr/>
      <dgm:t>
        <a:bodyPr/>
        <a:lstStyle/>
        <a:p>
          <a:endParaRPr lang="en-US"/>
        </a:p>
      </dgm:t>
    </dgm:pt>
    <dgm:pt modelId="{4424253D-9E0D-4A55-9250-F59CF7EDA182}">
      <dgm:prSet custT="1"/>
      <dgm:spPr/>
      <dgm:t>
        <a:bodyPr/>
        <a:lstStyle/>
        <a:p>
          <a:r>
            <a:rPr lang="en-US" sz="1200" dirty="0">
              <a:latin typeface="Poppins" panose="00000500000000000000" pitchFamily="2" charset="0"/>
              <a:cs typeface="Poppins" panose="00000500000000000000" pitchFamily="2" charset="0"/>
            </a:rPr>
            <a:t>Senior High-impact leaders</a:t>
          </a:r>
        </a:p>
        <a:p>
          <a:r>
            <a:rPr lang="en-US" sz="1200" dirty="0">
              <a:latin typeface="Poppins" panose="00000500000000000000" pitchFamily="2" charset="0"/>
              <a:cs typeface="Poppins" panose="00000500000000000000" pitchFamily="2" charset="0"/>
            </a:rPr>
            <a:t>Organizational/Global rather than HR-centric perspective</a:t>
          </a:r>
        </a:p>
        <a:p>
          <a:r>
            <a:rPr lang="en-US" sz="1200" dirty="0">
              <a:latin typeface="Poppins" panose="00000500000000000000" pitchFamily="2" charset="0"/>
              <a:cs typeface="Poppins" panose="00000500000000000000" pitchFamily="2" charset="0"/>
            </a:rPr>
            <a:t>Directing/leading strategic initiatives that tie into overall company strategy/results</a:t>
          </a:r>
        </a:p>
        <a:p>
          <a:r>
            <a:rPr lang="en-US" sz="1200" dirty="0">
              <a:latin typeface="Poppins" panose="00000500000000000000" pitchFamily="2" charset="0"/>
              <a:cs typeface="Poppins" panose="00000500000000000000" pitchFamily="2" charset="0"/>
            </a:rPr>
            <a:t>Strategic rather than operational approach</a:t>
          </a:r>
        </a:p>
      </dgm:t>
    </dgm:pt>
    <dgm:pt modelId="{FE8BD9FB-A28B-44CB-83E6-645BC36298F4}" type="parTrans" cxnId="{69C8AADC-806E-4FA5-A0F8-CE0B2FF44E4C}">
      <dgm:prSet/>
      <dgm:spPr/>
      <dgm:t>
        <a:bodyPr/>
        <a:lstStyle/>
        <a:p>
          <a:endParaRPr lang="en-US"/>
        </a:p>
      </dgm:t>
    </dgm:pt>
    <dgm:pt modelId="{E24BFE46-8BD5-435D-988E-0A7E8738F237}" type="sibTrans" cxnId="{69C8AADC-806E-4FA5-A0F8-CE0B2FF44E4C}">
      <dgm:prSet/>
      <dgm:spPr/>
      <dgm:t>
        <a:bodyPr/>
        <a:lstStyle/>
        <a:p>
          <a:endParaRPr lang="en-US"/>
        </a:p>
      </dgm:t>
    </dgm:pt>
    <dgm:pt modelId="{445DA07D-C2C3-4AE2-AFDA-3CBE2DAB26BA}">
      <dgm:prSet/>
      <dgm:spPr/>
      <dgm:t>
        <a:bodyPr/>
        <a:lstStyle/>
        <a:p>
          <a:endParaRPr lang="en-US" dirty="0"/>
        </a:p>
      </dgm:t>
    </dgm:pt>
    <dgm:pt modelId="{FAD2EBBC-FEEC-4283-970C-58B941A44145}" type="parTrans" cxnId="{7C9356BF-C737-4C52-8F3B-9CAD4124B06E}">
      <dgm:prSet/>
      <dgm:spPr/>
      <dgm:t>
        <a:bodyPr/>
        <a:lstStyle/>
        <a:p>
          <a:endParaRPr lang="en-US"/>
        </a:p>
      </dgm:t>
    </dgm:pt>
    <dgm:pt modelId="{1B390233-9EB1-4CA5-B505-7293C4EF086D}" type="sibTrans" cxnId="{7C9356BF-C737-4C52-8F3B-9CAD4124B06E}">
      <dgm:prSet/>
      <dgm:spPr/>
      <dgm:t>
        <a:bodyPr/>
        <a:lstStyle/>
        <a:p>
          <a:endParaRPr lang="en-US"/>
        </a:p>
      </dgm:t>
    </dgm:pt>
    <dgm:pt modelId="{367F3F1E-BC30-4934-945C-EF2800891DD2}">
      <dgm:prSet/>
      <dgm:spPr/>
      <dgm:t>
        <a:bodyPr/>
        <a:lstStyle/>
        <a:p>
          <a:endParaRPr lang="en-US" dirty="0"/>
        </a:p>
      </dgm:t>
    </dgm:pt>
    <dgm:pt modelId="{EF5E5E65-0ACD-4F29-A316-D60A64E4564F}" type="parTrans" cxnId="{3EF0E975-1D42-469F-B822-424379FC1C39}">
      <dgm:prSet/>
      <dgm:spPr/>
      <dgm:t>
        <a:bodyPr/>
        <a:lstStyle/>
        <a:p>
          <a:endParaRPr lang="en-US"/>
        </a:p>
      </dgm:t>
    </dgm:pt>
    <dgm:pt modelId="{EB9CFF17-BABF-461A-A616-B6C37E333306}" type="sibTrans" cxnId="{3EF0E975-1D42-469F-B822-424379FC1C39}">
      <dgm:prSet/>
      <dgm:spPr/>
      <dgm:t>
        <a:bodyPr/>
        <a:lstStyle/>
        <a:p>
          <a:endParaRPr lang="en-US"/>
        </a:p>
      </dgm:t>
    </dgm:pt>
    <dgm:pt modelId="{655AC61A-9785-453C-A56A-32E5F457ADC1}" type="pres">
      <dgm:prSet presAssocID="{4A392F58-37B7-4B55-84DC-8D8277C67F65}" presName="vert0" presStyleCnt="0">
        <dgm:presLayoutVars>
          <dgm:dir/>
          <dgm:animOne val="branch"/>
          <dgm:animLvl val="lvl"/>
        </dgm:presLayoutVars>
      </dgm:prSet>
      <dgm:spPr/>
    </dgm:pt>
    <dgm:pt modelId="{774E3E9E-DD4D-411B-8762-38C40AC7A334}" type="pres">
      <dgm:prSet presAssocID="{EA0C099B-6174-445B-A3B1-B88F984501DC}" presName="thickLine" presStyleLbl="alignNode1" presStyleIdx="0" presStyleCnt="7"/>
      <dgm:spPr/>
    </dgm:pt>
    <dgm:pt modelId="{4E9816E9-3214-469E-B3AD-E03FAB1A735B}" type="pres">
      <dgm:prSet presAssocID="{EA0C099B-6174-445B-A3B1-B88F984501DC}" presName="horz1" presStyleCnt="0"/>
      <dgm:spPr/>
    </dgm:pt>
    <dgm:pt modelId="{378D3679-63BD-4D04-82C6-268EEF1776E5}" type="pres">
      <dgm:prSet presAssocID="{EA0C099B-6174-445B-A3B1-B88F984501DC}" presName="tx1" presStyleLbl="revTx" presStyleIdx="0" presStyleCnt="7" custScaleY="196491"/>
      <dgm:spPr/>
    </dgm:pt>
    <dgm:pt modelId="{4360E244-D452-49F1-BCDA-70F15D341A65}" type="pres">
      <dgm:prSet presAssocID="{EA0C099B-6174-445B-A3B1-B88F984501DC}" presName="vert1" presStyleCnt="0"/>
      <dgm:spPr/>
    </dgm:pt>
    <dgm:pt modelId="{A52B80AE-9370-4661-B88C-96F724F994D4}" type="pres">
      <dgm:prSet presAssocID="{329968E0-5EA3-4654-91B6-093E4E8EA256}" presName="thickLine" presStyleLbl="alignNode1" presStyleIdx="1" presStyleCnt="7"/>
      <dgm:spPr/>
    </dgm:pt>
    <dgm:pt modelId="{385229AB-C2E9-4F81-BB59-03825944A891}" type="pres">
      <dgm:prSet presAssocID="{329968E0-5EA3-4654-91B6-093E4E8EA256}" presName="horz1" presStyleCnt="0"/>
      <dgm:spPr/>
    </dgm:pt>
    <dgm:pt modelId="{41F11408-596F-4E8E-A4E8-0034602BD0AB}" type="pres">
      <dgm:prSet presAssocID="{329968E0-5EA3-4654-91B6-093E4E8EA256}" presName="tx1" presStyleLbl="revTx" presStyleIdx="1" presStyleCnt="7"/>
      <dgm:spPr/>
    </dgm:pt>
    <dgm:pt modelId="{28B91407-039C-4964-8037-D8E3E2AF017E}" type="pres">
      <dgm:prSet presAssocID="{329968E0-5EA3-4654-91B6-093E4E8EA256}" presName="vert1" presStyleCnt="0"/>
      <dgm:spPr/>
    </dgm:pt>
    <dgm:pt modelId="{DAF25504-6B04-4DCD-92D5-A0256DA04023}" type="pres">
      <dgm:prSet presAssocID="{006D1E2A-3F2C-4DD3-BBD1-49709F053CE1}" presName="thickLine" presStyleLbl="alignNode1" presStyleIdx="2" presStyleCnt="7"/>
      <dgm:spPr/>
    </dgm:pt>
    <dgm:pt modelId="{B82E14EE-A4AE-4E8B-87E8-F2BA1A5FB7C0}" type="pres">
      <dgm:prSet presAssocID="{006D1E2A-3F2C-4DD3-BBD1-49709F053CE1}" presName="horz1" presStyleCnt="0"/>
      <dgm:spPr/>
    </dgm:pt>
    <dgm:pt modelId="{5BD8740A-E9FE-4F85-BD76-90A2F7E3B896}" type="pres">
      <dgm:prSet presAssocID="{006D1E2A-3F2C-4DD3-BBD1-49709F053CE1}" presName="tx1" presStyleLbl="revTx" presStyleIdx="2" presStyleCnt="7" custScaleY="233128"/>
      <dgm:spPr/>
    </dgm:pt>
    <dgm:pt modelId="{114F897B-F2B1-4A56-8536-A18B668746B5}" type="pres">
      <dgm:prSet presAssocID="{006D1E2A-3F2C-4DD3-BBD1-49709F053CE1}" presName="vert1" presStyleCnt="0"/>
      <dgm:spPr/>
    </dgm:pt>
    <dgm:pt modelId="{445811DE-4D3A-45F2-BCFB-E81C99DE9D15}" type="pres">
      <dgm:prSet presAssocID="{864AC81E-FDAD-4835-AB44-638A0A7057C6}" presName="thickLine" presStyleLbl="alignNode1" presStyleIdx="3" presStyleCnt="7"/>
      <dgm:spPr/>
    </dgm:pt>
    <dgm:pt modelId="{D6F11D21-156B-4C48-855A-A6A4FF18D682}" type="pres">
      <dgm:prSet presAssocID="{864AC81E-FDAD-4835-AB44-638A0A7057C6}" presName="horz1" presStyleCnt="0"/>
      <dgm:spPr/>
    </dgm:pt>
    <dgm:pt modelId="{CFF5F06D-0A9C-468D-AA88-A0C47757EAE2}" type="pres">
      <dgm:prSet presAssocID="{864AC81E-FDAD-4835-AB44-638A0A7057C6}" presName="tx1" presStyleLbl="revTx" presStyleIdx="3" presStyleCnt="7"/>
      <dgm:spPr/>
    </dgm:pt>
    <dgm:pt modelId="{F5298220-F204-4602-A74A-45B8F5E44223}" type="pres">
      <dgm:prSet presAssocID="{864AC81E-FDAD-4835-AB44-638A0A7057C6}" presName="vert1" presStyleCnt="0"/>
      <dgm:spPr/>
    </dgm:pt>
    <dgm:pt modelId="{5A187B14-FCDB-4FC3-9856-C27BF79893CB}" type="pres">
      <dgm:prSet presAssocID="{4424253D-9E0D-4A55-9250-F59CF7EDA182}" presName="thickLine" presStyleLbl="alignNode1" presStyleIdx="4" presStyleCnt="7"/>
      <dgm:spPr/>
    </dgm:pt>
    <dgm:pt modelId="{6B8AC5CD-2409-4686-921A-0430CFA98F9A}" type="pres">
      <dgm:prSet presAssocID="{4424253D-9E0D-4A55-9250-F59CF7EDA182}" presName="horz1" presStyleCnt="0"/>
      <dgm:spPr/>
    </dgm:pt>
    <dgm:pt modelId="{9D63D8E4-8CE3-499A-BDAC-CDF684C5AE1D}" type="pres">
      <dgm:prSet presAssocID="{4424253D-9E0D-4A55-9250-F59CF7EDA182}" presName="tx1" presStyleLbl="revTx" presStyleIdx="4" presStyleCnt="7" custScaleX="100098" custScaleY="363204"/>
      <dgm:spPr/>
    </dgm:pt>
    <dgm:pt modelId="{9611E08F-C4DB-49CB-AD53-3B89AF2D9285}" type="pres">
      <dgm:prSet presAssocID="{4424253D-9E0D-4A55-9250-F59CF7EDA182}" presName="vert1" presStyleCnt="0"/>
      <dgm:spPr/>
    </dgm:pt>
    <dgm:pt modelId="{8BAD978B-C6D3-4965-AD50-94BE95B9F783}" type="pres">
      <dgm:prSet presAssocID="{445DA07D-C2C3-4AE2-AFDA-3CBE2DAB26BA}" presName="thickLine" presStyleLbl="alignNode1" presStyleIdx="5" presStyleCnt="7"/>
      <dgm:spPr/>
    </dgm:pt>
    <dgm:pt modelId="{CE6A71BF-7ABD-4766-8001-B2DD91727708}" type="pres">
      <dgm:prSet presAssocID="{445DA07D-C2C3-4AE2-AFDA-3CBE2DAB26BA}" presName="horz1" presStyleCnt="0"/>
      <dgm:spPr/>
    </dgm:pt>
    <dgm:pt modelId="{B814FEB7-356A-410B-AA6B-3FA1B09DF685}" type="pres">
      <dgm:prSet presAssocID="{445DA07D-C2C3-4AE2-AFDA-3CBE2DAB26BA}" presName="tx1" presStyleLbl="revTx" presStyleIdx="5" presStyleCnt="7"/>
      <dgm:spPr/>
    </dgm:pt>
    <dgm:pt modelId="{B0E06B63-9845-4A44-85AB-FA4718EA0025}" type="pres">
      <dgm:prSet presAssocID="{445DA07D-C2C3-4AE2-AFDA-3CBE2DAB26BA}" presName="vert1" presStyleCnt="0"/>
      <dgm:spPr/>
    </dgm:pt>
    <dgm:pt modelId="{EAB49F95-914D-47A5-87EF-12037434FC98}" type="pres">
      <dgm:prSet presAssocID="{367F3F1E-BC30-4934-945C-EF2800891DD2}" presName="thickLine" presStyleLbl="alignNode1" presStyleIdx="6" presStyleCnt="7"/>
      <dgm:spPr/>
    </dgm:pt>
    <dgm:pt modelId="{D6F251D2-7C65-42B7-A67D-5FD1160D3333}" type="pres">
      <dgm:prSet presAssocID="{367F3F1E-BC30-4934-945C-EF2800891DD2}" presName="horz1" presStyleCnt="0"/>
      <dgm:spPr/>
    </dgm:pt>
    <dgm:pt modelId="{8ACEEDD4-45E6-4967-8A49-D7C2C149F2EE}" type="pres">
      <dgm:prSet presAssocID="{367F3F1E-BC30-4934-945C-EF2800891DD2}" presName="tx1" presStyleLbl="revTx" presStyleIdx="6" presStyleCnt="7"/>
      <dgm:spPr/>
    </dgm:pt>
    <dgm:pt modelId="{C97AACB5-F593-40D0-9556-1C5E07A621FE}" type="pres">
      <dgm:prSet presAssocID="{367F3F1E-BC30-4934-945C-EF2800891DD2}" presName="vert1" presStyleCnt="0"/>
      <dgm:spPr/>
    </dgm:pt>
  </dgm:ptLst>
  <dgm:cxnLst>
    <dgm:cxn modelId="{DDF14808-094B-4926-838F-67B1A34E4415}" srcId="{4A392F58-37B7-4B55-84DC-8D8277C67F65}" destId="{864AC81E-FDAD-4835-AB44-638A0A7057C6}" srcOrd="3" destOrd="0" parTransId="{CDC455C6-0126-4C30-B9C8-646099132612}" sibTransId="{6409592F-9383-4DB8-A5B0-C4E8B70914A9}"/>
    <dgm:cxn modelId="{6A091D12-1D28-4E35-A867-3DBC23FE455D}" type="presOf" srcId="{EA0C099B-6174-445B-A3B1-B88F984501DC}" destId="{378D3679-63BD-4D04-82C6-268EEF1776E5}" srcOrd="0" destOrd="0" presId="urn:microsoft.com/office/officeart/2008/layout/LinedList"/>
    <dgm:cxn modelId="{43750E16-1040-4C83-A3B2-412183080906}" type="presOf" srcId="{006D1E2A-3F2C-4DD3-BBD1-49709F053CE1}" destId="{5BD8740A-E9FE-4F85-BD76-90A2F7E3B896}" srcOrd="0" destOrd="0" presId="urn:microsoft.com/office/officeart/2008/layout/LinedList"/>
    <dgm:cxn modelId="{30B4B325-B782-4E02-B5B4-9441376BC36F}" type="presOf" srcId="{4A392F58-37B7-4B55-84DC-8D8277C67F65}" destId="{655AC61A-9785-453C-A56A-32E5F457ADC1}" srcOrd="0" destOrd="0" presId="urn:microsoft.com/office/officeart/2008/layout/LinedList"/>
    <dgm:cxn modelId="{57DD3B28-AFF1-45FE-9F3D-A097C363AAAB}" type="presOf" srcId="{4424253D-9E0D-4A55-9250-F59CF7EDA182}" destId="{9D63D8E4-8CE3-499A-BDAC-CDF684C5AE1D}" srcOrd="0" destOrd="0" presId="urn:microsoft.com/office/officeart/2008/layout/LinedList"/>
    <dgm:cxn modelId="{3DA98572-F5A1-4073-B55B-EE2792B4D4E7}" type="presOf" srcId="{367F3F1E-BC30-4934-945C-EF2800891DD2}" destId="{8ACEEDD4-45E6-4967-8A49-D7C2C149F2EE}" srcOrd="0" destOrd="0" presId="urn:microsoft.com/office/officeart/2008/layout/LinedList"/>
    <dgm:cxn modelId="{433EAF75-3933-4FD5-A65B-000C2B7DD461}" type="presOf" srcId="{329968E0-5EA3-4654-91B6-093E4E8EA256}" destId="{41F11408-596F-4E8E-A4E8-0034602BD0AB}" srcOrd="0" destOrd="0" presId="urn:microsoft.com/office/officeart/2008/layout/LinedList"/>
    <dgm:cxn modelId="{3EF0E975-1D42-469F-B822-424379FC1C39}" srcId="{4A392F58-37B7-4B55-84DC-8D8277C67F65}" destId="{367F3F1E-BC30-4934-945C-EF2800891DD2}" srcOrd="6" destOrd="0" parTransId="{EF5E5E65-0ACD-4F29-A316-D60A64E4564F}" sibTransId="{EB9CFF17-BABF-461A-A616-B6C37E333306}"/>
    <dgm:cxn modelId="{19548A56-5941-4616-AC7D-3456AD0CF6B1}" srcId="{4A392F58-37B7-4B55-84DC-8D8277C67F65}" destId="{006D1E2A-3F2C-4DD3-BBD1-49709F053CE1}" srcOrd="2" destOrd="0" parTransId="{5FBC25EA-7707-4741-8F9A-FF35A8531DF3}" sibTransId="{91161992-7942-4DF3-A105-A1B5437E3657}"/>
    <dgm:cxn modelId="{4C9B4479-0655-4E6F-8A35-E030298E89BE}" srcId="{4A392F58-37B7-4B55-84DC-8D8277C67F65}" destId="{EA0C099B-6174-445B-A3B1-B88F984501DC}" srcOrd="0" destOrd="0" parTransId="{709173A7-33B4-4642-91B0-A7F790E1AD57}" sibTransId="{27F9CC67-1B23-4EE7-8102-0F2D6AC1C949}"/>
    <dgm:cxn modelId="{42A9E987-02AB-45E5-BE60-3E7768F67021}" srcId="{4A392F58-37B7-4B55-84DC-8D8277C67F65}" destId="{329968E0-5EA3-4654-91B6-093E4E8EA256}" srcOrd="1" destOrd="0" parTransId="{F4F4EB06-D413-41D8-8B16-06549506753D}" sibTransId="{1DE043A0-CC86-4117-BE9E-1F7161ADA83E}"/>
    <dgm:cxn modelId="{D4247892-40CF-4F26-9070-B3E00CDBACD9}" type="presOf" srcId="{445DA07D-C2C3-4AE2-AFDA-3CBE2DAB26BA}" destId="{B814FEB7-356A-410B-AA6B-3FA1B09DF685}" srcOrd="0" destOrd="0" presId="urn:microsoft.com/office/officeart/2008/layout/LinedList"/>
    <dgm:cxn modelId="{7C9356BF-C737-4C52-8F3B-9CAD4124B06E}" srcId="{4A392F58-37B7-4B55-84DC-8D8277C67F65}" destId="{445DA07D-C2C3-4AE2-AFDA-3CBE2DAB26BA}" srcOrd="5" destOrd="0" parTransId="{FAD2EBBC-FEEC-4283-970C-58B941A44145}" sibTransId="{1B390233-9EB1-4CA5-B505-7293C4EF086D}"/>
    <dgm:cxn modelId="{B77C55C4-9CFF-43AA-ABD4-3F8D69A0A477}" type="presOf" srcId="{864AC81E-FDAD-4835-AB44-638A0A7057C6}" destId="{CFF5F06D-0A9C-468D-AA88-A0C47757EAE2}" srcOrd="0" destOrd="0" presId="urn:microsoft.com/office/officeart/2008/layout/LinedList"/>
    <dgm:cxn modelId="{69C8AADC-806E-4FA5-A0F8-CE0B2FF44E4C}" srcId="{4A392F58-37B7-4B55-84DC-8D8277C67F65}" destId="{4424253D-9E0D-4A55-9250-F59CF7EDA182}" srcOrd="4" destOrd="0" parTransId="{FE8BD9FB-A28B-44CB-83E6-645BC36298F4}" sibTransId="{E24BFE46-8BD5-435D-988E-0A7E8738F237}"/>
    <dgm:cxn modelId="{29DCE941-4FED-4CAF-829A-33F94A188864}" type="presParOf" srcId="{655AC61A-9785-453C-A56A-32E5F457ADC1}" destId="{774E3E9E-DD4D-411B-8762-38C40AC7A334}" srcOrd="0" destOrd="0" presId="urn:microsoft.com/office/officeart/2008/layout/LinedList"/>
    <dgm:cxn modelId="{CEF70C43-6DDC-420B-A129-A3569F787E0E}" type="presParOf" srcId="{655AC61A-9785-453C-A56A-32E5F457ADC1}" destId="{4E9816E9-3214-469E-B3AD-E03FAB1A735B}" srcOrd="1" destOrd="0" presId="urn:microsoft.com/office/officeart/2008/layout/LinedList"/>
    <dgm:cxn modelId="{18EE8AC8-854A-44C3-8A6E-1B552B934593}" type="presParOf" srcId="{4E9816E9-3214-469E-B3AD-E03FAB1A735B}" destId="{378D3679-63BD-4D04-82C6-268EEF1776E5}" srcOrd="0" destOrd="0" presId="urn:microsoft.com/office/officeart/2008/layout/LinedList"/>
    <dgm:cxn modelId="{4C7C6BCC-B5A7-452F-B78F-5CF330005341}" type="presParOf" srcId="{4E9816E9-3214-469E-B3AD-E03FAB1A735B}" destId="{4360E244-D452-49F1-BCDA-70F15D341A65}" srcOrd="1" destOrd="0" presId="urn:microsoft.com/office/officeart/2008/layout/LinedList"/>
    <dgm:cxn modelId="{35A5C246-87E0-472D-BC11-4AB224CCAE42}" type="presParOf" srcId="{655AC61A-9785-453C-A56A-32E5F457ADC1}" destId="{A52B80AE-9370-4661-B88C-96F724F994D4}" srcOrd="2" destOrd="0" presId="urn:microsoft.com/office/officeart/2008/layout/LinedList"/>
    <dgm:cxn modelId="{8135D6D7-2312-4B3A-BE58-CF2712A89A98}" type="presParOf" srcId="{655AC61A-9785-453C-A56A-32E5F457ADC1}" destId="{385229AB-C2E9-4F81-BB59-03825944A891}" srcOrd="3" destOrd="0" presId="urn:microsoft.com/office/officeart/2008/layout/LinedList"/>
    <dgm:cxn modelId="{43F69C9F-973B-4C55-BE97-BF98285267CA}" type="presParOf" srcId="{385229AB-C2E9-4F81-BB59-03825944A891}" destId="{41F11408-596F-4E8E-A4E8-0034602BD0AB}" srcOrd="0" destOrd="0" presId="urn:microsoft.com/office/officeart/2008/layout/LinedList"/>
    <dgm:cxn modelId="{6EB8DC68-A754-4A91-8862-AAED2DF4288F}" type="presParOf" srcId="{385229AB-C2E9-4F81-BB59-03825944A891}" destId="{28B91407-039C-4964-8037-D8E3E2AF017E}" srcOrd="1" destOrd="0" presId="urn:microsoft.com/office/officeart/2008/layout/LinedList"/>
    <dgm:cxn modelId="{4CA05326-29F7-4727-888C-AD00A92AB3C0}" type="presParOf" srcId="{655AC61A-9785-453C-A56A-32E5F457ADC1}" destId="{DAF25504-6B04-4DCD-92D5-A0256DA04023}" srcOrd="4" destOrd="0" presId="urn:microsoft.com/office/officeart/2008/layout/LinedList"/>
    <dgm:cxn modelId="{1DBC27B8-E461-4324-A85D-7B7FC23614D8}" type="presParOf" srcId="{655AC61A-9785-453C-A56A-32E5F457ADC1}" destId="{B82E14EE-A4AE-4E8B-87E8-F2BA1A5FB7C0}" srcOrd="5" destOrd="0" presId="urn:microsoft.com/office/officeart/2008/layout/LinedList"/>
    <dgm:cxn modelId="{D6C9D759-03BF-4A35-9FFB-64A5886B23D6}" type="presParOf" srcId="{B82E14EE-A4AE-4E8B-87E8-F2BA1A5FB7C0}" destId="{5BD8740A-E9FE-4F85-BD76-90A2F7E3B896}" srcOrd="0" destOrd="0" presId="urn:microsoft.com/office/officeart/2008/layout/LinedList"/>
    <dgm:cxn modelId="{389FA452-10CE-4F5A-8CA7-DF5ADE9C7454}" type="presParOf" srcId="{B82E14EE-A4AE-4E8B-87E8-F2BA1A5FB7C0}" destId="{114F897B-F2B1-4A56-8536-A18B668746B5}" srcOrd="1" destOrd="0" presId="urn:microsoft.com/office/officeart/2008/layout/LinedList"/>
    <dgm:cxn modelId="{ECC2027F-FD30-4FD4-8F8D-EB6F998CBB9A}" type="presParOf" srcId="{655AC61A-9785-453C-A56A-32E5F457ADC1}" destId="{445811DE-4D3A-45F2-BCFB-E81C99DE9D15}" srcOrd="6" destOrd="0" presId="urn:microsoft.com/office/officeart/2008/layout/LinedList"/>
    <dgm:cxn modelId="{3207287D-8D55-4278-9FA9-CB77708924A3}" type="presParOf" srcId="{655AC61A-9785-453C-A56A-32E5F457ADC1}" destId="{D6F11D21-156B-4C48-855A-A6A4FF18D682}" srcOrd="7" destOrd="0" presId="urn:microsoft.com/office/officeart/2008/layout/LinedList"/>
    <dgm:cxn modelId="{641E6A1C-7B25-44D0-8726-CF4E8F6C2E28}" type="presParOf" srcId="{D6F11D21-156B-4C48-855A-A6A4FF18D682}" destId="{CFF5F06D-0A9C-468D-AA88-A0C47757EAE2}" srcOrd="0" destOrd="0" presId="urn:microsoft.com/office/officeart/2008/layout/LinedList"/>
    <dgm:cxn modelId="{B19E999F-7CFB-481A-88FD-E06CFE355002}" type="presParOf" srcId="{D6F11D21-156B-4C48-855A-A6A4FF18D682}" destId="{F5298220-F204-4602-A74A-45B8F5E44223}" srcOrd="1" destOrd="0" presId="urn:microsoft.com/office/officeart/2008/layout/LinedList"/>
    <dgm:cxn modelId="{AD817B77-0989-40D7-8288-11AD085D26C0}" type="presParOf" srcId="{655AC61A-9785-453C-A56A-32E5F457ADC1}" destId="{5A187B14-FCDB-4FC3-9856-C27BF79893CB}" srcOrd="8" destOrd="0" presId="urn:microsoft.com/office/officeart/2008/layout/LinedList"/>
    <dgm:cxn modelId="{090B26EB-37F4-4D44-BA4F-F071208F7190}" type="presParOf" srcId="{655AC61A-9785-453C-A56A-32E5F457ADC1}" destId="{6B8AC5CD-2409-4686-921A-0430CFA98F9A}" srcOrd="9" destOrd="0" presId="urn:microsoft.com/office/officeart/2008/layout/LinedList"/>
    <dgm:cxn modelId="{AAAD2E3D-001D-4B64-9D5A-7EF1BBF2A12C}" type="presParOf" srcId="{6B8AC5CD-2409-4686-921A-0430CFA98F9A}" destId="{9D63D8E4-8CE3-499A-BDAC-CDF684C5AE1D}" srcOrd="0" destOrd="0" presId="urn:microsoft.com/office/officeart/2008/layout/LinedList"/>
    <dgm:cxn modelId="{F845BB63-830C-4E67-8998-1C79176F2C4A}" type="presParOf" srcId="{6B8AC5CD-2409-4686-921A-0430CFA98F9A}" destId="{9611E08F-C4DB-49CB-AD53-3B89AF2D9285}" srcOrd="1" destOrd="0" presId="urn:microsoft.com/office/officeart/2008/layout/LinedList"/>
    <dgm:cxn modelId="{548F8423-2E40-43C5-BC53-86EB79D9D833}" type="presParOf" srcId="{655AC61A-9785-453C-A56A-32E5F457ADC1}" destId="{8BAD978B-C6D3-4965-AD50-94BE95B9F783}" srcOrd="10" destOrd="0" presId="urn:microsoft.com/office/officeart/2008/layout/LinedList"/>
    <dgm:cxn modelId="{E1127296-471A-4D76-B985-3EE4666D9EA7}" type="presParOf" srcId="{655AC61A-9785-453C-A56A-32E5F457ADC1}" destId="{CE6A71BF-7ABD-4766-8001-B2DD91727708}" srcOrd="11" destOrd="0" presId="urn:microsoft.com/office/officeart/2008/layout/LinedList"/>
    <dgm:cxn modelId="{51BF067A-6BF8-4F15-A967-22AE98524A0F}" type="presParOf" srcId="{CE6A71BF-7ABD-4766-8001-B2DD91727708}" destId="{B814FEB7-356A-410B-AA6B-3FA1B09DF685}" srcOrd="0" destOrd="0" presId="urn:microsoft.com/office/officeart/2008/layout/LinedList"/>
    <dgm:cxn modelId="{BAA66342-AF8C-4538-B34E-C5EFA35F76C6}" type="presParOf" srcId="{CE6A71BF-7ABD-4766-8001-B2DD91727708}" destId="{B0E06B63-9845-4A44-85AB-FA4718EA0025}" srcOrd="1" destOrd="0" presId="urn:microsoft.com/office/officeart/2008/layout/LinedList"/>
    <dgm:cxn modelId="{4ED90E0A-7CF1-41EE-9B54-098A280CEB36}" type="presParOf" srcId="{655AC61A-9785-453C-A56A-32E5F457ADC1}" destId="{EAB49F95-914D-47A5-87EF-12037434FC98}" srcOrd="12" destOrd="0" presId="urn:microsoft.com/office/officeart/2008/layout/LinedList"/>
    <dgm:cxn modelId="{D886343E-5196-458A-AE16-7C6CC37ABC75}" type="presParOf" srcId="{655AC61A-9785-453C-A56A-32E5F457ADC1}" destId="{D6F251D2-7C65-42B7-A67D-5FD1160D3333}" srcOrd="13" destOrd="0" presId="urn:microsoft.com/office/officeart/2008/layout/LinedList"/>
    <dgm:cxn modelId="{AE99AE02-ED09-4C9E-97D8-01A41833CAAF}" type="presParOf" srcId="{D6F251D2-7C65-42B7-A67D-5FD1160D3333}" destId="{8ACEEDD4-45E6-4967-8A49-D7C2C149F2EE}" srcOrd="0" destOrd="0" presId="urn:microsoft.com/office/officeart/2008/layout/LinedList"/>
    <dgm:cxn modelId="{54E02562-BE3B-4CEF-9F52-79E8F69BCEC2}" type="presParOf" srcId="{D6F251D2-7C65-42B7-A67D-5FD1160D3333}" destId="{C97AACB5-F593-40D0-9556-1C5E07A621FE}"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4E3E9E-DD4D-411B-8762-38C40AC7A334}">
      <dsp:nvSpPr>
        <dsp:cNvPr id="0" name=""/>
        <dsp:cNvSpPr/>
      </dsp:nvSpPr>
      <dsp:spPr>
        <a:xfrm>
          <a:off x="0" y="2760"/>
          <a:ext cx="549975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8D3679-63BD-4D04-82C6-268EEF1776E5}">
      <dsp:nvSpPr>
        <dsp:cNvPr id="0" name=""/>
        <dsp:cNvSpPr/>
      </dsp:nvSpPr>
      <dsp:spPr>
        <a:xfrm>
          <a:off x="0" y="2760"/>
          <a:ext cx="5494384" cy="805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endParaRPr lang="en-US" sz="1200" kern="1200" dirty="0">
            <a:latin typeface="Poppins" panose="00000500000000000000" pitchFamily="2" charset="0"/>
            <a:cs typeface="Poppins" panose="00000500000000000000" pitchFamily="2" charset="0"/>
          </a:endParaRPr>
        </a:p>
        <a:p>
          <a:pPr marL="0" lvl="0" indent="0" algn="l" defTabSz="533400">
            <a:lnSpc>
              <a:spcPct val="90000"/>
            </a:lnSpc>
            <a:spcBef>
              <a:spcPct val="0"/>
            </a:spcBef>
            <a:spcAft>
              <a:spcPct val="35000"/>
            </a:spcAft>
            <a:buNone/>
          </a:pPr>
          <a:r>
            <a:rPr lang="en-US" sz="1200" kern="1200" dirty="0">
              <a:latin typeface="Poppins" panose="00000500000000000000" pitchFamily="2" charset="0"/>
              <a:cs typeface="Poppins" panose="00000500000000000000" pitchFamily="2" charset="0"/>
            </a:rPr>
            <a:t>Entry level. Role is mostly administrative</a:t>
          </a:r>
        </a:p>
        <a:p>
          <a:pPr marL="0" lvl="0" indent="0" algn="l" defTabSz="533400">
            <a:lnSpc>
              <a:spcPct val="90000"/>
            </a:lnSpc>
            <a:spcBef>
              <a:spcPct val="0"/>
            </a:spcBef>
            <a:spcAft>
              <a:spcPct val="35000"/>
            </a:spcAft>
            <a:buNone/>
          </a:pPr>
          <a:endParaRPr lang="en-US" sz="800" kern="1200" dirty="0"/>
        </a:p>
      </dsp:txBody>
      <dsp:txXfrm>
        <a:off x="0" y="2760"/>
        <a:ext cx="5494384" cy="805827"/>
      </dsp:txXfrm>
    </dsp:sp>
    <dsp:sp modelId="{A52B80AE-9370-4661-B88C-96F724F994D4}">
      <dsp:nvSpPr>
        <dsp:cNvPr id="0" name=""/>
        <dsp:cNvSpPr/>
      </dsp:nvSpPr>
      <dsp:spPr>
        <a:xfrm>
          <a:off x="0" y="808587"/>
          <a:ext cx="549975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F11408-596F-4E8E-A4E8-0034602BD0AB}">
      <dsp:nvSpPr>
        <dsp:cNvPr id="0" name=""/>
        <dsp:cNvSpPr/>
      </dsp:nvSpPr>
      <dsp:spPr>
        <a:xfrm>
          <a:off x="0" y="808587"/>
          <a:ext cx="5499755" cy="4101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endParaRPr lang="en-US" sz="1900" kern="1200" dirty="0"/>
        </a:p>
      </dsp:txBody>
      <dsp:txXfrm>
        <a:off x="0" y="808587"/>
        <a:ext cx="5499755" cy="410108"/>
      </dsp:txXfrm>
    </dsp:sp>
    <dsp:sp modelId="{DAF25504-6B04-4DCD-92D5-A0256DA04023}">
      <dsp:nvSpPr>
        <dsp:cNvPr id="0" name=""/>
        <dsp:cNvSpPr/>
      </dsp:nvSpPr>
      <dsp:spPr>
        <a:xfrm>
          <a:off x="0" y="1218696"/>
          <a:ext cx="549975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D8740A-E9FE-4F85-BD76-90A2F7E3B896}">
      <dsp:nvSpPr>
        <dsp:cNvPr id="0" name=""/>
        <dsp:cNvSpPr/>
      </dsp:nvSpPr>
      <dsp:spPr>
        <a:xfrm>
          <a:off x="0" y="1218696"/>
          <a:ext cx="5494384" cy="956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endParaRPr lang="en-US" sz="1200" kern="1200" dirty="0"/>
        </a:p>
        <a:p>
          <a:pPr marL="0" lvl="0" indent="0" algn="l" defTabSz="533400">
            <a:lnSpc>
              <a:spcPct val="90000"/>
            </a:lnSpc>
            <a:spcBef>
              <a:spcPct val="0"/>
            </a:spcBef>
            <a:spcAft>
              <a:spcPct val="35000"/>
            </a:spcAft>
            <a:buNone/>
          </a:pPr>
          <a:endParaRPr lang="en-US" sz="1200" kern="1200" dirty="0"/>
        </a:p>
        <a:p>
          <a:pPr marL="0" lvl="0" indent="0" algn="l" defTabSz="533400">
            <a:lnSpc>
              <a:spcPct val="90000"/>
            </a:lnSpc>
            <a:spcBef>
              <a:spcPct val="0"/>
            </a:spcBef>
            <a:spcAft>
              <a:spcPct val="35000"/>
            </a:spcAft>
            <a:buNone/>
          </a:pPr>
          <a:r>
            <a:rPr lang="en-US" sz="1200" kern="1200" dirty="0">
              <a:latin typeface="Poppins" panose="00000500000000000000" pitchFamily="2" charset="0"/>
              <a:cs typeface="Poppins" panose="00000500000000000000" pitchFamily="2" charset="0"/>
            </a:rPr>
            <a:t>Professional Level HR Practitioners</a:t>
          </a:r>
        </a:p>
        <a:p>
          <a:pPr marL="0" lvl="0" indent="0" algn="l" defTabSz="533400">
            <a:lnSpc>
              <a:spcPct val="90000"/>
            </a:lnSpc>
            <a:spcBef>
              <a:spcPct val="0"/>
            </a:spcBef>
            <a:spcAft>
              <a:spcPct val="35000"/>
            </a:spcAft>
            <a:buNone/>
          </a:pPr>
          <a:r>
            <a:rPr lang="en-US" sz="1200" kern="1200" dirty="0">
              <a:latin typeface="Poppins" panose="00000500000000000000" pitchFamily="2" charset="0"/>
              <a:cs typeface="Poppins" panose="00000500000000000000" pitchFamily="2" charset="0"/>
            </a:rPr>
            <a:t>Independence of Action, Managing programs, projects and initiatives</a:t>
          </a:r>
        </a:p>
      </dsp:txBody>
      <dsp:txXfrm>
        <a:off x="0" y="1218696"/>
        <a:ext cx="5494384" cy="956078"/>
      </dsp:txXfrm>
    </dsp:sp>
    <dsp:sp modelId="{445811DE-4D3A-45F2-BCFB-E81C99DE9D15}">
      <dsp:nvSpPr>
        <dsp:cNvPr id="0" name=""/>
        <dsp:cNvSpPr/>
      </dsp:nvSpPr>
      <dsp:spPr>
        <a:xfrm>
          <a:off x="0" y="2174774"/>
          <a:ext cx="549975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F5F06D-0A9C-468D-AA88-A0C47757EAE2}">
      <dsp:nvSpPr>
        <dsp:cNvPr id="0" name=""/>
        <dsp:cNvSpPr/>
      </dsp:nvSpPr>
      <dsp:spPr>
        <a:xfrm>
          <a:off x="0" y="2174774"/>
          <a:ext cx="5499755" cy="4101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endParaRPr lang="en-US" sz="1900" kern="1200" dirty="0"/>
        </a:p>
      </dsp:txBody>
      <dsp:txXfrm>
        <a:off x="0" y="2174774"/>
        <a:ext cx="5499755" cy="410108"/>
      </dsp:txXfrm>
    </dsp:sp>
    <dsp:sp modelId="{5A187B14-FCDB-4FC3-9856-C27BF79893CB}">
      <dsp:nvSpPr>
        <dsp:cNvPr id="0" name=""/>
        <dsp:cNvSpPr/>
      </dsp:nvSpPr>
      <dsp:spPr>
        <a:xfrm>
          <a:off x="0" y="2584883"/>
          <a:ext cx="549975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63D8E4-8CE3-499A-BDAC-CDF684C5AE1D}">
      <dsp:nvSpPr>
        <dsp:cNvPr id="0" name=""/>
        <dsp:cNvSpPr/>
      </dsp:nvSpPr>
      <dsp:spPr>
        <a:xfrm>
          <a:off x="0" y="2584883"/>
          <a:ext cx="5494392" cy="1489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latin typeface="Poppins" panose="00000500000000000000" pitchFamily="2" charset="0"/>
              <a:cs typeface="Poppins" panose="00000500000000000000" pitchFamily="2" charset="0"/>
            </a:rPr>
            <a:t>Senior High-impact leaders</a:t>
          </a:r>
        </a:p>
        <a:p>
          <a:pPr marL="0" lvl="0" indent="0" algn="l" defTabSz="533400">
            <a:lnSpc>
              <a:spcPct val="90000"/>
            </a:lnSpc>
            <a:spcBef>
              <a:spcPct val="0"/>
            </a:spcBef>
            <a:spcAft>
              <a:spcPct val="35000"/>
            </a:spcAft>
            <a:buNone/>
          </a:pPr>
          <a:r>
            <a:rPr lang="en-US" sz="1200" kern="1200" dirty="0">
              <a:latin typeface="Poppins" panose="00000500000000000000" pitchFamily="2" charset="0"/>
              <a:cs typeface="Poppins" panose="00000500000000000000" pitchFamily="2" charset="0"/>
            </a:rPr>
            <a:t>Organizational/Global rather than HR-centric perspective</a:t>
          </a:r>
        </a:p>
        <a:p>
          <a:pPr marL="0" lvl="0" indent="0" algn="l" defTabSz="533400">
            <a:lnSpc>
              <a:spcPct val="90000"/>
            </a:lnSpc>
            <a:spcBef>
              <a:spcPct val="0"/>
            </a:spcBef>
            <a:spcAft>
              <a:spcPct val="35000"/>
            </a:spcAft>
            <a:buNone/>
          </a:pPr>
          <a:r>
            <a:rPr lang="en-US" sz="1200" kern="1200" dirty="0">
              <a:latin typeface="Poppins" panose="00000500000000000000" pitchFamily="2" charset="0"/>
              <a:cs typeface="Poppins" panose="00000500000000000000" pitchFamily="2" charset="0"/>
            </a:rPr>
            <a:t>Directing/leading strategic initiatives that tie into overall company strategy/results</a:t>
          </a:r>
        </a:p>
        <a:p>
          <a:pPr marL="0" lvl="0" indent="0" algn="l" defTabSz="533400">
            <a:lnSpc>
              <a:spcPct val="90000"/>
            </a:lnSpc>
            <a:spcBef>
              <a:spcPct val="0"/>
            </a:spcBef>
            <a:spcAft>
              <a:spcPct val="35000"/>
            </a:spcAft>
            <a:buNone/>
          </a:pPr>
          <a:r>
            <a:rPr lang="en-US" sz="1200" kern="1200" dirty="0">
              <a:latin typeface="Poppins" panose="00000500000000000000" pitchFamily="2" charset="0"/>
              <a:cs typeface="Poppins" panose="00000500000000000000" pitchFamily="2" charset="0"/>
            </a:rPr>
            <a:t>Strategic rather than operational approach</a:t>
          </a:r>
        </a:p>
      </dsp:txBody>
      <dsp:txXfrm>
        <a:off x="0" y="2584883"/>
        <a:ext cx="5494392" cy="1489532"/>
      </dsp:txXfrm>
    </dsp:sp>
    <dsp:sp modelId="{8BAD978B-C6D3-4965-AD50-94BE95B9F783}">
      <dsp:nvSpPr>
        <dsp:cNvPr id="0" name=""/>
        <dsp:cNvSpPr/>
      </dsp:nvSpPr>
      <dsp:spPr>
        <a:xfrm>
          <a:off x="0" y="4074415"/>
          <a:ext cx="549975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14FEB7-356A-410B-AA6B-3FA1B09DF685}">
      <dsp:nvSpPr>
        <dsp:cNvPr id="0" name=""/>
        <dsp:cNvSpPr/>
      </dsp:nvSpPr>
      <dsp:spPr>
        <a:xfrm>
          <a:off x="0" y="4074415"/>
          <a:ext cx="5499755" cy="4101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endParaRPr lang="en-US" sz="1900" kern="1200" dirty="0"/>
        </a:p>
      </dsp:txBody>
      <dsp:txXfrm>
        <a:off x="0" y="4074415"/>
        <a:ext cx="5499755" cy="410108"/>
      </dsp:txXfrm>
    </dsp:sp>
    <dsp:sp modelId="{EAB49F95-914D-47A5-87EF-12037434FC98}">
      <dsp:nvSpPr>
        <dsp:cNvPr id="0" name=""/>
        <dsp:cNvSpPr/>
      </dsp:nvSpPr>
      <dsp:spPr>
        <a:xfrm>
          <a:off x="0" y="4484524"/>
          <a:ext cx="549975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CEEDD4-45E6-4967-8A49-D7C2C149F2EE}">
      <dsp:nvSpPr>
        <dsp:cNvPr id="0" name=""/>
        <dsp:cNvSpPr/>
      </dsp:nvSpPr>
      <dsp:spPr>
        <a:xfrm>
          <a:off x="0" y="4484524"/>
          <a:ext cx="5499755" cy="4101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endParaRPr lang="en-US" sz="1900" kern="1200" dirty="0"/>
        </a:p>
      </dsp:txBody>
      <dsp:txXfrm>
        <a:off x="0" y="4484524"/>
        <a:ext cx="5499755" cy="41010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CA" dirty="0"/>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C5196921-784A-4ECD-922A-00BBDC4CEB3C}" type="datetimeFigureOut">
              <a:rPr lang="en-CA" smtClean="0"/>
              <a:t>2021-10-26</a:t>
            </a:fld>
            <a:endParaRPr lang="en-CA" dirty="0"/>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CA" dirty="0"/>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2B001039-BB6A-4C76-B0FA-18058F1188D4}" type="slidenum">
              <a:rPr lang="en-CA" smtClean="0"/>
              <a:t>‹#›</a:t>
            </a:fld>
            <a:endParaRPr lang="en-CA" dirty="0"/>
          </a:p>
        </p:txBody>
      </p:sp>
    </p:spTree>
    <p:extLst>
      <p:ext uri="{BB962C8B-B14F-4D97-AF65-F5344CB8AC3E}">
        <p14:creationId xmlns:p14="http://schemas.microsoft.com/office/powerpoint/2010/main" val="36075646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CA"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0B77EA41-950F-4D86-846D-0C65F5E6113A}" type="datetimeFigureOut">
              <a:rPr lang="en-CA" smtClean="0"/>
              <a:t>2021-10-26</a:t>
            </a:fld>
            <a:endParaRPr lang="en-CA"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CA"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CA"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9FC3C272-3646-43D9-945A-A6D371324446}" type="slidenum">
              <a:rPr lang="en-CA" smtClean="0"/>
              <a:t>‹#›</a:t>
            </a:fld>
            <a:endParaRPr lang="en-CA" dirty="0"/>
          </a:p>
        </p:txBody>
      </p:sp>
    </p:spTree>
    <p:extLst>
      <p:ext uri="{BB962C8B-B14F-4D97-AF65-F5344CB8AC3E}">
        <p14:creationId xmlns:p14="http://schemas.microsoft.com/office/powerpoint/2010/main" val="217785632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mailto:registrar@hrpa.ca"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mailto:registrar@hrpa.ca" TargetMode="External"/><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HRPA’s webinar on the Certified Human Resources Professional Designation.  Otherwise known as  and will be referred to as during the webinar as the CHRE.</a:t>
            </a:r>
          </a:p>
        </p:txBody>
      </p:sp>
      <p:sp>
        <p:nvSpPr>
          <p:cNvPr id="4" name="Slide Number Placeholder 3"/>
          <p:cNvSpPr>
            <a:spLocks noGrp="1"/>
          </p:cNvSpPr>
          <p:nvPr>
            <p:ph type="sldNum" sz="quarter" idx="5"/>
          </p:nvPr>
        </p:nvSpPr>
        <p:spPr/>
        <p:txBody>
          <a:bodyPr/>
          <a:lstStyle/>
          <a:p>
            <a:fld id="{9FC3C272-3646-43D9-945A-A6D371324446}" type="slidenum">
              <a:rPr lang="en-CA" smtClean="0"/>
              <a:t>1</a:t>
            </a:fld>
            <a:endParaRPr lang="en-CA" dirty="0"/>
          </a:p>
        </p:txBody>
      </p:sp>
    </p:spTree>
    <p:extLst>
      <p:ext uri="{BB962C8B-B14F-4D97-AF65-F5344CB8AC3E}">
        <p14:creationId xmlns:p14="http://schemas.microsoft.com/office/powerpoint/2010/main" val="34041035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are the characteristics of an HR professional at the  CHRE level?</a:t>
            </a:r>
          </a:p>
          <a:p>
            <a:endParaRPr lang="en-US" dirty="0"/>
          </a:p>
          <a:p>
            <a:r>
              <a:rPr lang="en-US" dirty="0"/>
              <a:t>Keep in mind that this is not intended to be an all encompassing list.</a:t>
            </a:r>
          </a:p>
          <a:p>
            <a:endParaRPr lang="en-US" dirty="0"/>
          </a:p>
          <a:p>
            <a:r>
              <a:rPr lang="en-US" dirty="0"/>
              <a:t>An HR Professional at the CHRE level:</a:t>
            </a:r>
          </a:p>
          <a:p>
            <a:endParaRPr lang="en-US" dirty="0"/>
          </a:p>
          <a:p>
            <a:pPr marL="181240" indent="-181240">
              <a:buFontTx/>
              <a:buChar char="-"/>
            </a:pPr>
            <a:r>
              <a:rPr lang="en-US" dirty="0"/>
              <a:t>Has a deep and insightful understanding of human resources, the business and the organization as a whole.</a:t>
            </a:r>
          </a:p>
          <a:p>
            <a:pPr marL="181240" indent="-181240">
              <a:buFontTx/>
              <a:buChar char="-"/>
            </a:pPr>
            <a:r>
              <a:rPr lang="en-US" dirty="0"/>
              <a:t>They are widely sought out for their advice and opinions as they are insightful and astute</a:t>
            </a:r>
          </a:p>
          <a:p>
            <a:pPr marL="181240" indent="-181240">
              <a:buFontTx/>
              <a:buChar char="-"/>
            </a:pPr>
            <a:r>
              <a:rPr lang="en-US" dirty="0"/>
              <a:t>They are true business partners who are able to align the HR function to the business strategy.</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9FC3C272-3646-43D9-945A-A6D371324446}" type="slidenum">
              <a:rPr lang="en-CA" smtClean="0"/>
              <a:t>10</a:t>
            </a:fld>
            <a:endParaRPr lang="en-CA" dirty="0"/>
          </a:p>
        </p:txBody>
      </p:sp>
    </p:spTree>
    <p:extLst>
      <p:ext uri="{BB962C8B-B14F-4D97-AF65-F5344CB8AC3E}">
        <p14:creationId xmlns:p14="http://schemas.microsoft.com/office/powerpoint/2010/main" val="3931605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CHRE level professional is:</a:t>
            </a:r>
          </a:p>
          <a:p>
            <a:r>
              <a:rPr lang="en-US" dirty="0"/>
              <a:t>-recognized as a leader throughout the organization</a:t>
            </a:r>
          </a:p>
          <a:p>
            <a:r>
              <a:rPr lang="en-US" dirty="0"/>
              <a:t>-able to mobilize others in the pursuit of organizational objectives.  Their influence extends beyond the HR function</a:t>
            </a:r>
          </a:p>
          <a:p>
            <a:r>
              <a:rPr lang="en-US" dirty="0"/>
              <a:t>-they are forward looking, well-information about HR but (and this is important) they are not HR centric</a:t>
            </a:r>
          </a:p>
          <a:p>
            <a:r>
              <a:rPr lang="en-US" dirty="0"/>
              <a:t>-The have a broad knowledge of the full range of business issues and are able to integrate HR into those issues and vis versa.</a:t>
            </a:r>
          </a:p>
          <a:p>
            <a:endParaRPr lang="en-US" dirty="0"/>
          </a:p>
          <a:p>
            <a:r>
              <a:rPr lang="en-US" dirty="0"/>
              <a:t>What I hope you have noticed from the statements in these last two slides is the underlying theme that the CHRE is a senior HR professional who in all aspects </a:t>
            </a:r>
            <a:r>
              <a:rPr lang="en-US" u="sng" dirty="0"/>
              <a:t>aligns the HR function with the organization’s strategy and objectives</a:t>
            </a:r>
            <a:r>
              <a:rPr lang="en-US" dirty="0"/>
              <a:t>.  </a:t>
            </a:r>
          </a:p>
          <a:p>
            <a:endParaRPr lang="en-US" dirty="0"/>
          </a:p>
          <a:p>
            <a:r>
              <a:rPr lang="en-US" dirty="0"/>
              <a:t>Everything the CHRE does comes from the underlying premise on how “will it affect the strategy of the organization as a whole”.</a:t>
            </a:r>
          </a:p>
          <a:p>
            <a:endParaRPr lang="en-US" dirty="0"/>
          </a:p>
          <a:p>
            <a:r>
              <a:rPr lang="en-US" dirty="0"/>
              <a:t> The approach, outlook and the way they examine issues is no longer HR centric but focused on the business’ objectives and strategy.  This makes them a part of the executive suite (regardless of title).</a:t>
            </a:r>
          </a:p>
        </p:txBody>
      </p:sp>
      <p:sp>
        <p:nvSpPr>
          <p:cNvPr id="4" name="Slide Number Placeholder 3"/>
          <p:cNvSpPr>
            <a:spLocks noGrp="1"/>
          </p:cNvSpPr>
          <p:nvPr>
            <p:ph type="sldNum" sz="quarter" idx="5"/>
          </p:nvPr>
        </p:nvSpPr>
        <p:spPr/>
        <p:txBody>
          <a:bodyPr/>
          <a:lstStyle/>
          <a:p>
            <a:fld id="{9FC3C272-3646-43D9-945A-A6D371324446}" type="slidenum">
              <a:rPr lang="en-CA" smtClean="0"/>
              <a:t>11</a:t>
            </a:fld>
            <a:endParaRPr lang="en-CA" dirty="0"/>
          </a:p>
        </p:txBody>
      </p:sp>
    </p:spTree>
    <p:extLst>
      <p:ext uri="{BB962C8B-B14F-4D97-AF65-F5344CB8AC3E}">
        <p14:creationId xmlns:p14="http://schemas.microsoft.com/office/powerpoint/2010/main" val="2368376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It is important to remember that as the CHRE is an achievement- based designation. It is evaluated based upon the outcomes/actions/experiences of the individual not based upon title. </a:t>
            </a:r>
          </a:p>
          <a:p>
            <a:endParaRPr lang="en-US" dirty="0"/>
          </a:p>
          <a:p>
            <a:r>
              <a:rPr lang="en-US" dirty="0"/>
              <a:t>An individual doesn’t need to hold a certain title to be granted the CHRE designation.</a:t>
            </a:r>
          </a:p>
          <a:p>
            <a:endParaRPr lang="en-US" dirty="0"/>
          </a:p>
          <a:p>
            <a:r>
              <a:rPr lang="en-US" dirty="0"/>
              <a:t>That does not mean that there isn’t a commonality amongst the titles of individuals achieving the CHRE designation.  These include, Chief HR Officer, Senior VP HR, VP HR, Director HR.  Many times by the time individuals have achieved these positions they have transitioned from the HR centric approach to the enterprise approach of HR.</a:t>
            </a:r>
          </a:p>
          <a:p>
            <a:endParaRPr lang="en-US" dirty="0"/>
          </a:p>
          <a:p>
            <a:r>
              <a:rPr lang="en-US" dirty="0"/>
              <a:t>While often a CHRE level professional is found in the corporate world, individuals who hold the CHRE designation can also be found in the consulting world.</a:t>
            </a:r>
          </a:p>
        </p:txBody>
      </p:sp>
      <p:sp>
        <p:nvSpPr>
          <p:cNvPr id="4" name="Slide Number Placeholder 3"/>
          <p:cNvSpPr>
            <a:spLocks noGrp="1"/>
          </p:cNvSpPr>
          <p:nvPr>
            <p:ph type="sldNum" sz="quarter" idx="5"/>
          </p:nvPr>
        </p:nvSpPr>
        <p:spPr/>
        <p:txBody>
          <a:bodyPr/>
          <a:lstStyle/>
          <a:p>
            <a:fld id="{9FC3C272-3646-43D9-945A-A6D371324446}" type="slidenum">
              <a:rPr lang="en-CA" smtClean="0"/>
              <a:t>12</a:t>
            </a:fld>
            <a:endParaRPr lang="en-CA" dirty="0"/>
          </a:p>
        </p:txBody>
      </p:sp>
    </p:spTree>
    <p:extLst>
      <p:ext uri="{BB962C8B-B14F-4D97-AF65-F5344CB8AC3E}">
        <p14:creationId xmlns:p14="http://schemas.microsoft.com/office/powerpoint/2010/main" val="2458873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93750" y="1200150"/>
            <a:ext cx="5761038" cy="3240088"/>
          </a:xfrm>
        </p:spPr>
      </p:sp>
      <p:sp>
        <p:nvSpPr>
          <p:cNvPr id="3" name="Notes Placeholder 2"/>
          <p:cNvSpPr>
            <a:spLocks noGrp="1"/>
          </p:cNvSpPr>
          <p:nvPr>
            <p:ph type="body" idx="1"/>
          </p:nvPr>
        </p:nvSpPr>
        <p:spPr/>
        <p:txBody>
          <a:bodyPr/>
          <a:lstStyle/>
          <a:p>
            <a:r>
              <a:rPr lang="en-US" dirty="0"/>
              <a:t>Prior to discussing “how to obtain the CHRE designation” Let’s talk about the minimum requirements.</a:t>
            </a:r>
          </a:p>
          <a:p>
            <a:endParaRPr lang="en-US" dirty="0"/>
          </a:p>
          <a:p>
            <a:r>
              <a:rPr lang="en-US" dirty="0"/>
              <a:t>They are:</a:t>
            </a:r>
          </a:p>
          <a:p>
            <a:endParaRPr lang="en-US" dirty="0"/>
          </a:p>
          <a:p>
            <a:pPr marL="181240" indent="-181240">
              <a:buFontTx/>
              <a:buChar char="-"/>
            </a:pPr>
            <a:r>
              <a:rPr lang="en-US" dirty="0"/>
              <a:t>A minimum of 10 years experience in HR.  As we mentioned before, all executives have an HR component to their position.  This does not make them an HR practitioner.</a:t>
            </a:r>
          </a:p>
          <a:p>
            <a:pPr marL="181240" indent="-181240">
              <a:buFontTx/>
              <a:buChar char="-"/>
            </a:pPr>
            <a:r>
              <a:rPr lang="en-US" dirty="0"/>
              <a:t> A significant portion of the experience must be at the senior, high-impact level.  This will enable the applicant to draw on a broad range of situations for the application</a:t>
            </a:r>
          </a:p>
          <a:p>
            <a:pPr marL="181240" indent="-181240">
              <a:buFontTx/>
              <a:buChar char="-"/>
            </a:pPr>
            <a:r>
              <a:rPr lang="en-US" dirty="0"/>
              <a:t>The individual must be a registrant (member) of HRPA and submit the application fee ($370.00) </a:t>
            </a:r>
          </a:p>
        </p:txBody>
      </p:sp>
      <p:sp>
        <p:nvSpPr>
          <p:cNvPr id="4" name="Slide Number Placeholder 3"/>
          <p:cNvSpPr>
            <a:spLocks noGrp="1"/>
          </p:cNvSpPr>
          <p:nvPr>
            <p:ph type="sldNum" sz="quarter" idx="5"/>
          </p:nvPr>
        </p:nvSpPr>
        <p:spPr/>
        <p:txBody>
          <a:bodyPr/>
          <a:lstStyle/>
          <a:p>
            <a:fld id="{9FC3C272-3646-43D9-945A-A6D371324446}" type="slidenum">
              <a:rPr lang="en-CA" smtClean="0"/>
              <a:t>13</a:t>
            </a:fld>
            <a:endParaRPr lang="en-CA" dirty="0"/>
          </a:p>
        </p:txBody>
      </p:sp>
    </p:spTree>
    <p:extLst>
      <p:ext uri="{BB962C8B-B14F-4D97-AF65-F5344CB8AC3E}">
        <p14:creationId xmlns:p14="http://schemas.microsoft.com/office/powerpoint/2010/main" val="34363246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The CHRE Application is comprised of three parts. </a:t>
            </a:r>
          </a:p>
          <a:p>
            <a:r>
              <a:rPr lang="en-US" dirty="0"/>
              <a:t>-CHRE Application which asks for examples of your experience</a:t>
            </a:r>
          </a:p>
          <a:p>
            <a:r>
              <a:rPr lang="en-US" dirty="0"/>
              <a:t>-Resume</a:t>
            </a:r>
          </a:p>
          <a:p>
            <a:r>
              <a:rPr lang="en-US" dirty="0"/>
              <a:t>-Organizational charts</a:t>
            </a:r>
          </a:p>
          <a:p>
            <a:endParaRPr lang="en-US" dirty="0"/>
          </a:p>
          <a:p>
            <a:r>
              <a:rPr lang="en-US" dirty="0"/>
              <a:t>We will speak about each of these requirements in the subsequent slides.</a:t>
            </a:r>
          </a:p>
          <a:p>
            <a:endParaRPr lang="en-US" dirty="0"/>
          </a:p>
          <a:p>
            <a:r>
              <a:rPr lang="en-US" dirty="0"/>
              <a:t>Prior to commencing writing the CHRE application, HRPA recommends that you read:</a:t>
            </a:r>
          </a:p>
          <a:p>
            <a:pPr marL="181240" indent="-181240">
              <a:buFontTx/>
              <a:buChar char="-"/>
            </a:pPr>
            <a:r>
              <a:rPr lang="en-US" dirty="0"/>
              <a:t>The CHRE Guidebook</a:t>
            </a:r>
          </a:p>
          <a:p>
            <a:pPr marL="181240" indent="-181240">
              <a:buFontTx/>
              <a:buChar char="-"/>
            </a:pPr>
            <a:r>
              <a:rPr lang="en-US" dirty="0"/>
              <a:t>The CHRE Evaluation Grid.</a:t>
            </a:r>
          </a:p>
          <a:p>
            <a:pPr marL="181240" indent="-181240">
              <a:buFontTx/>
              <a:buChar char="-"/>
            </a:pPr>
            <a:endParaRPr lang="en-US" dirty="0"/>
          </a:p>
          <a:p>
            <a:r>
              <a:rPr lang="en-US" dirty="0"/>
              <a:t>I will go on  to speak about the CHRE Evaluation Grid in the next few slides.  If you have the opportunity I would encourage you to go to the HRPA website  (designations/CHRE) section and download a copy of the CHRE Evaluation Grid as we move into the next few slides.  If you can not, do not worry, the slides will be explanatory and you can always download the CHRE Evaluation Grid later.</a:t>
            </a:r>
          </a:p>
        </p:txBody>
      </p:sp>
      <p:sp>
        <p:nvSpPr>
          <p:cNvPr id="4" name="Slide Number Placeholder 3"/>
          <p:cNvSpPr>
            <a:spLocks noGrp="1"/>
          </p:cNvSpPr>
          <p:nvPr>
            <p:ph type="sldNum" sz="quarter" idx="5"/>
          </p:nvPr>
        </p:nvSpPr>
        <p:spPr/>
        <p:txBody>
          <a:bodyPr/>
          <a:lstStyle/>
          <a:p>
            <a:fld id="{9FC3C272-3646-43D9-945A-A6D371324446}" type="slidenum">
              <a:rPr lang="en-CA" smtClean="0"/>
              <a:t>14</a:t>
            </a:fld>
            <a:endParaRPr lang="en-CA" dirty="0"/>
          </a:p>
        </p:txBody>
      </p:sp>
    </p:spTree>
    <p:extLst>
      <p:ext uri="{BB962C8B-B14F-4D97-AF65-F5344CB8AC3E}">
        <p14:creationId xmlns:p14="http://schemas.microsoft.com/office/powerpoint/2010/main" val="8414499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the CHRE is an achievement based designations the decision to grant the CHRE designation is based upon your answers to the 15 competencies as outlined in the CHRE Evaluation Grid.</a:t>
            </a:r>
          </a:p>
          <a:p>
            <a:endParaRPr lang="en-US" dirty="0"/>
          </a:p>
          <a:p>
            <a:r>
              <a:rPr lang="en-US" dirty="0"/>
              <a:t>To provide the CHRE Review Panel a broader picture of your role, the application also requires you to submit a resume and organizational charts for each position that you reference in the competency examples.</a:t>
            </a:r>
          </a:p>
          <a:p>
            <a:endParaRPr lang="en-US" dirty="0"/>
          </a:p>
          <a:p>
            <a:r>
              <a:rPr lang="en-US" dirty="0"/>
              <a:t>The organization charts must indicate:</a:t>
            </a:r>
          </a:p>
          <a:p>
            <a:r>
              <a:rPr lang="en-US" dirty="0"/>
              <a:t>	-size of the organization</a:t>
            </a:r>
          </a:p>
          <a:p>
            <a:r>
              <a:rPr lang="en-US" dirty="0"/>
              <a:t>	- who you reported to, positions horizontal to you and your direct 	reports.  While the position titles are needed, names are not necessary</a:t>
            </a:r>
          </a:p>
        </p:txBody>
      </p:sp>
      <p:sp>
        <p:nvSpPr>
          <p:cNvPr id="4" name="Slide Number Placeholder 3"/>
          <p:cNvSpPr>
            <a:spLocks noGrp="1"/>
          </p:cNvSpPr>
          <p:nvPr>
            <p:ph type="sldNum" sz="quarter" idx="5"/>
          </p:nvPr>
        </p:nvSpPr>
        <p:spPr/>
        <p:txBody>
          <a:bodyPr/>
          <a:lstStyle/>
          <a:p>
            <a:fld id="{9FC3C272-3646-43D9-945A-A6D371324446}" type="slidenum">
              <a:rPr lang="en-CA" smtClean="0"/>
              <a:t>15</a:t>
            </a:fld>
            <a:endParaRPr lang="en-CA" dirty="0"/>
          </a:p>
        </p:txBody>
      </p:sp>
    </p:spTree>
    <p:extLst>
      <p:ext uri="{BB962C8B-B14F-4D97-AF65-F5344CB8AC3E}">
        <p14:creationId xmlns:p14="http://schemas.microsoft.com/office/powerpoint/2010/main" val="13889395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solidFill>
                  <a:srgbClr val="FF0000"/>
                </a:solidFill>
              </a:rPr>
              <a:t>HRPA staff READ SLIDE</a:t>
            </a:r>
          </a:p>
          <a:p>
            <a:endParaRPr lang="en-US" dirty="0"/>
          </a:p>
          <a:p>
            <a:r>
              <a:rPr lang="en-US" dirty="0"/>
              <a:t>Now let us look at one competency</a:t>
            </a:r>
          </a:p>
        </p:txBody>
      </p:sp>
      <p:sp>
        <p:nvSpPr>
          <p:cNvPr id="4" name="Slide Number Placeholder 3"/>
          <p:cNvSpPr>
            <a:spLocks noGrp="1"/>
          </p:cNvSpPr>
          <p:nvPr>
            <p:ph type="sldNum" sz="quarter" idx="5"/>
          </p:nvPr>
        </p:nvSpPr>
        <p:spPr/>
        <p:txBody>
          <a:bodyPr/>
          <a:lstStyle/>
          <a:p>
            <a:fld id="{9FC3C272-3646-43D9-945A-A6D371324446}" type="slidenum">
              <a:rPr lang="en-CA" smtClean="0"/>
              <a:t>16</a:t>
            </a:fld>
            <a:endParaRPr lang="en-CA" dirty="0"/>
          </a:p>
        </p:txBody>
      </p:sp>
    </p:spTree>
    <p:extLst>
      <p:ext uri="{BB962C8B-B14F-4D97-AF65-F5344CB8AC3E}">
        <p14:creationId xmlns:p14="http://schemas.microsoft.com/office/powerpoint/2010/main" val="11766474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CHRE designation is built around 15 competencies that have been identified in the competency framework (used to structure all three HRPA designations) as important for an HR practitioner at the CHRE level.  The competency framework is available on the HRPA website.</a:t>
            </a:r>
          </a:p>
          <a:p>
            <a:endParaRPr lang="en-US" dirty="0"/>
          </a:p>
          <a:p>
            <a:r>
              <a:rPr lang="en-US" dirty="0"/>
              <a:t> Each of these competencies is defined in the CHRE Application and the CHRE Evaluation Grid</a:t>
            </a:r>
          </a:p>
          <a:p>
            <a:endParaRPr lang="en-US" dirty="0"/>
          </a:p>
          <a:p>
            <a:r>
              <a:rPr lang="en-US" dirty="0"/>
              <a:t>They are categorized into three areas:</a:t>
            </a:r>
          </a:p>
          <a:p>
            <a:r>
              <a:rPr lang="en-US" dirty="0"/>
              <a:t>-Individual Skills</a:t>
            </a:r>
          </a:p>
          <a:p>
            <a:r>
              <a:rPr lang="en-US" dirty="0"/>
              <a:t>-Team Skills</a:t>
            </a:r>
          </a:p>
          <a:p>
            <a:r>
              <a:rPr lang="en-US" dirty="0"/>
              <a:t>-Organizational Skills.</a:t>
            </a:r>
          </a:p>
          <a:p>
            <a:endParaRPr lang="en-US" dirty="0"/>
          </a:p>
          <a:p>
            <a:r>
              <a:rPr lang="en-US" dirty="0"/>
              <a:t>The CHRE application requires you to provide a written example of your experience that demonstrates each of this competencies at the CHRE level as defined in the CHRE Evaluation Grid.  We will go on to speak of the CHRE Evaluation Grid in a moment.  </a:t>
            </a:r>
          </a:p>
          <a:p>
            <a:r>
              <a:rPr lang="en-US" dirty="0"/>
              <a:t>Drafting the examples take an investment of time.</a:t>
            </a:r>
          </a:p>
          <a:p>
            <a:endParaRPr lang="en-US" dirty="0"/>
          </a:p>
        </p:txBody>
      </p:sp>
      <p:sp>
        <p:nvSpPr>
          <p:cNvPr id="4" name="Slide Number Placeholder 3"/>
          <p:cNvSpPr>
            <a:spLocks noGrp="1"/>
          </p:cNvSpPr>
          <p:nvPr>
            <p:ph type="sldNum" sz="quarter" idx="5"/>
          </p:nvPr>
        </p:nvSpPr>
        <p:spPr/>
        <p:txBody>
          <a:bodyPr/>
          <a:lstStyle/>
          <a:p>
            <a:fld id="{9FC3C272-3646-43D9-945A-A6D371324446}" type="slidenum">
              <a:rPr lang="en-CA" smtClean="0"/>
              <a:t>17</a:t>
            </a:fld>
            <a:endParaRPr lang="en-CA" dirty="0"/>
          </a:p>
        </p:txBody>
      </p:sp>
    </p:spTree>
    <p:extLst>
      <p:ext uri="{BB962C8B-B14F-4D97-AF65-F5344CB8AC3E}">
        <p14:creationId xmlns:p14="http://schemas.microsoft.com/office/powerpoint/2010/main" val="7181719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620577"/>
            <a:ext cx="5852160" cy="4153853"/>
          </a:xfrm>
        </p:spPr>
        <p:txBody>
          <a:bodyPr/>
          <a:lstStyle/>
          <a:p>
            <a:r>
              <a:rPr lang="en-US" dirty="0"/>
              <a:t>Each competency lists:</a:t>
            </a:r>
          </a:p>
          <a:p>
            <a:pPr marL="181240" indent="-181240">
              <a:buFontTx/>
              <a:buChar char="-"/>
            </a:pPr>
            <a:r>
              <a:rPr lang="en-US" dirty="0"/>
              <a:t>the definition of the competency </a:t>
            </a:r>
          </a:p>
          <a:p>
            <a:pPr marL="181240" indent="-181240">
              <a:buFontTx/>
              <a:buChar char="-"/>
            </a:pPr>
            <a:r>
              <a:rPr lang="en-US" dirty="0"/>
              <a:t>describes the competency at both below and at the CHRE level.   </a:t>
            </a:r>
          </a:p>
          <a:p>
            <a:pPr marL="181240" indent="-181240">
              <a:buFontTx/>
              <a:buChar char="-"/>
            </a:pPr>
            <a:r>
              <a:rPr lang="en-US" dirty="0"/>
              <a:t>Level 3 is a pass. </a:t>
            </a:r>
          </a:p>
          <a:p>
            <a:pPr marL="181240" indent="-181240">
              <a:buFontTx/>
              <a:buChar char="-"/>
            </a:pPr>
            <a:endParaRPr lang="en-US" dirty="0"/>
          </a:p>
          <a:p>
            <a:pPr marL="181240" indent="-181240">
              <a:buFontTx/>
              <a:buChar char="-"/>
            </a:pPr>
            <a:r>
              <a:rPr lang="en-US" dirty="0"/>
              <a:t>In the example competency on the screen:</a:t>
            </a:r>
          </a:p>
          <a:p>
            <a:r>
              <a:rPr lang="en-US" dirty="0"/>
              <a:t>Level 2 (below) – The applicant does NOT have the final decision making authority</a:t>
            </a:r>
          </a:p>
          <a:p>
            <a:r>
              <a:rPr lang="en-US" dirty="0"/>
              <a:t>Level 3, 4, 5 – I would draw your attention to the underlined sections.</a:t>
            </a:r>
          </a:p>
          <a:p>
            <a:endParaRPr lang="en-US" dirty="0"/>
          </a:p>
          <a:p>
            <a:r>
              <a:rPr lang="en-US" dirty="0"/>
              <a:t>What I hope you have noticed is the theme that a CHRE level applicant is a senior HR professional who in all aspects aligns the HR function with the organization’s strategy and objectives.  This can be seen in the underlined level 3 and level 4 statements such as “positively influences colleagues to take decisions that ultimately benefit the organization”  “Called to mediate across the organization”.  Everything the CHRE applicant does comes from the underlying premise of “how will this affect the strategy and direction of the organization as a whole”</a:t>
            </a:r>
          </a:p>
          <a:p>
            <a:endParaRPr lang="en-US" dirty="0"/>
          </a:p>
          <a:p>
            <a:r>
              <a:rPr lang="en-US" dirty="0"/>
              <a:t>  Their approach, outlook and the way they exam issues is no longer HR centric but focused on the business objectives and strategy.  They are truly part of the executive suite (regardless of their title).</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9FC3C272-3646-43D9-945A-A6D371324446}" type="slidenum">
              <a:rPr lang="en-CA" smtClean="0"/>
              <a:t>18</a:t>
            </a:fld>
            <a:endParaRPr lang="en-CA" dirty="0"/>
          </a:p>
        </p:txBody>
      </p:sp>
    </p:spTree>
    <p:extLst>
      <p:ext uri="{BB962C8B-B14F-4D97-AF65-F5344CB8AC3E}">
        <p14:creationId xmlns:p14="http://schemas.microsoft.com/office/powerpoint/2010/main" val="21603232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examples are structured using the STAR method.</a:t>
            </a:r>
          </a:p>
          <a:p>
            <a:endParaRPr lang="en-US" dirty="0"/>
          </a:p>
          <a:p>
            <a:r>
              <a:rPr lang="en-US" dirty="0"/>
              <a:t>Perhaps some of you have used a similar method when interviewing. For those of you that are unfamiliar with this method, we will now go through each component of the STAR method.</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9FC3C272-3646-43D9-945A-A6D371324446}" type="slidenum">
              <a:rPr lang="en-CA" smtClean="0"/>
              <a:t>19</a:t>
            </a:fld>
            <a:endParaRPr lang="en-CA" dirty="0"/>
          </a:p>
        </p:txBody>
      </p:sp>
    </p:spTree>
    <p:extLst>
      <p:ext uri="{BB962C8B-B14F-4D97-AF65-F5344CB8AC3E}">
        <p14:creationId xmlns:p14="http://schemas.microsoft.com/office/powerpoint/2010/main" val="2368447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start let’s go over a few house keeping items</a:t>
            </a:r>
          </a:p>
          <a:p>
            <a:endParaRPr lang="en-US" dirty="0"/>
          </a:p>
          <a:p>
            <a:pPr marL="181240" indent="-181240">
              <a:buFontTx/>
              <a:buChar char="-"/>
            </a:pPr>
            <a:r>
              <a:rPr lang="en-US" dirty="0"/>
              <a:t>As a solely informational or “how to” webinar, this webinar is not eligible for CPD</a:t>
            </a:r>
          </a:p>
          <a:p>
            <a:pPr marL="181240" indent="-181240">
              <a:buFontTx/>
              <a:buChar char="-"/>
            </a:pPr>
            <a:endParaRPr lang="en-US" dirty="0"/>
          </a:p>
          <a:p>
            <a:pPr marL="181240" indent="-181240">
              <a:buFontTx/>
              <a:buChar char="-"/>
            </a:pPr>
            <a:r>
              <a:rPr lang="en-US" dirty="0"/>
              <a:t>The webinar is being recorded. After today’s live offering the webinar and all questions will be posted on the HRPA website.</a:t>
            </a:r>
          </a:p>
        </p:txBody>
      </p:sp>
      <p:sp>
        <p:nvSpPr>
          <p:cNvPr id="4" name="Slide Number Placeholder 3"/>
          <p:cNvSpPr>
            <a:spLocks noGrp="1"/>
          </p:cNvSpPr>
          <p:nvPr>
            <p:ph type="sldNum" sz="quarter" idx="5"/>
          </p:nvPr>
        </p:nvSpPr>
        <p:spPr/>
        <p:txBody>
          <a:bodyPr/>
          <a:lstStyle/>
          <a:p>
            <a:fld id="{9FC3C272-3646-43D9-945A-A6D371324446}" type="slidenum">
              <a:rPr lang="en-CA" smtClean="0"/>
              <a:t>2</a:t>
            </a:fld>
            <a:endParaRPr lang="en-CA" dirty="0"/>
          </a:p>
        </p:txBody>
      </p:sp>
    </p:spTree>
    <p:extLst>
      <p:ext uri="{BB962C8B-B14F-4D97-AF65-F5344CB8AC3E}">
        <p14:creationId xmlns:p14="http://schemas.microsoft.com/office/powerpoint/2010/main" val="42476098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Situation</a:t>
            </a:r>
          </a:p>
          <a:p>
            <a:endParaRPr lang="en-US" dirty="0"/>
          </a:p>
          <a:p>
            <a:r>
              <a:rPr lang="en-US" dirty="0">
                <a:solidFill>
                  <a:srgbClr val="FF0000"/>
                </a:solidFill>
              </a:rPr>
              <a:t>HRPA Staff READ SLIDE</a:t>
            </a:r>
          </a:p>
          <a:p>
            <a:endParaRPr lang="en-US" dirty="0"/>
          </a:p>
        </p:txBody>
      </p:sp>
      <p:sp>
        <p:nvSpPr>
          <p:cNvPr id="4" name="Slide Number Placeholder 3"/>
          <p:cNvSpPr>
            <a:spLocks noGrp="1"/>
          </p:cNvSpPr>
          <p:nvPr>
            <p:ph type="sldNum" sz="quarter" idx="5"/>
          </p:nvPr>
        </p:nvSpPr>
        <p:spPr/>
        <p:txBody>
          <a:bodyPr/>
          <a:lstStyle/>
          <a:p>
            <a:fld id="{9FC3C272-3646-43D9-945A-A6D371324446}" type="slidenum">
              <a:rPr lang="en-CA" smtClean="0"/>
              <a:t>20</a:t>
            </a:fld>
            <a:endParaRPr lang="en-CA" dirty="0"/>
          </a:p>
        </p:txBody>
      </p:sp>
    </p:spTree>
    <p:extLst>
      <p:ext uri="{BB962C8B-B14F-4D97-AF65-F5344CB8AC3E}">
        <p14:creationId xmlns:p14="http://schemas.microsoft.com/office/powerpoint/2010/main" val="19687110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Tasks</a:t>
            </a:r>
          </a:p>
          <a:p>
            <a:r>
              <a:rPr lang="en-US" dirty="0">
                <a:solidFill>
                  <a:srgbClr val="FF0000"/>
                </a:solidFill>
              </a:rPr>
              <a:t>HRPA Staff READ Slide</a:t>
            </a:r>
          </a:p>
          <a:p>
            <a:r>
              <a:rPr lang="en-US" dirty="0"/>
              <a:t>This is your first opportunity to expand on the “What you did” as part of the situation you previously outlined.</a:t>
            </a:r>
          </a:p>
          <a:p>
            <a:endParaRPr lang="en-US" dirty="0"/>
          </a:p>
          <a:p>
            <a:r>
              <a:rPr lang="en-US" dirty="0"/>
              <a:t>HR people  can be very inclusive.  So much so that when writing their responses I often see statements such as</a:t>
            </a:r>
          </a:p>
          <a:p>
            <a:r>
              <a:rPr lang="en-US" dirty="0"/>
              <a:t>“the team was tasked with…..”</a:t>
            </a:r>
          </a:p>
          <a:p>
            <a:r>
              <a:rPr lang="en-US" dirty="0"/>
              <a:t>“it was the team’s job”</a:t>
            </a:r>
          </a:p>
          <a:p>
            <a:r>
              <a:rPr lang="en-US" dirty="0"/>
              <a:t>I encourage you to use an example that you were directly/solely involved in.</a:t>
            </a:r>
          </a:p>
          <a:p>
            <a:endParaRPr lang="en-US" dirty="0"/>
          </a:p>
          <a:p>
            <a:r>
              <a:rPr lang="en-US" dirty="0"/>
              <a:t>If you decide to include an example on which you were part of a team, be sure to clearly explain your role, your responsibilities, how your role factored into the outcomes, how your role contributed to the strategic direction of the organization.</a:t>
            </a:r>
          </a:p>
        </p:txBody>
      </p:sp>
      <p:sp>
        <p:nvSpPr>
          <p:cNvPr id="4" name="Slide Number Placeholder 3"/>
          <p:cNvSpPr>
            <a:spLocks noGrp="1"/>
          </p:cNvSpPr>
          <p:nvPr>
            <p:ph type="sldNum" sz="quarter" idx="5"/>
          </p:nvPr>
        </p:nvSpPr>
        <p:spPr/>
        <p:txBody>
          <a:bodyPr/>
          <a:lstStyle/>
          <a:p>
            <a:fld id="{9FC3C272-3646-43D9-945A-A6D371324446}" type="slidenum">
              <a:rPr lang="en-CA" smtClean="0"/>
              <a:t>21</a:t>
            </a:fld>
            <a:endParaRPr lang="en-CA" dirty="0"/>
          </a:p>
        </p:txBody>
      </p:sp>
    </p:spTree>
    <p:extLst>
      <p:ext uri="{BB962C8B-B14F-4D97-AF65-F5344CB8AC3E}">
        <p14:creationId xmlns:p14="http://schemas.microsoft.com/office/powerpoint/2010/main" val="25423132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FF0000"/>
                </a:solidFill>
              </a:rPr>
              <a:t>HRPA Staff READ SLIDE</a:t>
            </a:r>
          </a:p>
          <a:p>
            <a:endParaRPr lang="en-US" dirty="0"/>
          </a:p>
          <a:p>
            <a:r>
              <a:rPr lang="en-US" dirty="0"/>
              <a:t>In this section you describe the actions you took to resolve the problem.  Be specific</a:t>
            </a:r>
          </a:p>
          <a:p>
            <a:endParaRPr lang="en-US" dirty="0"/>
          </a:p>
          <a:p>
            <a:endParaRPr lang="en-US" dirty="0"/>
          </a:p>
        </p:txBody>
      </p:sp>
      <p:sp>
        <p:nvSpPr>
          <p:cNvPr id="4" name="Slide Number Placeholder 3"/>
          <p:cNvSpPr>
            <a:spLocks noGrp="1"/>
          </p:cNvSpPr>
          <p:nvPr>
            <p:ph type="sldNum" sz="quarter" idx="5"/>
          </p:nvPr>
        </p:nvSpPr>
        <p:spPr/>
        <p:txBody>
          <a:bodyPr/>
          <a:lstStyle/>
          <a:p>
            <a:fld id="{9FC3C272-3646-43D9-945A-A6D371324446}" type="slidenum">
              <a:rPr lang="en-CA" smtClean="0"/>
              <a:t>22</a:t>
            </a:fld>
            <a:endParaRPr lang="en-CA" dirty="0"/>
          </a:p>
        </p:txBody>
      </p:sp>
    </p:spTree>
    <p:extLst>
      <p:ext uri="{BB962C8B-B14F-4D97-AF65-F5344CB8AC3E}">
        <p14:creationId xmlns:p14="http://schemas.microsoft.com/office/powerpoint/2010/main" val="32344884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FF0000"/>
                </a:solidFill>
              </a:rPr>
              <a:t>HRPA Staff READ SLIDE</a:t>
            </a:r>
          </a:p>
          <a:p>
            <a:endParaRPr lang="en-US" dirty="0">
              <a:solidFill>
                <a:srgbClr val="FF0000"/>
              </a:solidFill>
            </a:endParaRPr>
          </a:p>
          <a:p>
            <a:endParaRPr lang="en-US" dirty="0"/>
          </a:p>
        </p:txBody>
      </p:sp>
      <p:sp>
        <p:nvSpPr>
          <p:cNvPr id="4" name="Slide Number Placeholder 3"/>
          <p:cNvSpPr>
            <a:spLocks noGrp="1"/>
          </p:cNvSpPr>
          <p:nvPr>
            <p:ph type="sldNum" sz="quarter" idx="5"/>
          </p:nvPr>
        </p:nvSpPr>
        <p:spPr/>
        <p:txBody>
          <a:bodyPr/>
          <a:lstStyle/>
          <a:p>
            <a:fld id="{9FC3C272-3646-43D9-945A-A6D371324446}" type="slidenum">
              <a:rPr lang="en-CA" smtClean="0"/>
              <a:t>23</a:t>
            </a:fld>
            <a:endParaRPr lang="en-CA" dirty="0"/>
          </a:p>
        </p:txBody>
      </p:sp>
    </p:spTree>
    <p:extLst>
      <p:ext uri="{BB962C8B-B14F-4D97-AF65-F5344CB8AC3E}">
        <p14:creationId xmlns:p14="http://schemas.microsoft.com/office/powerpoint/2010/main" val="1277865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FF0000"/>
                </a:solidFill>
              </a:rPr>
              <a:t>HRPA staff READ SLIDE</a:t>
            </a:r>
          </a:p>
        </p:txBody>
      </p:sp>
      <p:sp>
        <p:nvSpPr>
          <p:cNvPr id="4" name="Slide Number Placeholder 3"/>
          <p:cNvSpPr>
            <a:spLocks noGrp="1"/>
          </p:cNvSpPr>
          <p:nvPr>
            <p:ph type="sldNum" sz="quarter" idx="5"/>
          </p:nvPr>
        </p:nvSpPr>
        <p:spPr/>
        <p:txBody>
          <a:bodyPr/>
          <a:lstStyle/>
          <a:p>
            <a:fld id="{9FC3C272-3646-43D9-945A-A6D371324446}" type="slidenum">
              <a:rPr lang="en-CA" smtClean="0"/>
              <a:t>24</a:t>
            </a:fld>
            <a:endParaRPr lang="en-CA" dirty="0"/>
          </a:p>
        </p:txBody>
      </p:sp>
    </p:spTree>
    <p:extLst>
      <p:ext uri="{BB962C8B-B14F-4D97-AF65-F5344CB8AC3E}">
        <p14:creationId xmlns:p14="http://schemas.microsoft.com/office/powerpoint/2010/main" val="7209314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620578"/>
            <a:ext cx="5852160" cy="4254377"/>
          </a:xfrm>
        </p:spPr>
        <p:txBody>
          <a:bodyPr/>
          <a:lstStyle/>
          <a:p>
            <a:r>
              <a:rPr lang="en-US" dirty="0"/>
              <a:t>HRPA Staff-  Now that we have been through:</a:t>
            </a:r>
          </a:p>
          <a:p>
            <a:pPr marL="181240" indent="-181240">
              <a:buFontTx/>
              <a:buChar char="-"/>
            </a:pPr>
            <a:r>
              <a:rPr lang="en-US" dirty="0"/>
              <a:t>the STAR approach used in the CHRE Application</a:t>
            </a:r>
          </a:p>
          <a:p>
            <a:pPr marL="181240" indent="-181240">
              <a:buFontTx/>
              <a:buChar char="-"/>
            </a:pPr>
            <a:r>
              <a:rPr lang="en-US" dirty="0"/>
              <a:t>the CHRE Evaluation Grid</a:t>
            </a:r>
          </a:p>
          <a:p>
            <a:pPr marL="181240" indent="-181240">
              <a:buFontTx/>
              <a:buChar char="-"/>
            </a:pPr>
            <a:r>
              <a:rPr lang="en-US" dirty="0"/>
              <a:t>Let’s welcome the - CHRE Review Committee Chair, Dennis Concordia, to speak to us today about how the CHRE Review Committee uses the CHRE Evaluation Grid when assessing an applicant’s responses to the competencies.</a:t>
            </a:r>
          </a:p>
          <a:p>
            <a:pPr marL="181240" indent="-181240">
              <a:buFontTx/>
              <a:buChar char="-"/>
            </a:pPr>
            <a:r>
              <a:rPr lang="en-US" dirty="0">
                <a:solidFill>
                  <a:srgbClr val="FF0000"/>
                </a:solidFill>
              </a:rPr>
              <a:t>This segment is intended for guidance purposes only and nothing that is being said is a guarantee of passing the application process.</a:t>
            </a:r>
          </a:p>
          <a:p>
            <a:pPr marL="181240" indent="-181240">
              <a:buFontTx/>
              <a:buChar char="-"/>
            </a:pPr>
            <a:r>
              <a:rPr lang="en-US" dirty="0"/>
              <a:t>Read Intro</a:t>
            </a:r>
          </a:p>
          <a:p>
            <a:r>
              <a:rPr lang="en-US" sz="1000" b="1" dirty="0">
                <a:ea typeface="Calibri" panose="020F0502020204030204" pitchFamily="34" charset="0"/>
              </a:rPr>
              <a:t>Dennis Concordia is the President of POWERGROUP Resources</a:t>
            </a:r>
            <a:r>
              <a:rPr lang="en-US" sz="1000" dirty="0">
                <a:ea typeface="Calibri" panose="020F0502020204030204" pitchFamily="34" charset="0"/>
              </a:rPr>
              <a:t>. </a:t>
            </a:r>
          </a:p>
          <a:p>
            <a:r>
              <a:rPr lang="en-US" sz="1000" dirty="0">
                <a:ea typeface="Calibri" panose="020F0502020204030204" pitchFamily="34" charset="0"/>
              </a:rPr>
              <a:t>Previously Vice President Human Resources for CARSTAR Automotive Canada, Dennis n ow serves as an HR and Strategic Advisor for a few selected clients. </a:t>
            </a:r>
          </a:p>
          <a:p>
            <a:r>
              <a:rPr lang="en-US" sz="1000" dirty="0">
                <a:ea typeface="Calibri" panose="020F0502020204030204" pitchFamily="34" charset="0"/>
              </a:rPr>
              <a:t>He serves as the Chair of the CHRE Review Committee for the Human Resources Professionals Association (HRPA) and has been on the CHRE selection committee since 2012. </a:t>
            </a:r>
          </a:p>
          <a:p>
            <a:r>
              <a:rPr lang="en-US" sz="1000" dirty="0">
                <a:ea typeface="Calibri" panose="020F0502020204030204" pitchFamily="34" charset="0"/>
              </a:rPr>
              <a:t> </a:t>
            </a:r>
            <a:r>
              <a:rPr lang="en-US" sz="1100" dirty="0">
                <a:solidFill>
                  <a:srgbClr val="000000"/>
                </a:solidFill>
                <a:ea typeface="Calibri" panose="020F0502020204030204" pitchFamily="34" charset="0"/>
              </a:rPr>
              <a:t>Dennis became one of the first Canadian Human Resource Leaders to earn the designation of CHRE Certified Human Resources Executives by the HRPA Human Resources Professional Association in 2009.</a:t>
            </a:r>
            <a:endParaRPr lang="en-US" sz="1100" dirty="0">
              <a:ea typeface="Calibri" panose="020F0502020204030204" pitchFamily="34" charset="0"/>
            </a:endParaRPr>
          </a:p>
          <a:p>
            <a:r>
              <a:rPr lang="en-US" sz="1000" dirty="0">
                <a:solidFill>
                  <a:srgbClr val="052A44"/>
                </a:solidFill>
                <a:ea typeface="Calibri" panose="020F0502020204030204" pitchFamily="34" charset="0"/>
              </a:rPr>
              <a:t> </a:t>
            </a:r>
            <a:r>
              <a:rPr lang="en-US" sz="1000" dirty="0">
                <a:ea typeface="Calibri" panose="020F0502020204030204" pitchFamily="34" charset="0"/>
              </a:rPr>
              <a:t>He enjoys and finds the evaluation of CHRE candidates an insightful process on the ever evolving role of HR as an important partner at the C Suite decision making level. Dennis is an advocate for both objective and subjective decision making and feels his years of experience as a mentor/coach are well used in the assessment process. Dennis has a life time history of volunteer experience at business and community level boards and Advisory Councils including the Hamilton Police Board, The Rotary Club, The Charity of Hope, The Canadian Football Hall of Fame and has been a volunteer score keeper at the past dozen Canadian Open Golf Tournaments.  No surprise he spends some time doing “field inspections” at various golf courses.</a:t>
            </a:r>
          </a:p>
        </p:txBody>
      </p:sp>
      <p:sp>
        <p:nvSpPr>
          <p:cNvPr id="4" name="Slide Number Placeholder 3"/>
          <p:cNvSpPr>
            <a:spLocks noGrp="1"/>
          </p:cNvSpPr>
          <p:nvPr>
            <p:ph type="sldNum" sz="quarter" idx="5"/>
          </p:nvPr>
        </p:nvSpPr>
        <p:spPr/>
        <p:txBody>
          <a:bodyPr/>
          <a:lstStyle/>
          <a:p>
            <a:fld id="{9FC3C272-3646-43D9-945A-A6D371324446}" type="slidenum">
              <a:rPr lang="en-CA" smtClean="0"/>
              <a:t>25</a:t>
            </a:fld>
            <a:endParaRPr lang="en-CA" dirty="0"/>
          </a:p>
        </p:txBody>
      </p:sp>
    </p:spTree>
    <p:extLst>
      <p:ext uri="{BB962C8B-B14F-4D97-AF65-F5344CB8AC3E}">
        <p14:creationId xmlns:p14="http://schemas.microsoft.com/office/powerpoint/2010/main" val="26715716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Directions to HRPA staff - Put up on the slide on the screen as Dennis is Speaking</a:t>
            </a:r>
          </a:p>
          <a:p>
            <a:endParaRPr lang="en-US" dirty="0"/>
          </a:p>
          <a:p>
            <a:r>
              <a:rPr lang="en-US" dirty="0"/>
              <a:t>When Dennis is finished thank him for attending and encourage individuals to include questions in the chat feature and that HRPA will address questions at the end of the webinar.  Remind individuals that this is not the place to answer situation specific questions.</a:t>
            </a:r>
          </a:p>
          <a:p>
            <a:r>
              <a:rPr lang="en-US" dirty="0"/>
              <a:t>Nor can any individual of the CHRE Review Committee make a determination of eligibility without evaluating the application competencies.</a:t>
            </a:r>
          </a:p>
        </p:txBody>
      </p:sp>
      <p:sp>
        <p:nvSpPr>
          <p:cNvPr id="4" name="Slide Number Placeholder 3"/>
          <p:cNvSpPr>
            <a:spLocks noGrp="1"/>
          </p:cNvSpPr>
          <p:nvPr>
            <p:ph type="sldNum" sz="quarter" idx="5"/>
          </p:nvPr>
        </p:nvSpPr>
        <p:spPr/>
        <p:txBody>
          <a:bodyPr/>
          <a:lstStyle/>
          <a:p>
            <a:fld id="{9FC3C272-3646-43D9-945A-A6D371324446}" type="slidenum">
              <a:rPr lang="en-CA" smtClean="0"/>
              <a:t>26</a:t>
            </a:fld>
            <a:endParaRPr lang="en-CA" dirty="0"/>
          </a:p>
        </p:txBody>
      </p:sp>
    </p:spTree>
    <p:extLst>
      <p:ext uri="{BB962C8B-B14F-4D97-AF65-F5344CB8AC3E}">
        <p14:creationId xmlns:p14="http://schemas.microsoft.com/office/powerpoint/2010/main" val="25672288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a:p>
            <a:r>
              <a:rPr lang="en-US" sz="1100" dirty="0"/>
              <a:t>If you are saying to yourself “that is me” then I encourage you to apply.  When you are drafting your application keep the following in mind:</a:t>
            </a:r>
          </a:p>
          <a:p>
            <a:endParaRPr lang="en-US" dirty="0">
              <a:solidFill>
                <a:srgbClr val="FF0000"/>
              </a:solidFill>
            </a:endParaRPr>
          </a:p>
          <a:p>
            <a:r>
              <a:rPr lang="en-US" dirty="0">
                <a:solidFill>
                  <a:srgbClr val="FF0000"/>
                </a:solidFill>
              </a:rPr>
              <a:t>HRPA Staff READ SLIDE</a:t>
            </a:r>
          </a:p>
        </p:txBody>
      </p:sp>
      <p:sp>
        <p:nvSpPr>
          <p:cNvPr id="4" name="Slide Number Placeholder 3"/>
          <p:cNvSpPr>
            <a:spLocks noGrp="1"/>
          </p:cNvSpPr>
          <p:nvPr>
            <p:ph type="sldNum" sz="quarter" idx="5"/>
          </p:nvPr>
        </p:nvSpPr>
        <p:spPr/>
        <p:txBody>
          <a:bodyPr/>
          <a:lstStyle/>
          <a:p>
            <a:fld id="{9FC3C272-3646-43D9-945A-A6D371324446}" type="slidenum">
              <a:rPr lang="en-CA" smtClean="0"/>
              <a:t>27</a:t>
            </a:fld>
            <a:endParaRPr lang="en-CA" dirty="0"/>
          </a:p>
        </p:txBody>
      </p:sp>
    </p:spTree>
    <p:extLst>
      <p:ext uri="{BB962C8B-B14F-4D97-AF65-F5344CB8AC3E}">
        <p14:creationId xmlns:p14="http://schemas.microsoft.com/office/powerpoint/2010/main" val="19393562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CHRE Applications are evaluated on an ongoing basis.  As such the application deadline is the last business day of each month.</a:t>
            </a:r>
          </a:p>
          <a:p>
            <a:endParaRPr lang="en-US" dirty="0"/>
          </a:p>
          <a:p>
            <a:r>
              <a:rPr lang="en-US" dirty="0"/>
              <a:t>HRPA strives to release results within 8 weeks of the application deadline</a:t>
            </a:r>
          </a:p>
          <a:p>
            <a:endParaRPr lang="en-US" dirty="0"/>
          </a:p>
          <a:p>
            <a:r>
              <a:rPr lang="en-US" dirty="0"/>
              <a:t>Those results are released via email.</a:t>
            </a:r>
          </a:p>
        </p:txBody>
      </p:sp>
      <p:sp>
        <p:nvSpPr>
          <p:cNvPr id="4" name="Slide Number Placeholder 3"/>
          <p:cNvSpPr>
            <a:spLocks noGrp="1"/>
          </p:cNvSpPr>
          <p:nvPr>
            <p:ph type="sldNum" sz="quarter" idx="5"/>
          </p:nvPr>
        </p:nvSpPr>
        <p:spPr/>
        <p:txBody>
          <a:bodyPr/>
          <a:lstStyle/>
          <a:p>
            <a:fld id="{9FC3C272-3646-43D9-945A-A6D371324446}" type="slidenum">
              <a:rPr lang="en-CA" smtClean="0"/>
              <a:t>28</a:t>
            </a:fld>
            <a:endParaRPr lang="en-CA" dirty="0"/>
          </a:p>
        </p:txBody>
      </p:sp>
    </p:spTree>
    <p:extLst>
      <p:ext uri="{BB962C8B-B14F-4D97-AF65-F5344CB8AC3E}">
        <p14:creationId xmlns:p14="http://schemas.microsoft.com/office/powerpoint/2010/main" val="16749679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talk about what happens once a decision is made</a:t>
            </a:r>
          </a:p>
          <a:p>
            <a:endParaRPr lang="en-US" dirty="0"/>
          </a:p>
          <a:p>
            <a:r>
              <a:rPr lang="en-US" dirty="0">
                <a:solidFill>
                  <a:srgbClr val="FF0000"/>
                </a:solidFill>
              </a:rPr>
              <a:t>HRPA staff READs Slide</a:t>
            </a:r>
          </a:p>
        </p:txBody>
      </p:sp>
      <p:sp>
        <p:nvSpPr>
          <p:cNvPr id="4" name="Slide Number Placeholder 3"/>
          <p:cNvSpPr>
            <a:spLocks noGrp="1"/>
          </p:cNvSpPr>
          <p:nvPr>
            <p:ph type="sldNum" sz="quarter" idx="5"/>
          </p:nvPr>
        </p:nvSpPr>
        <p:spPr/>
        <p:txBody>
          <a:bodyPr/>
          <a:lstStyle/>
          <a:p>
            <a:fld id="{9FC3C272-3646-43D9-945A-A6D371324446}" type="slidenum">
              <a:rPr lang="en-CA" smtClean="0"/>
              <a:t>29</a:t>
            </a:fld>
            <a:endParaRPr lang="en-CA" dirty="0"/>
          </a:p>
        </p:txBody>
      </p:sp>
    </p:spTree>
    <p:extLst>
      <p:ext uri="{BB962C8B-B14F-4D97-AF65-F5344CB8AC3E}">
        <p14:creationId xmlns:p14="http://schemas.microsoft.com/office/powerpoint/2010/main" val="2496915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feel free to submit your questions in the Q and A section on your screen during the webinar. We will devote time at the end of the webinar to address the questions. </a:t>
            </a:r>
          </a:p>
          <a:p>
            <a:endParaRPr lang="en-US" dirty="0"/>
          </a:p>
          <a:p>
            <a:r>
              <a:rPr lang="en-US" dirty="0"/>
              <a:t>While we will attempt to address all questions at the end of the webinar please be assured that all questions and their answers will be posted online along with the webinar recording.</a:t>
            </a:r>
          </a:p>
          <a:p>
            <a:endParaRPr lang="en-US" dirty="0"/>
          </a:p>
          <a:p>
            <a:r>
              <a:rPr lang="en-US" b="1" dirty="0">
                <a:solidFill>
                  <a:srgbClr val="FF0000"/>
                </a:solidFill>
              </a:rPr>
              <a:t>Special note</a:t>
            </a:r>
            <a:r>
              <a:rPr lang="en-US" dirty="0">
                <a:solidFill>
                  <a:srgbClr val="FF0000"/>
                </a:solidFill>
              </a:rPr>
              <a:t>:</a:t>
            </a:r>
          </a:p>
          <a:p>
            <a:r>
              <a:rPr lang="en-US" dirty="0"/>
              <a:t>This webinar is not the appropriate place to address situational/individual specific questions.   This is because the correct answer can depend on some details that are not provided in with the question in this public forum.  </a:t>
            </a:r>
          </a:p>
          <a:p>
            <a:endParaRPr lang="en-US" dirty="0"/>
          </a:p>
          <a:p>
            <a:r>
              <a:rPr lang="en-US" dirty="0"/>
              <a:t>If you have a question involving specific individual circumstances then I would ask that you not ask it here but rather contact the Office of the Registrar at </a:t>
            </a:r>
            <a:r>
              <a:rPr lang="en-US" dirty="0">
                <a:hlinkClick r:id="rId3"/>
              </a:rPr>
              <a:t>registrar@hrpa.ca</a:t>
            </a:r>
            <a:r>
              <a:rPr lang="en-US" dirty="0"/>
              <a:t> .  This will allow us to address your question individually and gather all information regarding your specific circumstances. Ultimately this will lead to a better response for you.</a:t>
            </a:r>
          </a:p>
        </p:txBody>
      </p:sp>
      <p:sp>
        <p:nvSpPr>
          <p:cNvPr id="4" name="Slide Number Placeholder 3"/>
          <p:cNvSpPr>
            <a:spLocks noGrp="1"/>
          </p:cNvSpPr>
          <p:nvPr>
            <p:ph type="sldNum" sz="quarter" idx="5"/>
          </p:nvPr>
        </p:nvSpPr>
        <p:spPr/>
        <p:txBody>
          <a:bodyPr/>
          <a:lstStyle/>
          <a:p>
            <a:fld id="{9FC3C272-3646-43D9-945A-A6D371324446}" type="slidenum">
              <a:rPr lang="en-CA" smtClean="0"/>
              <a:t>3</a:t>
            </a:fld>
            <a:endParaRPr lang="en-CA" dirty="0"/>
          </a:p>
        </p:txBody>
      </p:sp>
    </p:spTree>
    <p:extLst>
      <p:ext uri="{BB962C8B-B14F-4D97-AF65-F5344CB8AC3E}">
        <p14:creationId xmlns:p14="http://schemas.microsoft.com/office/powerpoint/2010/main" val="40797256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Even if you are unsuccessful you have some options in regards to  your next step.  These will be outlined in the written decision.</a:t>
            </a:r>
          </a:p>
          <a:p>
            <a:endParaRPr lang="en-US" dirty="0"/>
          </a:p>
          <a:p>
            <a:r>
              <a:rPr lang="en-US" dirty="0"/>
              <a:t>The first option is resubmission of the application.  HRPA presenter reads slide</a:t>
            </a:r>
          </a:p>
        </p:txBody>
      </p:sp>
      <p:sp>
        <p:nvSpPr>
          <p:cNvPr id="4" name="Slide Number Placeholder 3"/>
          <p:cNvSpPr>
            <a:spLocks noGrp="1"/>
          </p:cNvSpPr>
          <p:nvPr>
            <p:ph type="sldNum" sz="quarter" idx="5"/>
          </p:nvPr>
        </p:nvSpPr>
        <p:spPr/>
        <p:txBody>
          <a:bodyPr/>
          <a:lstStyle/>
          <a:p>
            <a:fld id="{9FC3C272-3646-43D9-945A-A6D371324446}" type="slidenum">
              <a:rPr lang="en-CA" smtClean="0"/>
              <a:t>30</a:t>
            </a:fld>
            <a:endParaRPr lang="en-CA" dirty="0"/>
          </a:p>
        </p:txBody>
      </p:sp>
    </p:spTree>
    <p:extLst>
      <p:ext uri="{BB962C8B-B14F-4D97-AF65-F5344CB8AC3E}">
        <p14:creationId xmlns:p14="http://schemas.microsoft.com/office/powerpoint/2010/main" val="20844066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2489" y="4620577"/>
            <a:ext cx="5852160" cy="3780473"/>
          </a:xfrm>
        </p:spPr>
        <p:txBody>
          <a:bodyPr/>
          <a:lstStyle/>
          <a:p>
            <a:r>
              <a:rPr lang="en-US" dirty="0"/>
              <a:t>The second option is to appeal.</a:t>
            </a:r>
          </a:p>
          <a:p>
            <a:endParaRPr lang="en-US" dirty="0"/>
          </a:p>
          <a:p>
            <a:r>
              <a:rPr lang="en-US" dirty="0">
                <a:solidFill>
                  <a:srgbClr val="FF0000"/>
                </a:solidFill>
              </a:rPr>
              <a:t>HRPA staff reads slide</a:t>
            </a:r>
          </a:p>
          <a:p>
            <a:endParaRPr lang="en-US" dirty="0">
              <a:solidFill>
                <a:srgbClr val="FF0000"/>
              </a:solidFill>
            </a:endParaRPr>
          </a:p>
          <a:p>
            <a:r>
              <a:rPr lang="en-US" dirty="0">
                <a:solidFill>
                  <a:srgbClr val="FF0000"/>
                </a:solidFill>
              </a:rPr>
              <a:t>Stop at grounds for appeal  and explain what the two grounds each mean</a:t>
            </a:r>
          </a:p>
          <a:p>
            <a:pPr algn="l"/>
            <a:r>
              <a:rPr lang="en-US" b="1" dirty="0">
                <a:solidFill>
                  <a:srgbClr val="000000"/>
                </a:solidFill>
              </a:rPr>
              <a:t>A denial of natural justice, e.g.:</a:t>
            </a:r>
            <a:endParaRPr lang="en-US" dirty="0">
              <a:solidFill>
                <a:srgbClr val="000000"/>
              </a:solidFill>
            </a:endParaRPr>
          </a:p>
          <a:p>
            <a:pPr algn="l">
              <a:buFont typeface="Arial" panose="020B0604020202020204" pitchFamily="34" charset="0"/>
              <a:buChar char="•"/>
            </a:pPr>
            <a:r>
              <a:rPr lang="en-US" dirty="0">
                <a:solidFill>
                  <a:srgbClr val="000000"/>
                </a:solidFill>
              </a:rPr>
              <a:t>The individual did not have a fair opportunity to present their case – for example they were denied submitting documentation.</a:t>
            </a:r>
          </a:p>
          <a:p>
            <a:pPr algn="l">
              <a:buFont typeface="Arial" panose="020B0604020202020204" pitchFamily="34" charset="0"/>
              <a:buChar char="•"/>
            </a:pPr>
            <a:r>
              <a:rPr lang="en-US" dirty="0">
                <a:solidFill>
                  <a:srgbClr val="000000"/>
                </a:solidFill>
              </a:rPr>
              <a:t>The panel or individual making the original judgment was not/were not impartial; and/or</a:t>
            </a:r>
          </a:p>
          <a:p>
            <a:pPr algn="l">
              <a:buFont typeface="Arial" panose="020B0604020202020204" pitchFamily="34" charset="0"/>
              <a:buChar char="•"/>
            </a:pPr>
            <a:r>
              <a:rPr lang="en-US" dirty="0">
                <a:solidFill>
                  <a:srgbClr val="000000"/>
                </a:solidFill>
              </a:rPr>
              <a:t>The process, policy or rule that was applied is flawed, unfair, or unreasonable. Here the process or rule itself is challenged rather than the specific application of the process.</a:t>
            </a:r>
          </a:p>
          <a:p>
            <a:pPr algn="l">
              <a:buFont typeface="Arial" panose="020B0604020202020204" pitchFamily="34" charset="0"/>
              <a:buChar char="•"/>
            </a:pPr>
            <a:endParaRPr lang="en-US" dirty="0">
              <a:solidFill>
                <a:srgbClr val="000000"/>
              </a:solidFill>
            </a:endParaRPr>
          </a:p>
          <a:p>
            <a:pPr algn="l"/>
            <a:r>
              <a:rPr lang="en-US" b="1" dirty="0">
                <a:solidFill>
                  <a:srgbClr val="000000"/>
                </a:solidFill>
              </a:rPr>
              <a:t>An error in the decision itself, e.g., the committee or Registrar:</a:t>
            </a:r>
            <a:endParaRPr lang="en-US" dirty="0">
              <a:solidFill>
                <a:srgbClr val="000000"/>
              </a:solidFill>
            </a:endParaRPr>
          </a:p>
          <a:p>
            <a:pPr algn="l">
              <a:buFont typeface="Arial" panose="020B0604020202020204" pitchFamily="34" charset="0"/>
              <a:buChar char="•"/>
            </a:pPr>
            <a:r>
              <a:rPr lang="en-US" dirty="0">
                <a:solidFill>
                  <a:srgbClr val="000000"/>
                </a:solidFill>
              </a:rPr>
              <a:t>Failed to consider the correct facts; and/or</a:t>
            </a:r>
          </a:p>
          <a:p>
            <a:pPr algn="l">
              <a:buFont typeface="Arial" panose="020B0604020202020204" pitchFamily="34" charset="0"/>
              <a:buChar char="•"/>
            </a:pPr>
            <a:r>
              <a:rPr lang="en-US" dirty="0">
                <a:solidFill>
                  <a:srgbClr val="000000"/>
                </a:solidFill>
              </a:rPr>
              <a:t>Failed to apply the correct rule or policy in making their decision.</a:t>
            </a:r>
          </a:p>
          <a:p>
            <a:endParaRPr lang="en-US" dirty="0">
              <a:solidFill>
                <a:srgbClr val="FF0000"/>
              </a:solidFill>
            </a:endParaRPr>
          </a:p>
        </p:txBody>
      </p:sp>
      <p:sp>
        <p:nvSpPr>
          <p:cNvPr id="4" name="Slide Number Placeholder 3"/>
          <p:cNvSpPr>
            <a:spLocks noGrp="1"/>
          </p:cNvSpPr>
          <p:nvPr>
            <p:ph type="sldNum" sz="quarter" idx="5"/>
          </p:nvPr>
        </p:nvSpPr>
        <p:spPr/>
        <p:txBody>
          <a:bodyPr/>
          <a:lstStyle/>
          <a:p>
            <a:fld id="{9FC3C272-3646-43D9-945A-A6D371324446}" type="slidenum">
              <a:rPr lang="en-CA" smtClean="0"/>
              <a:t>31</a:t>
            </a:fld>
            <a:endParaRPr lang="en-CA" dirty="0"/>
          </a:p>
        </p:txBody>
      </p:sp>
    </p:spTree>
    <p:extLst>
      <p:ext uri="{BB962C8B-B14F-4D97-AF65-F5344CB8AC3E}">
        <p14:creationId xmlns:p14="http://schemas.microsoft.com/office/powerpoint/2010/main" val="26998109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individuals who hold a designation through HRPA must maintain it by doing 2 things:</a:t>
            </a:r>
          </a:p>
          <a:p>
            <a:endParaRPr lang="en-US" dirty="0"/>
          </a:p>
          <a:p>
            <a:pPr marL="181240" indent="-181240">
              <a:buFontTx/>
              <a:buChar char="-"/>
            </a:pPr>
            <a:r>
              <a:rPr lang="en-US" dirty="0"/>
              <a:t>Continuous membership (renewing membership annual)</a:t>
            </a:r>
          </a:p>
          <a:p>
            <a:pPr marL="181240" indent="-181240">
              <a:buFontTx/>
              <a:buChar char="-"/>
            </a:pPr>
            <a:r>
              <a:rPr lang="en-US" dirty="0"/>
              <a:t>And</a:t>
            </a:r>
          </a:p>
          <a:p>
            <a:pPr marL="181240" indent="-181240">
              <a:buFontTx/>
              <a:buChar char="-"/>
            </a:pPr>
            <a:r>
              <a:rPr lang="en-US" dirty="0"/>
              <a:t>Participation on ongoing professional development otherwise known as continuing professional development.</a:t>
            </a:r>
          </a:p>
          <a:p>
            <a:pPr marL="181240" indent="-181240">
              <a:buFontTx/>
              <a:buChar char="-"/>
            </a:pPr>
            <a:endParaRPr lang="en-US" dirty="0"/>
          </a:p>
          <a:p>
            <a:r>
              <a:rPr lang="en-US" dirty="0">
                <a:solidFill>
                  <a:srgbClr val="FF0000"/>
                </a:solidFill>
              </a:rPr>
              <a:t>HRPA presenter reads slide</a:t>
            </a:r>
          </a:p>
          <a:p>
            <a:endParaRPr lang="en-US" dirty="0"/>
          </a:p>
          <a:p>
            <a:r>
              <a:rPr lang="en-US" dirty="0"/>
              <a:t>If you currently hold either the CHRP or  CHRL designation your CHRE CPD submission deadline will be aligned with your CHRL/CHRL designation CPD submission deadline</a:t>
            </a:r>
          </a:p>
        </p:txBody>
      </p:sp>
      <p:sp>
        <p:nvSpPr>
          <p:cNvPr id="4" name="Slide Number Placeholder 3"/>
          <p:cNvSpPr>
            <a:spLocks noGrp="1"/>
          </p:cNvSpPr>
          <p:nvPr>
            <p:ph type="sldNum" sz="quarter" idx="5"/>
          </p:nvPr>
        </p:nvSpPr>
        <p:spPr/>
        <p:txBody>
          <a:bodyPr/>
          <a:lstStyle/>
          <a:p>
            <a:fld id="{9FC3C272-3646-43D9-945A-A6D371324446}" type="slidenum">
              <a:rPr lang="en-CA" smtClean="0"/>
              <a:t>32</a:t>
            </a:fld>
            <a:endParaRPr lang="en-CA" dirty="0"/>
          </a:p>
        </p:txBody>
      </p:sp>
    </p:spTree>
    <p:extLst>
      <p:ext uri="{BB962C8B-B14F-4D97-AF65-F5344CB8AC3E}">
        <p14:creationId xmlns:p14="http://schemas.microsoft.com/office/powerpoint/2010/main" val="22406948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now want to open the floor to questions.</a:t>
            </a:r>
          </a:p>
          <a:p>
            <a:endParaRPr lang="en-US" dirty="0"/>
          </a:p>
          <a:p>
            <a:r>
              <a:rPr lang="en-US" dirty="0">
                <a:solidFill>
                  <a:srgbClr val="FF0000"/>
                </a:solidFill>
              </a:rPr>
              <a:t>CHRE presenter Reads slide</a:t>
            </a:r>
          </a:p>
          <a:p>
            <a:endParaRPr lang="en-US" dirty="0"/>
          </a:p>
          <a:p>
            <a:r>
              <a:rPr lang="en-US" dirty="0"/>
              <a:t>Remember</a:t>
            </a:r>
          </a:p>
          <a:p>
            <a:r>
              <a:rPr lang="en-US" dirty="0"/>
              <a:t>If you have situational specific questions then I would encourage you to email </a:t>
            </a:r>
            <a:r>
              <a:rPr lang="en-US" dirty="0">
                <a:hlinkClick r:id="rId3"/>
              </a:rPr>
              <a:t>registrar@hrpa.ca</a:t>
            </a:r>
            <a:r>
              <a:rPr lang="en-US" dirty="0"/>
              <a:t> as sometimes the correct answer depends on some details that are not/can not be provided in the question</a:t>
            </a:r>
          </a:p>
          <a:p>
            <a:endParaRPr lang="en-US" dirty="0"/>
          </a:p>
          <a:p>
            <a:r>
              <a:rPr lang="en-US" dirty="0"/>
              <a:t>Because the decision to grant the decision is based upon your answers to the 15  competencies,  we can not advise you  if “your experience qualifies”</a:t>
            </a:r>
          </a:p>
          <a:p>
            <a:endParaRPr lang="en-US" dirty="0"/>
          </a:p>
          <a:p>
            <a:r>
              <a:rPr lang="en-US" dirty="0"/>
              <a:t>Finally – reminder that the webinar is not eligible for CPD.  Therefore no CPD code will be issued</a:t>
            </a:r>
          </a:p>
        </p:txBody>
      </p:sp>
      <p:sp>
        <p:nvSpPr>
          <p:cNvPr id="4" name="Slide Number Placeholder 3"/>
          <p:cNvSpPr>
            <a:spLocks noGrp="1"/>
          </p:cNvSpPr>
          <p:nvPr>
            <p:ph type="sldNum" sz="quarter" idx="5"/>
          </p:nvPr>
        </p:nvSpPr>
        <p:spPr/>
        <p:txBody>
          <a:bodyPr/>
          <a:lstStyle/>
          <a:p>
            <a:fld id="{9FC3C272-3646-43D9-945A-A6D371324446}" type="slidenum">
              <a:rPr lang="en-CA" smtClean="0"/>
              <a:t>33</a:t>
            </a:fld>
            <a:endParaRPr lang="en-CA" dirty="0"/>
          </a:p>
        </p:txBody>
      </p:sp>
    </p:spTree>
    <p:extLst>
      <p:ext uri="{BB962C8B-B14F-4D97-AF65-F5344CB8AC3E}">
        <p14:creationId xmlns:p14="http://schemas.microsoft.com/office/powerpoint/2010/main" val="3808104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have any further questions please feel free to contact me.  My contact information is on the screen.</a:t>
            </a:r>
          </a:p>
          <a:p>
            <a:endParaRPr lang="en-US" dirty="0"/>
          </a:p>
          <a:p>
            <a:r>
              <a:rPr lang="en-US" dirty="0"/>
              <a:t>As indicated at the beginning of this webinar a copy of the:</a:t>
            </a:r>
          </a:p>
          <a:p>
            <a:pPr marL="181240" indent="-181240">
              <a:buFontTx/>
              <a:buChar char="-"/>
            </a:pPr>
            <a:r>
              <a:rPr lang="en-US" dirty="0"/>
              <a:t>Webinar recording</a:t>
            </a:r>
          </a:p>
          <a:p>
            <a:pPr marL="181240" indent="-181240">
              <a:buFontTx/>
              <a:buChar char="-"/>
            </a:pPr>
            <a:r>
              <a:rPr lang="en-US" dirty="0"/>
              <a:t>Slides</a:t>
            </a:r>
          </a:p>
          <a:p>
            <a:pPr marL="181240" indent="-181240">
              <a:buFontTx/>
              <a:buChar char="-"/>
            </a:pPr>
            <a:r>
              <a:rPr lang="en-US" dirty="0"/>
              <a:t>All questions (whether we go to them today or not) .</a:t>
            </a:r>
          </a:p>
        </p:txBody>
      </p:sp>
      <p:sp>
        <p:nvSpPr>
          <p:cNvPr id="4" name="Slide Number Placeholder 3"/>
          <p:cNvSpPr>
            <a:spLocks noGrp="1"/>
          </p:cNvSpPr>
          <p:nvPr>
            <p:ph type="sldNum" sz="quarter" idx="5"/>
          </p:nvPr>
        </p:nvSpPr>
        <p:spPr/>
        <p:txBody>
          <a:bodyPr/>
          <a:lstStyle/>
          <a:p>
            <a:fld id="{9FC3C272-3646-43D9-945A-A6D371324446}" type="slidenum">
              <a:rPr lang="en-CA" smtClean="0"/>
              <a:t>34</a:t>
            </a:fld>
            <a:endParaRPr lang="en-CA" dirty="0"/>
          </a:p>
        </p:txBody>
      </p:sp>
    </p:spTree>
    <p:extLst>
      <p:ext uri="{BB962C8B-B14F-4D97-AF65-F5344CB8AC3E}">
        <p14:creationId xmlns:p14="http://schemas.microsoft.com/office/powerpoint/2010/main" val="2196175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todays agenda. [</a:t>
            </a:r>
            <a:r>
              <a:rPr lang="en-US" dirty="0">
                <a:solidFill>
                  <a:srgbClr val="FF0000"/>
                </a:solidFill>
              </a:rPr>
              <a:t>Read agenda</a:t>
            </a:r>
            <a:r>
              <a:rPr lang="en-US" dirty="0"/>
              <a:t>]</a:t>
            </a:r>
          </a:p>
          <a:p>
            <a:endParaRPr lang="en-US" dirty="0"/>
          </a:p>
          <a:p>
            <a:r>
              <a:rPr lang="en-US" dirty="0"/>
              <a:t>For those asking about the CPD code – reminder, this webinar is not CPD eligible.</a:t>
            </a:r>
          </a:p>
        </p:txBody>
      </p:sp>
      <p:sp>
        <p:nvSpPr>
          <p:cNvPr id="4" name="Slide Number Placeholder 3"/>
          <p:cNvSpPr>
            <a:spLocks noGrp="1"/>
          </p:cNvSpPr>
          <p:nvPr>
            <p:ph type="sldNum" sz="quarter" idx="5"/>
          </p:nvPr>
        </p:nvSpPr>
        <p:spPr/>
        <p:txBody>
          <a:bodyPr/>
          <a:lstStyle/>
          <a:p>
            <a:fld id="{9FC3C272-3646-43D9-945A-A6D371324446}" type="slidenum">
              <a:rPr lang="en-CA" smtClean="0"/>
              <a:t>4</a:t>
            </a:fld>
            <a:endParaRPr lang="en-CA" dirty="0"/>
          </a:p>
        </p:txBody>
      </p:sp>
    </p:spTree>
    <p:extLst>
      <p:ext uri="{BB962C8B-B14F-4D97-AF65-F5344CB8AC3E}">
        <p14:creationId xmlns:p14="http://schemas.microsoft.com/office/powerpoint/2010/main" val="2294441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ea typeface="Calibri" panose="020F0502020204030204" pitchFamily="34" charset="0"/>
                <a:cs typeface="Times New Roman" panose="02020603050405020304" pitchFamily="18" charset="0"/>
              </a:rPr>
              <a:t>The primary purpose of the HRPA is to promote and protect the public interest by governing and regulating the practice of members, students and firms registered with the Association in accordance with the Registered Human Resources Professionals Act, 2013 and our by-laws.</a:t>
            </a:r>
          </a:p>
          <a:p>
            <a:endParaRPr lang="en-US" sz="1100" dirty="0">
              <a:ea typeface="Calibri" panose="020F0502020204030204" pitchFamily="34" charset="0"/>
              <a:cs typeface="Times New Roman" panose="02020603050405020304" pitchFamily="18" charset="0"/>
            </a:endParaRPr>
          </a:p>
          <a:p>
            <a:r>
              <a:rPr lang="en-US" sz="1100" dirty="0">
                <a:ea typeface="Calibri" panose="020F0502020204030204" pitchFamily="34" charset="0"/>
                <a:cs typeface="Times New Roman" panose="02020603050405020304" pitchFamily="18" charset="0"/>
              </a:rPr>
              <a:t>This purpose is summarized in the objects of the Association.  These are listed on the screen in front of you.</a:t>
            </a:r>
          </a:p>
          <a:p>
            <a:endParaRPr lang="en-US" sz="1100" dirty="0">
              <a:ea typeface="Calibri" panose="020F0502020204030204" pitchFamily="34" charset="0"/>
              <a:cs typeface="Times New Roman" panose="02020603050405020304" pitchFamily="18" charset="0"/>
            </a:endParaRPr>
          </a:p>
          <a:p>
            <a:r>
              <a:rPr lang="en-US" sz="1100" dirty="0">
                <a:ea typeface="Calibri" panose="020F0502020204030204" pitchFamily="34" charset="0"/>
                <a:cs typeface="Times New Roman" panose="02020603050405020304" pitchFamily="18" charset="0"/>
              </a:rPr>
              <a:t>As you will see in the upcoming Agenda - Objects A1- </a:t>
            </a:r>
            <a:r>
              <a:rPr lang="en-US" sz="1100" dirty="0">
                <a:solidFill>
                  <a:srgbClr val="FF0000"/>
                </a:solidFill>
                <a:ea typeface="Calibri" panose="020F0502020204030204" pitchFamily="34" charset="0"/>
                <a:cs typeface="Times New Roman" panose="02020603050405020304" pitchFamily="18" charset="0"/>
              </a:rPr>
              <a:t>highlighted in red  </a:t>
            </a:r>
            <a:r>
              <a:rPr lang="en-US" sz="1100" dirty="0">
                <a:ea typeface="Calibri" panose="020F0502020204030204" pitchFamily="34" charset="0"/>
                <a:cs typeface="Times New Roman" panose="02020603050405020304" pitchFamily="18" charset="0"/>
              </a:rPr>
              <a:t>[READ OBJECT IN </a:t>
            </a:r>
            <a:r>
              <a:rPr lang="en-US" sz="1100" dirty="0">
                <a:solidFill>
                  <a:srgbClr val="FF0000"/>
                </a:solidFill>
                <a:ea typeface="Calibri" panose="020F0502020204030204" pitchFamily="34" charset="0"/>
                <a:cs typeface="Times New Roman" panose="02020603050405020304" pitchFamily="18" charset="0"/>
              </a:rPr>
              <a:t>RED</a:t>
            </a:r>
            <a:r>
              <a:rPr lang="en-US" sz="1100" dirty="0">
                <a:ea typeface="Calibri" panose="020F0502020204030204" pitchFamily="34" charset="0"/>
                <a:cs typeface="Times New Roman" panose="02020603050405020304" pitchFamily="18" charset="0"/>
              </a:rPr>
              <a:t>] is the object directly relevant to what we will be speaking about today.</a:t>
            </a:r>
          </a:p>
          <a:p>
            <a:endParaRPr lang="en-US" sz="1100" dirty="0">
              <a:solidFill>
                <a:srgbClr val="FF0000"/>
              </a:solidFill>
              <a:ea typeface="Calibri" panose="020F0502020204030204" pitchFamily="34" charset="0"/>
              <a:cs typeface="Times New Roman" panose="02020603050405020304" pitchFamily="18" charset="0"/>
            </a:endParaRPr>
          </a:p>
          <a:p>
            <a:r>
              <a:rPr lang="en-US" sz="1100" dirty="0">
                <a:ea typeface="Calibri" panose="020F0502020204030204" pitchFamily="34" charset="0"/>
                <a:cs typeface="Times New Roman" panose="02020603050405020304" pitchFamily="18" charset="0"/>
              </a:rPr>
              <a:t>Today we will be speaking about the Certified Human Resources Professional (CHRE) designation</a:t>
            </a:r>
          </a:p>
          <a:p>
            <a:r>
              <a:rPr lang="en-US" b="0" i="0" dirty="0">
                <a:solidFill>
                  <a:srgbClr val="FFFFFF"/>
                </a:solidFill>
                <a:effectLst/>
                <a:latin typeface="Poppins" panose="00000500000000000000" pitchFamily="2" charset="0"/>
              </a:rPr>
              <a:t> governing and regulating the practice of students and firms registered with the Association in accordance with the </a:t>
            </a:r>
            <a:r>
              <a:rPr lang="en-US" b="0" i="1" dirty="0">
                <a:solidFill>
                  <a:srgbClr val="FFFFFF"/>
                </a:solidFill>
                <a:effectLst/>
                <a:latin typeface="Poppins" panose="00000500000000000000" pitchFamily="2" charset="0"/>
              </a:rPr>
              <a:t>Registered Human Resources Professionals Act, 2013</a:t>
            </a:r>
            <a:r>
              <a:rPr lang="en-US" b="0" i="0" dirty="0">
                <a:solidFill>
                  <a:srgbClr val="FFFFFF"/>
                </a:solidFill>
                <a:effectLst/>
                <a:latin typeface="Poppins" panose="00000500000000000000" pitchFamily="2" charset="0"/>
              </a:rPr>
              <a:t> and our by-laws.</a:t>
            </a:r>
            <a:endParaRPr lang="en-US" dirty="0"/>
          </a:p>
        </p:txBody>
      </p:sp>
      <p:sp>
        <p:nvSpPr>
          <p:cNvPr id="4" name="Slide Number Placeholder 3"/>
          <p:cNvSpPr>
            <a:spLocks noGrp="1"/>
          </p:cNvSpPr>
          <p:nvPr>
            <p:ph type="sldNum" sz="quarter" idx="5"/>
          </p:nvPr>
        </p:nvSpPr>
        <p:spPr/>
        <p:txBody>
          <a:bodyPr/>
          <a:lstStyle/>
          <a:p>
            <a:fld id="{9FC3C272-3646-43D9-945A-A6D371324446}" type="slidenum">
              <a:rPr lang="en-CA" smtClean="0"/>
              <a:t>5</a:t>
            </a:fld>
            <a:endParaRPr lang="en-CA" dirty="0"/>
          </a:p>
        </p:txBody>
      </p:sp>
    </p:spTree>
    <p:extLst>
      <p:ext uri="{BB962C8B-B14F-4D97-AF65-F5344CB8AC3E}">
        <p14:creationId xmlns:p14="http://schemas.microsoft.com/office/powerpoint/2010/main" val="876038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CHRE is one of three designations granted by HRPA.  </a:t>
            </a:r>
          </a:p>
          <a:p>
            <a:endParaRPr lang="en-US" dirty="0"/>
          </a:p>
          <a:p>
            <a:r>
              <a:rPr lang="en-US" dirty="0"/>
              <a:t>CHRP – entry level designation for those whose roles are mostly administrative</a:t>
            </a:r>
          </a:p>
          <a:p>
            <a:r>
              <a:rPr lang="en-US" dirty="0"/>
              <a:t>CHRL – professional level designation – this designation broadens the responsibility level by looking at aspects such as independence of action, managing of programs projects and initiatives</a:t>
            </a:r>
          </a:p>
          <a:p>
            <a:endParaRPr lang="en-US" dirty="0"/>
          </a:p>
          <a:p>
            <a:r>
              <a:rPr lang="en-US" dirty="0"/>
              <a:t>CHRE – This is what we are talking about today – This designation is for Senior High-impact leaders who take less of an HR-centric perspective and more of a organizational perspective.  They are directing/leading initiatives that tie into the overall company strategy/results.  Individuals at the CHRE level are taking a strategic rather operational approach to issues.</a:t>
            </a:r>
          </a:p>
          <a:p>
            <a:endParaRPr lang="en-US" dirty="0"/>
          </a:p>
          <a:p>
            <a:r>
              <a:rPr lang="en-US" dirty="0"/>
              <a:t>Important to Note:  You </a:t>
            </a:r>
            <a:r>
              <a:rPr lang="en-US" u="sng" dirty="0"/>
              <a:t>do not need </a:t>
            </a:r>
            <a:r>
              <a:rPr lang="en-US" dirty="0"/>
              <a:t>to hold the CHRP or CHRL prior to applying for and holding the CHRE designation.</a:t>
            </a:r>
          </a:p>
        </p:txBody>
      </p:sp>
      <p:sp>
        <p:nvSpPr>
          <p:cNvPr id="4" name="Slide Number Placeholder 3"/>
          <p:cNvSpPr>
            <a:spLocks noGrp="1"/>
          </p:cNvSpPr>
          <p:nvPr>
            <p:ph type="sldNum" sz="quarter" idx="5"/>
          </p:nvPr>
        </p:nvSpPr>
        <p:spPr/>
        <p:txBody>
          <a:bodyPr/>
          <a:lstStyle/>
          <a:p>
            <a:fld id="{9FC3C272-3646-43D9-945A-A6D371324446}" type="slidenum">
              <a:rPr lang="en-CA" smtClean="0"/>
              <a:t>6</a:t>
            </a:fld>
            <a:endParaRPr lang="en-CA" dirty="0"/>
          </a:p>
        </p:txBody>
      </p:sp>
    </p:spTree>
    <p:extLst>
      <p:ext uri="{BB962C8B-B14F-4D97-AF65-F5344CB8AC3E}">
        <p14:creationId xmlns:p14="http://schemas.microsoft.com/office/powerpoint/2010/main" val="835058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The CHRE differs from the CHRP and CHRL in that it is awarded based solely upon the applicant’s experiential achievements.  Unlike the CHRP and CHRL there is no exam associated with the CHRE.</a:t>
            </a:r>
          </a:p>
          <a:p>
            <a:endParaRPr lang="en-US" dirty="0"/>
          </a:p>
          <a:p>
            <a:r>
              <a:rPr lang="en-US" dirty="0"/>
              <a:t>It is granted by assessing what the individual has already done.</a:t>
            </a:r>
          </a:p>
        </p:txBody>
      </p:sp>
      <p:sp>
        <p:nvSpPr>
          <p:cNvPr id="4" name="Slide Number Placeholder 3"/>
          <p:cNvSpPr>
            <a:spLocks noGrp="1"/>
          </p:cNvSpPr>
          <p:nvPr>
            <p:ph type="sldNum" sz="quarter" idx="5"/>
          </p:nvPr>
        </p:nvSpPr>
        <p:spPr/>
        <p:txBody>
          <a:bodyPr/>
          <a:lstStyle/>
          <a:p>
            <a:fld id="{9FC3C272-3646-43D9-945A-A6D371324446}" type="slidenum">
              <a:rPr lang="en-CA" smtClean="0"/>
              <a:t>7</a:t>
            </a:fld>
            <a:endParaRPr lang="en-CA" dirty="0"/>
          </a:p>
        </p:txBody>
      </p:sp>
    </p:spTree>
    <p:extLst>
      <p:ext uri="{BB962C8B-B14F-4D97-AF65-F5344CB8AC3E}">
        <p14:creationId xmlns:p14="http://schemas.microsoft.com/office/powerpoint/2010/main" val="232548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The CHRE is meant to recognize individuals who, through achievements, have reached the upper echelons of the HR profession.  </a:t>
            </a:r>
          </a:p>
          <a:p>
            <a:endParaRPr lang="en-US" dirty="0"/>
          </a:p>
          <a:p>
            <a:r>
              <a:rPr lang="en-US" dirty="0"/>
              <a:t>This means that it is reserved for senior HR leaders who have demonstrated high-impact leadership within their organization and the HR profession. </a:t>
            </a:r>
          </a:p>
          <a:p>
            <a:endParaRPr lang="en-US" dirty="0"/>
          </a:p>
          <a:p>
            <a:r>
              <a:rPr lang="en-US" dirty="0"/>
              <a:t>The CHRE is not a service award . </a:t>
            </a:r>
          </a:p>
          <a:p>
            <a:endParaRPr lang="en-US" dirty="0"/>
          </a:p>
          <a:p>
            <a:endParaRPr lang="en-US" dirty="0">
              <a:solidFill>
                <a:srgbClr val="FF0000"/>
              </a:solidFill>
            </a:endParaRP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9FC3C272-3646-43D9-945A-A6D371324446}" type="slidenum">
              <a:rPr lang="en-CA" smtClean="0"/>
              <a:t>8</a:t>
            </a:fld>
            <a:endParaRPr lang="en-CA" dirty="0"/>
          </a:p>
        </p:txBody>
      </p:sp>
    </p:spTree>
    <p:extLst>
      <p:ext uri="{BB962C8B-B14F-4D97-AF65-F5344CB8AC3E}">
        <p14:creationId xmlns:p14="http://schemas.microsoft.com/office/powerpoint/2010/main" val="4044352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just spoke about who the CHRE designation is intended for ( high impact Senior HR leaders in an organization)</a:t>
            </a:r>
          </a:p>
          <a:p>
            <a:endParaRPr lang="en-US" dirty="0"/>
          </a:p>
          <a:p>
            <a:r>
              <a:rPr lang="en-US" dirty="0"/>
              <a:t> Now let’s talk about who it is not for.</a:t>
            </a:r>
          </a:p>
          <a:p>
            <a:endParaRPr lang="en-US" dirty="0"/>
          </a:p>
          <a:p>
            <a:r>
              <a:rPr lang="en-US" dirty="0"/>
              <a:t>As you are aware,  every senior </a:t>
            </a:r>
            <a:r>
              <a:rPr lang="en-US" b="1" dirty="0"/>
              <a:t>executive</a:t>
            </a:r>
            <a:r>
              <a:rPr lang="en-US" dirty="0"/>
              <a:t> has an HR component to their position.</a:t>
            </a:r>
          </a:p>
          <a:p>
            <a:r>
              <a:rPr lang="en-US" dirty="0"/>
              <a:t>However, this does not make them a senior HR professional.</a:t>
            </a:r>
          </a:p>
          <a:p>
            <a:endParaRPr lang="en-US" dirty="0"/>
          </a:p>
          <a:p>
            <a:r>
              <a:rPr lang="en-US" dirty="0"/>
              <a:t>An example of this is the  position of CEO.  Every CEO is ultimately responsible for the HR of the organization.  While that CEO is a senior executive leader this ultimate responsibility does not mean the CHO is an HR Professional at the CHRE level.</a:t>
            </a:r>
          </a:p>
        </p:txBody>
      </p:sp>
      <p:sp>
        <p:nvSpPr>
          <p:cNvPr id="4" name="Slide Number Placeholder 3"/>
          <p:cNvSpPr>
            <a:spLocks noGrp="1"/>
          </p:cNvSpPr>
          <p:nvPr>
            <p:ph type="sldNum" sz="quarter" idx="5"/>
          </p:nvPr>
        </p:nvSpPr>
        <p:spPr/>
        <p:txBody>
          <a:bodyPr/>
          <a:lstStyle/>
          <a:p>
            <a:fld id="{9FC3C272-3646-43D9-945A-A6D371324446}" type="slidenum">
              <a:rPr lang="en-CA" smtClean="0"/>
              <a:t>9</a:t>
            </a:fld>
            <a:endParaRPr lang="en-CA" dirty="0"/>
          </a:p>
        </p:txBody>
      </p:sp>
    </p:spTree>
    <p:extLst>
      <p:ext uri="{BB962C8B-B14F-4D97-AF65-F5344CB8AC3E}">
        <p14:creationId xmlns:p14="http://schemas.microsoft.com/office/powerpoint/2010/main" val="40474772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6" name="Picture 15" descr="Icon&#10;&#10;Description automatically generated">
            <a:extLst>
              <a:ext uri="{FF2B5EF4-FFF2-40B4-BE49-F238E27FC236}">
                <a16:creationId xmlns:a16="http://schemas.microsoft.com/office/drawing/2014/main" id="{4FC0111C-FBAF-164C-920C-A77253A65F7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25354" y="887340"/>
            <a:ext cx="6474388" cy="5970660"/>
          </a:xfrm>
          <a:prstGeom prst="rect">
            <a:avLst/>
          </a:prstGeom>
        </p:spPr>
      </p:pic>
      <p:sp>
        <p:nvSpPr>
          <p:cNvPr id="17" name="Rectangle 16">
            <a:extLst>
              <a:ext uri="{FF2B5EF4-FFF2-40B4-BE49-F238E27FC236}">
                <a16:creationId xmlns:a16="http://schemas.microsoft.com/office/drawing/2014/main" id="{BC94D588-E8EC-9941-B103-9B0C29205BB5}"/>
              </a:ext>
            </a:extLst>
          </p:cNvPr>
          <p:cNvSpPr/>
          <p:nvPr userDrawn="1"/>
        </p:nvSpPr>
        <p:spPr>
          <a:xfrm>
            <a:off x="0" y="887340"/>
            <a:ext cx="7678920" cy="234102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24" name="Rectangle 23">
            <a:extLst>
              <a:ext uri="{FF2B5EF4-FFF2-40B4-BE49-F238E27FC236}">
                <a16:creationId xmlns:a16="http://schemas.microsoft.com/office/drawing/2014/main" id="{6BB840B1-CCFD-E34B-9F06-EEFCA98557D7}"/>
              </a:ext>
            </a:extLst>
          </p:cNvPr>
          <p:cNvSpPr/>
          <p:nvPr userDrawn="1"/>
        </p:nvSpPr>
        <p:spPr>
          <a:xfrm>
            <a:off x="-19453" y="2404579"/>
            <a:ext cx="10158660" cy="44534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26" name="Text Placeholder 25"/>
          <p:cNvSpPr>
            <a:spLocks noGrp="1"/>
          </p:cNvSpPr>
          <p:nvPr>
            <p:ph type="body" sz="quarter" idx="10" hasCustomPrompt="1"/>
          </p:nvPr>
        </p:nvSpPr>
        <p:spPr>
          <a:xfrm>
            <a:off x="7624186" y="5427217"/>
            <a:ext cx="4325194" cy="600364"/>
          </a:xfrm>
          <a:prstGeom prst="rect">
            <a:avLst/>
          </a:prstGeom>
        </p:spPr>
        <p:txBody>
          <a:bodyPr/>
          <a:lstStyle>
            <a:lvl1pPr marL="0" indent="0">
              <a:buNone/>
              <a:defRPr sz="4000" b="1" baseline="0">
                <a:solidFill>
                  <a:schemeClr val="tx1"/>
                </a:solidFill>
                <a:latin typeface="Poppins" panose="00000500000000000000" pitchFamily="2" charset="0"/>
                <a:cs typeface="Poppins" panose="00000500000000000000" pitchFamily="2" charset="0"/>
              </a:defRPr>
            </a:lvl1pPr>
            <a:lvl2pPr>
              <a:defRPr>
                <a:solidFill>
                  <a:schemeClr val="bg1"/>
                </a:solidFill>
                <a:latin typeface="Klavika" panose="02000000000000000000" pitchFamily="2" charset="0"/>
              </a:defRPr>
            </a:lvl2pPr>
            <a:lvl3pPr>
              <a:defRPr>
                <a:solidFill>
                  <a:schemeClr val="bg1"/>
                </a:solidFill>
                <a:latin typeface="Klavika" panose="02000000000000000000" pitchFamily="2" charset="0"/>
              </a:defRPr>
            </a:lvl3pPr>
            <a:lvl4pPr>
              <a:defRPr>
                <a:solidFill>
                  <a:schemeClr val="bg1"/>
                </a:solidFill>
                <a:latin typeface="Klavika" panose="02000000000000000000" pitchFamily="2" charset="0"/>
              </a:defRPr>
            </a:lvl4pPr>
            <a:lvl5pPr>
              <a:defRPr>
                <a:solidFill>
                  <a:schemeClr val="bg1"/>
                </a:solidFill>
                <a:latin typeface="Klavika" panose="02000000000000000000" pitchFamily="2" charset="0"/>
              </a:defRPr>
            </a:lvl5pPr>
          </a:lstStyle>
          <a:p>
            <a:pPr lvl="0"/>
            <a:r>
              <a:rPr lang="en-CA" dirty="0"/>
              <a:t>Insert Title</a:t>
            </a:r>
          </a:p>
        </p:txBody>
      </p:sp>
      <p:sp>
        <p:nvSpPr>
          <p:cNvPr id="30" name="Text Placeholder 29"/>
          <p:cNvSpPr>
            <a:spLocks noGrp="1"/>
          </p:cNvSpPr>
          <p:nvPr>
            <p:ph type="body" sz="quarter" idx="11"/>
          </p:nvPr>
        </p:nvSpPr>
        <p:spPr>
          <a:xfrm>
            <a:off x="7620217" y="6090647"/>
            <a:ext cx="4325194" cy="565727"/>
          </a:xfrm>
          <a:prstGeom prst="rect">
            <a:avLst/>
          </a:prstGeom>
        </p:spPr>
        <p:txBody>
          <a:bodyPr/>
          <a:lstStyle>
            <a:lvl1pPr marL="0" indent="0">
              <a:buNone/>
              <a:defRPr sz="2000" baseline="0">
                <a:solidFill>
                  <a:schemeClr val="bg1">
                    <a:lumMod val="65000"/>
                  </a:schemeClr>
                </a:solidFill>
                <a:latin typeface="Poppins" panose="00000500000000000000" pitchFamily="2" charset="0"/>
                <a:cs typeface="Poppins" panose="00000500000000000000" pitchFamily="2" charset="0"/>
              </a:defRPr>
            </a:lvl1pPr>
          </a:lstStyle>
          <a:p>
            <a:pPr lvl="0"/>
            <a:endParaRPr lang="en-CA" dirty="0"/>
          </a:p>
        </p:txBody>
      </p:sp>
      <p:cxnSp>
        <p:nvCxnSpPr>
          <p:cNvPr id="65" name="Straight Connector 64"/>
          <p:cNvCxnSpPr/>
          <p:nvPr userDrawn="1"/>
        </p:nvCxnSpPr>
        <p:spPr>
          <a:xfrm flipH="1">
            <a:off x="7493502" y="5548154"/>
            <a:ext cx="7937" cy="101888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pic>
        <p:nvPicPr>
          <p:cNvPr id="22" name="Picture 21" descr="A picture containing shape&#10;&#10;Description automatically generated">
            <a:extLst>
              <a:ext uri="{FF2B5EF4-FFF2-40B4-BE49-F238E27FC236}">
                <a16:creationId xmlns:a16="http://schemas.microsoft.com/office/drawing/2014/main" id="{FBD9D23C-08D2-3C4F-A8FD-B4DE93116AA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28877" y="280648"/>
            <a:ext cx="4794595" cy="4421560"/>
          </a:xfrm>
          <a:prstGeom prst="rect">
            <a:avLst/>
          </a:prstGeom>
        </p:spPr>
      </p:pic>
      <p:pic>
        <p:nvPicPr>
          <p:cNvPr id="28" name="Picture 27" descr="A picture containing logo&#10;&#10;Description automatically generated">
            <a:extLst>
              <a:ext uri="{FF2B5EF4-FFF2-40B4-BE49-F238E27FC236}">
                <a16:creationId xmlns:a16="http://schemas.microsoft.com/office/drawing/2014/main" id="{C4DC1408-4BB8-CB40-BCE1-B671870766B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008356" y="1776793"/>
            <a:ext cx="4782831" cy="4409107"/>
          </a:xfrm>
          <a:prstGeom prst="rect">
            <a:avLst/>
          </a:prstGeom>
        </p:spPr>
      </p:pic>
      <p:sp>
        <p:nvSpPr>
          <p:cNvPr id="11" name="Rectangle 10">
            <a:extLst>
              <a:ext uri="{FF2B5EF4-FFF2-40B4-BE49-F238E27FC236}">
                <a16:creationId xmlns:a16="http://schemas.microsoft.com/office/drawing/2014/main" id="{88BDF48E-59DF-224A-83F3-7933C1C45B21}"/>
              </a:ext>
            </a:extLst>
          </p:cNvPr>
          <p:cNvSpPr/>
          <p:nvPr userDrawn="1"/>
        </p:nvSpPr>
        <p:spPr>
          <a:xfrm>
            <a:off x="-6070" y="2831190"/>
            <a:ext cx="4782831" cy="184424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8" name="Picture 17" descr="Text&#10;&#10;Description automatically generated">
            <a:extLst>
              <a:ext uri="{FF2B5EF4-FFF2-40B4-BE49-F238E27FC236}">
                <a16:creationId xmlns:a16="http://schemas.microsoft.com/office/drawing/2014/main" id="{996A208D-15F9-44EC-931D-7113F5CB132D}"/>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61239" y="2915550"/>
            <a:ext cx="4466181" cy="1674818"/>
          </a:xfrm>
          <a:prstGeom prst="rect">
            <a:avLst/>
          </a:prstGeom>
        </p:spPr>
      </p:pic>
    </p:spTree>
    <p:extLst>
      <p:ext uri="{BB962C8B-B14F-4D97-AF65-F5344CB8AC3E}">
        <p14:creationId xmlns:p14="http://schemas.microsoft.com/office/powerpoint/2010/main" val="41442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98734" y="414821"/>
            <a:ext cx="10655066" cy="804380"/>
          </a:xfrm>
          <a:prstGeom prst="rect">
            <a:avLst/>
          </a:prstGeom>
        </p:spPr>
        <p:txBody>
          <a:bodyPr/>
          <a:lstStyle>
            <a:lvl1pPr>
              <a:defRPr b="1">
                <a:solidFill>
                  <a:schemeClr val="tx1"/>
                </a:solidFill>
                <a:latin typeface="Poppins" panose="00000500000000000000" pitchFamily="2" charset="0"/>
                <a:cs typeface="Poppins" panose="00000500000000000000" pitchFamily="2" charset="0"/>
              </a:defRPr>
            </a:lvl1pPr>
          </a:lstStyle>
          <a:p>
            <a:r>
              <a:rPr lang="en-US" dirty="0"/>
              <a:t>Click to edit Master title style</a:t>
            </a:r>
            <a:endParaRPr lang="en-CA" dirty="0"/>
          </a:p>
        </p:txBody>
      </p:sp>
      <p:sp>
        <p:nvSpPr>
          <p:cNvPr id="3" name="Slide Number Placeholder 2"/>
          <p:cNvSpPr>
            <a:spLocks noGrp="1"/>
          </p:cNvSpPr>
          <p:nvPr>
            <p:ph type="sldNum" sz="quarter" idx="10"/>
          </p:nvPr>
        </p:nvSpPr>
        <p:spPr/>
        <p:txBody>
          <a:bodyPr/>
          <a:lstStyle/>
          <a:p>
            <a:fld id="{A9B67BE4-B697-4B0C-AED9-AED1985FFEB6}" type="slidenum">
              <a:rPr lang="en-CA" smtClean="0"/>
              <a:pPr/>
              <a:t>‹#›</a:t>
            </a:fld>
            <a:endParaRPr lang="en-CA" dirty="0"/>
          </a:p>
        </p:txBody>
      </p:sp>
      <p:cxnSp>
        <p:nvCxnSpPr>
          <p:cNvPr id="4" name="Straight Connector 3">
            <a:extLst>
              <a:ext uri="{FF2B5EF4-FFF2-40B4-BE49-F238E27FC236}">
                <a16:creationId xmlns:a16="http://schemas.microsoft.com/office/drawing/2014/main" id="{B156CC65-1639-4858-99D0-4A9934B0E9EF}"/>
              </a:ext>
            </a:extLst>
          </p:cNvPr>
          <p:cNvCxnSpPr>
            <a:cxnSpLocks/>
          </p:cNvCxnSpPr>
          <p:nvPr userDrawn="1"/>
        </p:nvCxnSpPr>
        <p:spPr>
          <a:xfrm>
            <a:off x="0" y="6325870"/>
            <a:ext cx="12192000" cy="0"/>
          </a:xfrm>
          <a:prstGeom prst="line">
            <a:avLst/>
          </a:prstGeom>
          <a:ln w="4445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E859182A-FF7A-4B3F-99DF-4E7C3BDD06CC}"/>
              </a:ext>
            </a:extLst>
          </p:cNvPr>
          <p:cNvSpPr>
            <a:spLocks noGrp="1"/>
          </p:cNvSpPr>
          <p:nvPr>
            <p:ph idx="1"/>
          </p:nvPr>
        </p:nvSpPr>
        <p:spPr>
          <a:xfrm>
            <a:off x="698734" y="1359766"/>
            <a:ext cx="10761429" cy="4853705"/>
          </a:xfrm>
          <a:prstGeom prst="rect">
            <a:avLst/>
          </a:prstGeom>
        </p:spPr>
        <p:txBody>
          <a:bodyPr/>
          <a:lstStyle>
            <a:lvl1pPr marL="0" indent="0">
              <a:buNone/>
              <a:defRPr b="1">
                <a:latin typeface="Poppins" panose="00000500000000000000" pitchFamily="2" charset="0"/>
                <a:cs typeface="Poppins" panose="00000500000000000000" pitchFamily="2" charset="0"/>
              </a:defRPr>
            </a:lvl1pPr>
            <a:lvl2pPr>
              <a:defRPr>
                <a:latin typeface="Poppins" panose="00000500000000000000" pitchFamily="2" charset="0"/>
                <a:cs typeface="Poppins" panose="00000500000000000000" pitchFamily="2" charset="0"/>
              </a:defRPr>
            </a:lvl2pPr>
            <a:lvl3pPr>
              <a:defRPr>
                <a:latin typeface="Poppins" panose="00000500000000000000" pitchFamily="2" charset="0"/>
                <a:cs typeface="Poppins" panose="00000500000000000000" pitchFamily="2" charset="0"/>
              </a:defRPr>
            </a:lvl3pPr>
            <a:lvl4pPr>
              <a:defRPr>
                <a:latin typeface="Poppins" panose="00000500000000000000" pitchFamily="2" charset="0"/>
                <a:cs typeface="Poppins" panose="00000500000000000000" pitchFamily="2" charset="0"/>
              </a:defRPr>
            </a:lvl4pPr>
            <a:lvl5pPr>
              <a:defRPr>
                <a:latin typeface="Poppins" panose="00000500000000000000" pitchFamily="2" charset="0"/>
                <a:cs typeface="Poppins" panose="00000500000000000000"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Tree>
    <p:extLst>
      <p:ext uri="{BB962C8B-B14F-4D97-AF65-F5344CB8AC3E}">
        <p14:creationId xmlns:p14="http://schemas.microsoft.com/office/powerpoint/2010/main" val="2972180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9B67BE4-B697-4B0C-AED9-AED1985FFEB6}" type="slidenum">
              <a:rPr lang="en-CA" smtClean="0"/>
              <a:pPr/>
              <a:t>‹#›</a:t>
            </a:fld>
            <a:endParaRPr lang="en-CA" dirty="0"/>
          </a:p>
        </p:txBody>
      </p:sp>
      <p:cxnSp>
        <p:nvCxnSpPr>
          <p:cNvPr id="5" name="Straight Connector 4">
            <a:extLst>
              <a:ext uri="{FF2B5EF4-FFF2-40B4-BE49-F238E27FC236}">
                <a16:creationId xmlns:a16="http://schemas.microsoft.com/office/drawing/2014/main" id="{CA34F12A-619E-40DB-B693-D2CE55589DE7}"/>
              </a:ext>
            </a:extLst>
          </p:cNvPr>
          <p:cNvCxnSpPr>
            <a:cxnSpLocks/>
          </p:cNvCxnSpPr>
          <p:nvPr userDrawn="1"/>
        </p:nvCxnSpPr>
        <p:spPr>
          <a:xfrm>
            <a:off x="0" y="6325870"/>
            <a:ext cx="12192000" cy="0"/>
          </a:xfrm>
          <a:prstGeom prst="line">
            <a:avLst/>
          </a:prstGeom>
          <a:ln w="4445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AD625F7B-35AE-4791-87C2-50A1CA295398}"/>
              </a:ext>
            </a:extLst>
          </p:cNvPr>
          <p:cNvSpPr>
            <a:spLocks noGrp="1"/>
          </p:cNvSpPr>
          <p:nvPr>
            <p:ph type="title"/>
          </p:nvPr>
        </p:nvSpPr>
        <p:spPr>
          <a:xfrm>
            <a:off x="698734" y="414821"/>
            <a:ext cx="10655066" cy="804380"/>
          </a:xfrm>
          <a:prstGeom prst="rect">
            <a:avLst/>
          </a:prstGeom>
        </p:spPr>
        <p:txBody>
          <a:bodyPr/>
          <a:lstStyle>
            <a:lvl1pPr>
              <a:defRPr b="1">
                <a:solidFill>
                  <a:schemeClr val="tx1"/>
                </a:solidFill>
                <a:latin typeface="Poppins" panose="00000500000000000000" pitchFamily="2" charset="0"/>
                <a:cs typeface="Poppins" panose="00000500000000000000" pitchFamily="2" charset="0"/>
              </a:defRPr>
            </a:lvl1pPr>
          </a:lstStyle>
          <a:p>
            <a:r>
              <a:rPr lang="en-US" dirty="0"/>
              <a:t>Click to edit Master title style</a:t>
            </a:r>
            <a:endParaRPr lang="en-CA" dirty="0"/>
          </a:p>
        </p:txBody>
      </p:sp>
      <p:sp>
        <p:nvSpPr>
          <p:cNvPr id="7" name="Content Placeholder 2">
            <a:extLst>
              <a:ext uri="{FF2B5EF4-FFF2-40B4-BE49-F238E27FC236}">
                <a16:creationId xmlns:a16="http://schemas.microsoft.com/office/drawing/2014/main" id="{9C07D7D6-D2E3-4E14-8FB9-FA1E8A757FAD}"/>
              </a:ext>
            </a:extLst>
          </p:cNvPr>
          <p:cNvSpPr>
            <a:spLocks noGrp="1"/>
          </p:cNvSpPr>
          <p:nvPr>
            <p:ph idx="1"/>
          </p:nvPr>
        </p:nvSpPr>
        <p:spPr>
          <a:xfrm>
            <a:off x="698734" y="1359766"/>
            <a:ext cx="10761429" cy="4853703"/>
          </a:xfrm>
          <a:prstGeom prst="rect">
            <a:avLst/>
          </a:prstGeom>
        </p:spPr>
        <p:txBody>
          <a:bodyPr/>
          <a:lstStyle>
            <a:lvl1pPr marL="0" indent="0">
              <a:buNone/>
              <a:defRPr b="1">
                <a:latin typeface="Poppins" panose="00000500000000000000" pitchFamily="2" charset="0"/>
                <a:cs typeface="Poppins" panose="00000500000000000000" pitchFamily="2" charset="0"/>
              </a:defRPr>
            </a:lvl1pPr>
            <a:lvl2pPr>
              <a:defRPr>
                <a:latin typeface="Poppins" panose="00000500000000000000" pitchFamily="2" charset="0"/>
                <a:cs typeface="Poppins" panose="00000500000000000000" pitchFamily="2" charset="0"/>
              </a:defRPr>
            </a:lvl2pPr>
            <a:lvl3pPr>
              <a:defRPr>
                <a:latin typeface="Poppins" panose="00000500000000000000" pitchFamily="2" charset="0"/>
                <a:cs typeface="Poppins" panose="00000500000000000000" pitchFamily="2" charset="0"/>
              </a:defRPr>
            </a:lvl3pPr>
            <a:lvl4pPr>
              <a:defRPr>
                <a:latin typeface="Poppins" panose="00000500000000000000" pitchFamily="2" charset="0"/>
                <a:cs typeface="Poppins" panose="00000500000000000000" pitchFamily="2" charset="0"/>
              </a:defRPr>
            </a:lvl4pPr>
            <a:lvl5pPr>
              <a:defRPr>
                <a:latin typeface="Poppins" panose="00000500000000000000" pitchFamily="2" charset="0"/>
                <a:cs typeface="Poppins" panose="00000500000000000000"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Tree>
    <p:extLst>
      <p:ext uri="{BB962C8B-B14F-4D97-AF65-F5344CB8AC3E}">
        <p14:creationId xmlns:p14="http://schemas.microsoft.com/office/powerpoint/2010/main" val="2903392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13581" y="377686"/>
            <a:ext cx="10764838" cy="1784355"/>
          </a:xfrm>
          <a:prstGeom prst="rect">
            <a:avLst/>
          </a:prstGeom>
        </p:spPr>
        <p:txBody>
          <a:bodyPr anchor="b"/>
          <a:lstStyle>
            <a:lvl1pPr>
              <a:defRPr sz="4400" b="1">
                <a:latin typeface="Poppins" panose="00000500000000000000" pitchFamily="2" charset="0"/>
                <a:cs typeface="Poppins" panose="00000500000000000000" pitchFamily="2" charset="0"/>
              </a:defRPr>
            </a:lvl1pPr>
          </a:lstStyle>
          <a:p>
            <a:r>
              <a:rPr lang="en-US" dirty="0"/>
              <a:t>Click to edit Master title style</a:t>
            </a:r>
            <a:endParaRPr lang="en-CA" dirty="0"/>
          </a:p>
        </p:txBody>
      </p:sp>
      <p:sp>
        <p:nvSpPr>
          <p:cNvPr id="3" name="Text Placeholder 2"/>
          <p:cNvSpPr>
            <a:spLocks noGrp="1"/>
          </p:cNvSpPr>
          <p:nvPr>
            <p:ph type="body" idx="1"/>
          </p:nvPr>
        </p:nvSpPr>
        <p:spPr>
          <a:xfrm>
            <a:off x="713581" y="2162041"/>
            <a:ext cx="10764838" cy="1500187"/>
          </a:xfrm>
          <a:prstGeom prst="rect">
            <a:avLst/>
          </a:prstGeom>
        </p:spPr>
        <p:txBody>
          <a:bodyPr/>
          <a:lstStyle>
            <a:lvl1pPr marL="0" indent="0">
              <a:buNone/>
              <a:defRPr sz="2400">
                <a:solidFill>
                  <a:schemeClr val="tx1">
                    <a:tint val="75000"/>
                  </a:schemeClr>
                </a:solidFill>
                <a:latin typeface="Poppins" panose="00000500000000000000" pitchFamily="2" charset="0"/>
                <a:cs typeface="Poppins" panose="00000500000000000000"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4" name="Straight Connector 3">
            <a:extLst>
              <a:ext uri="{FF2B5EF4-FFF2-40B4-BE49-F238E27FC236}">
                <a16:creationId xmlns:a16="http://schemas.microsoft.com/office/drawing/2014/main" id="{E94365AC-3D7E-45EF-8CD4-FB57DDB3991E}"/>
              </a:ext>
            </a:extLst>
          </p:cNvPr>
          <p:cNvCxnSpPr>
            <a:cxnSpLocks/>
          </p:cNvCxnSpPr>
          <p:nvPr userDrawn="1"/>
        </p:nvCxnSpPr>
        <p:spPr>
          <a:xfrm>
            <a:off x="0" y="6325870"/>
            <a:ext cx="12192000" cy="0"/>
          </a:xfrm>
          <a:prstGeom prst="line">
            <a:avLst/>
          </a:prstGeom>
          <a:ln w="4445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2">
            <a:extLst>
              <a:ext uri="{FF2B5EF4-FFF2-40B4-BE49-F238E27FC236}">
                <a16:creationId xmlns:a16="http://schemas.microsoft.com/office/drawing/2014/main" id="{03CE0BC4-A0E7-4E5A-9E65-C0A574D86F3C}"/>
              </a:ext>
            </a:extLst>
          </p:cNvPr>
          <p:cNvSpPr>
            <a:spLocks noGrp="1"/>
          </p:cNvSpPr>
          <p:nvPr>
            <p:ph type="sldNum" sz="quarter" idx="10"/>
          </p:nvPr>
        </p:nvSpPr>
        <p:spPr>
          <a:xfrm>
            <a:off x="11460163" y="6438265"/>
            <a:ext cx="523875" cy="365125"/>
          </a:xfrm>
        </p:spPr>
        <p:txBody>
          <a:bodyPr/>
          <a:lstStyle/>
          <a:p>
            <a:fld id="{A9B67BE4-B697-4B0C-AED9-AED1985FFEB6}" type="slidenum">
              <a:rPr lang="en-CA" smtClean="0"/>
              <a:pPr/>
              <a:t>‹#›</a:t>
            </a:fld>
            <a:endParaRPr lang="en-CA" dirty="0"/>
          </a:p>
        </p:txBody>
      </p:sp>
    </p:spTree>
    <p:extLst>
      <p:ext uri="{BB962C8B-B14F-4D97-AF65-F5344CB8AC3E}">
        <p14:creationId xmlns:p14="http://schemas.microsoft.com/office/powerpoint/2010/main" val="2866272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95325" y="377379"/>
            <a:ext cx="10658475" cy="1010442"/>
          </a:xfrm>
          <a:prstGeom prst="rect">
            <a:avLst/>
          </a:prstGeom>
        </p:spPr>
        <p:txBody>
          <a:bodyPr/>
          <a:lstStyle>
            <a:lvl1pPr>
              <a:defRPr b="1">
                <a:latin typeface="Poppins" panose="00000500000000000000" pitchFamily="2" charset="0"/>
                <a:cs typeface="Poppins" panose="00000500000000000000" pitchFamily="2" charset="0"/>
              </a:defRPr>
            </a:lvl1pPr>
          </a:lstStyle>
          <a:p>
            <a:r>
              <a:rPr lang="en-US" dirty="0"/>
              <a:t>Click to edit Master title style</a:t>
            </a:r>
            <a:endParaRPr lang="en-CA" dirty="0"/>
          </a:p>
        </p:txBody>
      </p:sp>
      <p:sp>
        <p:nvSpPr>
          <p:cNvPr id="3" name="Content Placeholder 2"/>
          <p:cNvSpPr>
            <a:spLocks noGrp="1"/>
          </p:cNvSpPr>
          <p:nvPr>
            <p:ph sz="half" idx="1" hasCustomPrompt="1"/>
          </p:nvPr>
        </p:nvSpPr>
        <p:spPr>
          <a:xfrm>
            <a:off x="695325" y="1387821"/>
            <a:ext cx="5400675" cy="4710041"/>
          </a:xfrm>
          <a:prstGeom prst="rect">
            <a:avLst/>
          </a:prstGeom>
        </p:spPr>
        <p:txBody>
          <a:bodyPr/>
          <a:lstStyle>
            <a:lvl1pPr>
              <a:defRPr>
                <a:latin typeface="Poppins" panose="00000500000000000000" pitchFamily="2" charset="0"/>
                <a:cs typeface="Poppins" panose="00000500000000000000" pitchFamily="2" charset="0"/>
              </a:defRPr>
            </a:lvl1pPr>
            <a:lvl2pPr>
              <a:defRPr>
                <a:latin typeface="Poppins" panose="00000500000000000000" pitchFamily="2" charset="0"/>
                <a:cs typeface="Poppins" panose="00000500000000000000" pitchFamily="2" charset="0"/>
              </a:defRPr>
            </a:lvl2pPr>
            <a:lvl3pPr>
              <a:defRPr>
                <a:latin typeface="Poppins" panose="00000500000000000000" pitchFamily="2" charset="0"/>
                <a:cs typeface="Poppins" panose="00000500000000000000" pitchFamily="2" charset="0"/>
              </a:defRPr>
            </a:lvl3pPr>
            <a:lvl4pPr>
              <a:defRPr>
                <a:latin typeface="Poppins" panose="00000500000000000000" pitchFamily="2" charset="0"/>
                <a:cs typeface="Poppins" panose="00000500000000000000" pitchFamily="2" charset="0"/>
              </a:defRPr>
            </a:lvl4pPr>
            <a:lvl5pPr>
              <a:defRPr>
                <a:latin typeface="Poppins" panose="00000500000000000000" pitchFamily="2" charset="0"/>
                <a:cs typeface="Poppins" panose="00000500000000000000"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Content Placeholder 3"/>
          <p:cNvSpPr>
            <a:spLocks noGrp="1"/>
          </p:cNvSpPr>
          <p:nvPr>
            <p:ph sz="half" idx="2"/>
          </p:nvPr>
        </p:nvSpPr>
        <p:spPr>
          <a:xfrm>
            <a:off x="6172200" y="1387822"/>
            <a:ext cx="5181600" cy="4710042"/>
          </a:xfrm>
          <a:prstGeom prst="rect">
            <a:avLst/>
          </a:prstGeom>
        </p:spPr>
        <p:txBody>
          <a:bodyPr/>
          <a:lstStyle>
            <a:lvl1pPr>
              <a:defRPr>
                <a:latin typeface="Poppins" panose="00000500000000000000" pitchFamily="2" charset="0"/>
                <a:cs typeface="Poppins" panose="00000500000000000000" pitchFamily="2" charset="0"/>
              </a:defRPr>
            </a:lvl1pPr>
            <a:lvl2pPr>
              <a:defRPr>
                <a:latin typeface="Poppins" panose="00000500000000000000" pitchFamily="2" charset="0"/>
                <a:cs typeface="Poppins" panose="00000500000000000000" pitchFamily="2" charset="0"/>
              </a:defRPr>
            </a:lvl2pPr>
            <a:lvl3pPr>
              <a:defRPr>
                <a:latin typeface="Poppins" panose="00000500000000000000" pitchFamily="2" charset="0"/>
                <a:cs typeface="Poppins" panose="00000500000000000000" pitchFamily="2" charset="0"/>
              </a:defRPr>
            </a:lvl3pPr>
            <a:lvl4pPr>
              <a:defRPr>
                <a:latin typeface="Poppins" panose="00000500000000000000" pitchFamily="2" charset="0"/>
                <a:cs typeface="Poppins" panose="00000500000000000000" pitchFamily="2" charset="0"/>
              </a:defRPr>
            </a:lvl4pPr>
            <a:lvl5pPr>
              <a:defRPr>
                <a:latin typeface="Poppins" panose="00000500000000000000" pitchFamily="2" charset="0"/>
                <a:cs typeface="Poppins" panose="000005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cxnSp>
        <p:nvCxnSpPr>
          <p:cNvPr id="5" name="Straight Connector 4">
            <a:extLst>
              <a:ext uri="{FF2B5EF4-FFF2-40B4-BE49-F238E27FC236}">
                <a16:creationId xmlns:a16="http://schemas.microsoft.com/office/drawing/2014/main" id="{AD29BD81-0D69-42C8-A12E-5254B7773A34}"/>
              </a:ext>
            </a:extLst>
          </p:cNvPr>
          <p:cNvCxnSpPr>
            <a:cxnSpLocks/>
          </p:cNvCxnSpPr>
          <p:nvPr userDrawn="1"/>
        </p:nvCxnSpPr>
        <p:spPr>
          <a:xfrm>
            <a:off x="0" y="6325870"/>
            <a:ext cx="12192000" cy="0"/>
          </a:xfrm>
          <a:prstGeom prst="line">
            <a:avLst/>
          </a:prstGeom>
          <a:ln w="4445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2">
            <a:extLst>
              <a:ext uri="{FF2B5EF4-FFF2-40B4-BE49-F238E27FC236}">
                <a16:creationId xmlns:a16="http://schemas.microsoft.com/office/drawing/2014/main" id="{737BA43C-A9DE-4B8A-A0B9-7FD01591BE57}"/>
              </a:ext>
            </a:extLst>
          </p:cNvPr>
          <p:cNvSpPr>
            <a:spLocks noGrp="1"/>
          </p:cNvSpPr>
          <p:nvPr>
            <p:ph type="sldNum" sz="quarter" idx="10"/>
          </p:nvPr>
        </p:nvSpPr>
        <p:spPr>
          <a:xfrm>
            <a:off x="11460163" y="6438265"/>
            <a:ext cx="523875" cy="365125"/>
          </a:xfrm>
        </p:spPr>
        <p:txBody>
          <a:bodyPr/>
          <a:lstStyle/>
          <a:p>
            <a:fld id="{A9B67BE4-B697-4B0C-AED9-AED1985FFEB6}" type="slidenum">
              <a:rPr lang="en-CA" smtClean="0"/>
              <a:pPr/>
              <a:t>‹#›</a:t>
            </a:fld>
            <a:endParaRPr lang="en-CA" dirty="0"/>
          </a:p>
        </p:txBody>
      </p:sp>
    </p:spTree>
    <p:extLst>
      <p:ext uri="{BB962C8B-B14F-4D97-AF65-F5344CB8AC3E}">
        <p14:creationId xmlns:p14="http://schemas.microsoft.com/office/powerpoint/2010/main" val="3971785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95326" y="1189038"/>
            <a:ext cx="5302250" cy="823912"/>
          </a:xfrm>
          <a:prstGeom prst="rect">
            <a:avLst/>
          </a:prstGeom>
        </p:spPr>
        <p:txBody>
          <a:bodyPr anchor="b"/>
          <a:lstStyle>
            <a:lvl1pPr marL="0" indent="0">
              <a:buNone/>
              <a:defRPr sz="2400" b="1">
                <a:latin typeface="Poppins" panose="00000500000000000000" pitchFamily="2" charset="0"/>
                <a:cs typeface="Poppins" panose="00000500000000000000"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695326" y="2012949"/>
            <a:ext cx="5324476" cy="4200527"/>
          </a:xfrm>
          <a:prstGeom prst="rect">
            <a:avLst/>
          </a:prstGeom>
        </p:spPr>
        <p:txBody>
          <a:bodyPr/>
          <a:lstStyle>
            <a:lvl1pPr>
              <a:defRPr>
                <a:latin typeface="Poppins" panose="00000500000000000000" pitchFamily="2" charset="0"/>
                <a:cs typeface="Poppins" panose="00000500000000000000" pitchFamily="2" charset="0"/>
              </a:defRPr>
            </a:lvl1pPr>
            <a:lvl2pPr>
              <a:defRPr>
                <a:latin typeface="Poppins" panose="00000500000000000000" pitchFamily="2" charset="0"/>
                <a:cs typeface="Poppins" panose="00000500000000000000" pitchFamily="2" charset="0"/>
              </a:defRPr>
            </a:lvl2pPr>
            <a:lvl3pPr>
              <a:defRPr>
                <a:latin typeface="Poppins" panose="00000500000000000000" pitchFamily="2" charset="0"/>
                <a:cs typeface="Poppins" panose="00000500000000000000" pitchFamily="2" charset="0"/>
              </a:defRPr>
            </a:lvl3pPr>
            <a:lvl4pPr>
              <a:defRPr>
                <a:latin typeface="Poppins" panose="00000500000000000000" pitchFamily="2" charset="0"/>
                <a:cs typeface="Poppins" panose="00000500000000000000" pitchFamily="2" charset="0"/>
              </a:defRPr>
            </a:lvl4pPr>
            <a:lvl5pPr>
              <a:defRPr>
                <a:latin typeface="Poppins" panose="00000500000000000000" pitchFamily="2" charset="0"/>
                <a:cs typeface="Poppins" panose="00000500000000000000"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5" name="Text Placeholder 4"/>
          <p:cNvSpPr>
            <a:spLocks noGrp="1"/>
          </p:cNvSpPr>
          <p:nvPr>
            <p:ph type="body" sz="quarter" idx="3"/>
          </p:nvPr>
        </p:nvSpPr>
        <p:spPr>
          <a:xfrm>
            <a:off x="6172200" y="1189038"/>
            <a:ext cx="5183188" cy="823912"/>
          </a:xfrm>
          <a:prstGeom prst="rect">
            <a:avLst/>
          </a:prstGeom>
        </p:spPr>
        <p:txBody>
          <a:bodyPr anchor="b"/>
          <a:lstStyle>
            <a:lvl1pPr marL="0" indent="0">
              <a:buNone/>
              <a:defRPr sz="2400" b="1">
                <a:latin typeface="Poppins" panose="00000500000000000000" pitchFamily="2" charset="0"/>
                <a:cs typeface="Poppins" panose="00000500000000000000"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199" y="2012950"/>
            <a:ext cx="5205523" cy="4200526"/>
          </a:xfrm>
          <a:prstGeom prst="rect">
            <a:avLst/>
          </a:prstGeom>
        </p:spPr>
        <p:txBody>
          <a:bodyPr/>
          <a:lstStyle>
            <a:lvl1pPr>
              <a:defRPr>
                <a:latin typeface="Poppins" panose="00000500000000000000" pitchFamily="2" charset="0"/>
                <a:cs typeface="Poppins" panose="00000500000000000000" pitchFamily="2" charset="0"/>
              </a:defRPr>
            </a:lvl1pPr>
            <a:lvl2pPr>
              <a:defRPr>
                <a:latin typeface="Poppins" panose="00000500000000000000" pitchFamily="2" charset="0"/>
                <a:cs typeface="Poppins" panose="00000500000000000000" pitchFamily="2" charset="0"/>
              </a:defRPr>
            </a:lvl2pPr>
            <a:lvl3pPr>
              <a:defRPr>
                <a:latin typeface="Poppins" panose="00000500000000000000" pitchFamily="2" charset="0"/>
                <a:cs typeface="Poppins" panose="00000500000000000000" pitchFamily="2" charset="0"/>
              </a:defRPr>
            </a:lvl3pPr>
            <a:lvl4pPr>
              <a:defRPr>
                <a:latin typeface="Poppins" panose="00000500000000000000" pitchFamily="2" charset="0"/>
                <a:cs typeface="Poppins" panose="00000500000000000000" pitchFamily="2" charset="0"/>
              </a:defRPr>
            </a:lvl4pPr>
            <a:lvl5pPr>
              <a:defRPr>
                <a:latin typeface="Poppins" panose="00000500000000000000" pitchFamily="2" charset="0"/>
                <a:cs typeface="Poppins" panose="000005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cxnSp>
        <p:nvCxnSpPr>
          <p:cNvPr id="7" name="Straight Connector 6">
            <a:extLst>
              <a:ext uri="{FF2B5EF4-FFF2-40B4-BE49-F238E27FC236}">
                <a16:creationId xmlns:a16="http://schemas.microsoft.com/office/drawing/2014/main" id="{4ED69207-0802-47F9-9FEA-A8D649F0C4C1}"/>
              </a:ext>
            </a:extLst>
          </p:cNvPr>
          <p:cNvCxnSpPr>
            <a:cxnSpLocks/>
          </p:cNvCxnSpPr>
          <p:nvPr userDrawn="1"/>
        </p:nvCxnSpPr>
        <p:spPr>
          <a:xfrm>
            <a:off x="0" y="6325870"/>
            <a:ext cx="12192000" cy="0"/>
          </a:xfrm>
          <a:prstGeom prst="line">
            <a:avLst/>
          </a:prstGeom>
          <a:ln w="444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2">
            <a:extLst>
              <a:ext uri="{FF2B5EF4-FFF2-40B4-BE49-F238E27FC236}">
                <a16:creationId xmlns:a16="http://schemas.microsoft.com/office/drawing/2014/main" id="{7DCF55A2-6641-4694-B776-E8EBDD168F86}"/>
              </a:ext>
            </a:extLst>
          </p:cNvPr>
          <p:cNvSpPr>
            <a:spLocks noGrp="1"/>
          </p:cNvSpPr>
          <p:nvPr>
            <p:ph type="sldNum" sz="quarter" idx="10"/>
          </p:nvPr>
        </p:nvSpPr>
        <p:spPr>
          <a:xfrm>
            <a:off x="11460163" y="6438265"/>
            <a:ext cx="523875" cy="365125"/>
          </a:xfrm>
        </p:spPr>
        <p:txBody>
          <a:bodyPr/>
          <a:lstStyle/>
          <a:p>
            <a:fld id="{A9B67BE4-B697-4B0C-AED9-AED1985FFEB6}" type="slidenum">
              <a:rPr lang="en-CA" smtClean="0"/>
              <a:pPr/>
              <a:t>‹#›</a:t>
            </a:fld>
            <a:endParaRPr lang="en-CA" dirty="0"/>
          </a:p>
        </p:txBody>
      </p:sp>
      <p:sp>
        <p:nvSpPr>
          <p:cNvPr id="10" name="Title 1">
            <a:extLst>
              <a:ext uri="{FF2B5EF4-FFF2-40B4-BE49-F238E27FC236}">
                <a16:creationId xmlns:a16="http://schemas.microsoft.com/office/drawing/2014/main" id="{C10809EA-24F0-48B3-AD7D-27BFBDA5D120}"/>
              </a:ext>
            </a:extLst>
          </p:cNvPr>
          <p:cNvSpPr>
            <a:spLocks noGrp="1"/>
          </p:cNvSpPr>
          <p:nvPr>
            <p:ph type="title"/>
          </p:nvPr>
        </p:nvSpPr>
        <p:spPr>
          <a:xfrm>
            <a:off x="698734" y="414821"/>
            <a:ext cx="10655066" cy="804380"/>
          </a:xfrm>
          <a:prstGeom prst="rect">
            <a:avLst/>
          </a:prstGeom>
        </p:spPr>
        <p:txBody>
          <a:bodyPr/>
          <a:lstStyle>
            <a:lvl1pPr>
              <a:defRPr b="1">
                <a:solidFill>
                  <a:schemeClr val="tx1"/>
                </a:solidFill>
                <a:latin typeface="Poppins" panose="00000500000000000000" pitchFamily="2" charset="0"/>
                <a:cs typeface="Poppins" panose="00000500000000000000" pitchFamily="2" charset="0"/>
              </a:defRPr>
            </a:lvl1pPr>
          </a:lstStyle>
          <a:p>
            <a:r>
              <a:rPr lang="en-US" dirty="0"/>
              <a:t>Click to edit Master title style</a:t>
            </a:r>
            <a:endParaRPr lang="en-CA" dirty="0"/>
          </a:p>
        </p:txBody>
      </p:sp>
    </p:spTree>
    <p:extLst>
      <p:ext uri="{BB962C8B-B14F-4D97-AF65-F5344CB8AC3E}">
        <p14:creationId xmlns:p14="http://schemas.microsoft.com/office/powerpoint/2010/main" val="2534687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b="1">
                <a:latin typeface="Poppins" panose="00000500000000000000" pitchFamily="2" charset="0"/>
                <a:cs typeface="Poppins" panose="00000500000000000000" pitchFamily="2" charset="0"/>
              </a:defRPr>
            </a:lvl1pPr>
          </a:lstStyle>
          <a:p>
            <a:r>
              <a:rPr lang="en-US" dirty="0"/>
              <a:t>Click to edit Master title style</a:t>
            </a:r>
            <a:endParaRPr lang="en-CA" dirty="0"/>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b="1">
                <a:latin typeface="Poppins" panose="00000500000000000000" pitchFamily="2" charset="0"/>
                <a:cs typeface="Poppins" panose="00000500000000000000" pitchFamily="2" charset="0"/>
              </a:defRPr>
            </a:lvl1pPr>
            <a:lvl2pPr>
              <a:defRPr sz="2800">
                <a:latin typeface="Poppins" panose="00000500000000000000" pitchFamily="2" charset="0"/>
                <a:cs typeface="Poppins" panose="00000500000000000000" pitchFamily="2" charset="0"/>
              </a:defRPr>
            </a:lvl2pPr>
            <a:lvl3pPr>
              <a:defRPr sz="2400">
                <a:latin typeface="Poppins" panose="00000500000000000000" pitchFamily="2" charset="0"/>
                <a:cs typeface="Poppins" panose="00000500000000000000" pitchFamily="2" charset="0"/>
              </a:defRPr>
            </a:lvl3pPr>
            <a:lvl4pPr>
              <a:defRPr sz="2000">
                <a:latin typeface="Poppins" panose="00000500000000000000" pitchFamily="2" charset="0"/>
                <a:cs typeface="Poppins" panose="00000500000000000000" pitchFamily="2" charset="0"/>
              </a:defRPr>
            </a:lvl4pPr>
            <a:lvl5pPr>
              <a:defRPr sz="2000">
                <a:latin typeface="Poppins" panose="00000500000000000000" pitchFamily="2" charset="0"/>
                <a:cs typeface="Poppins" panose="00000500000000000000" pitchFamily="2"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atin typeface="Poppins" panose="00000500000000000000" pitchFamily="2" charset="0"/>
                <a:cs typeface="Poppins" panose="00000500000000000000"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cxnSp>
        <p:nvCxnSpPr>
          <p:cNvPr id="5" name="Straight Connector 4">
            <a:extLst>
              <a:ext uri="{FF2B5EF4-FFF2-40B4-BE49-F238E27FC236}">
                <a16:creationId xmlns:a16="http://schemas.microsoft.com/office/drawing/2014/main" id="{8B05B49E-8E41-4B65-88E9-ED53229DBA64}"/>
              </a:ext>
            </a:extLst>
          </p:cNvPr>
          <p:cNvCxnSpPr>
            <a:cxnSpLocks/>
          </p:cNvCxnSpPr>
          <p:nvPr userDrawn="1"/>
        </p:nvCxnSpPr>
        <p:spPr>
          <a:xfrm>
            <a:off x="0" y="6325870"/>
            <a:ext cx="12192000" cy="0"/>
          </a:xfrm>
          <a:prstGeom prst="line">
            <a:avLst/>
          </a:prstGeom>
          <a:ln w="4445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2">
            <a:extLst>
              <a:ext uri="{FF2B5EF4-FFF2-40B4-BE49-F238E27FC236}">
                <a16:creationId xmlns:a16="http://schemas.microsoft.com/office/drawing/2014/main" id="{7579D968-90EA-43B0-A2A4-2A15438F6F1A}"/>
              </a:ext>
            </a:extLst>
          </p:cNvPr>
          <p:cNvSpPr>
            <a:spLocks noGrp="1"/>
          </p:cNvSpPr>
          <p:nvPr>
            <p:ph type="sldNum" sz="quarter" idx="10"/>
          </p:nvPr>
        </p:nvSpPr>
        <p:spPr>
          <a:xfrm>
            <a:off x="11460163" y="6438265"/>
            <a:ext cx="523875" cy="365125"/>
          </a:xfrm>
        </p:spPr>
        <p:txBody>
          <a:bodyPr/>
          <a:lstStyle/>
          <a:p>
            <a:fld id="{A9B67BE4-B697-4B0C-AED9-AED1985FFEB6}" type="slidenum">
              <a:rPr lang="en-CA" smtClean="0"/>
              <a:pPr/>
              <a:t>‹#›</a:t>
            </a:fld>
            <a:endParaRPr lang="en-CA" dirty="0"/>
          </a:p>
        </p:txBody>
      </p:sp>
    </p:spTree>
    <p:extLst>
      <p:ext uri="{BB962C8B-B14F-4D97-AF65-F5344CB8AC3E}">
        <p14:creationId xmlns:p14="http://schemas.microsoft.com/office/powerpoint/2010/main" val="3794009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b="1">
                <a:latin typeface="Poppins" panose="00000500000000000000" pitchFamily="2" charset="0"/>
                <a:cs typeface="Poppins" panose="00000500000000000000" pitchFamily="2" charset="0"/>
              </a:defRPr>
            </a:lvl1pPr>
          </a:lstStyle>
          <a:p>
            <a:r>
              <a:rPr lang="en-US" dirty="0"/>
              <a:t>Click to edit Master title style</a:t>
            </a:r>
            <a:endParaRPr lang="en-CA" dirty="0"/>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atin typeface="Poppins" panose="00000500000000000000" pitchFamily="2" charset="0"/>
                <a:cs typeface="Poppins" panose="00000500000000000000"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atin typeface="Poppins" panose="00000500000000000000" pitchFamily="2" charset="0"/>
                <a:cs typeface="Poppins" panose="00000500000000000000"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cxnSp>
        <p:nvCxnSpPr>
          <p:cNvPr id="5" name="Straight Connector 4">
            <a:extLst>
              <a:ext uri="{FF2B5EF4-FFF2-40B4-BE49-F238E27FC236}">
                <a16:creationId xmlns:a16="http://schemas.microsoft.com/office/drawing/2014/main" id="{5ADC1295-5058-4CEE-A2B8-9E12AA220E80}"/>
              </a:ext>
            </a:extLst>
          </p:cNvPr>
          <p:cNvCxnSpPr>
            <a:cxnSpLocks/>
          </p:cNvCxnSpPr>
          <p:nvPr userDrawn="1"/>
        </p:nvCxnSpPr>
        <p:spPr>
          <a:xfrm>
            <a:off x="0" y="6325870"/>
            <a:ext cx="12192000" cy="0"/>
          </a:xfrm>
          <a:prstGeom prst="line">
            <a:avLst/>
          </a:prstGeom>
          <a:ln w="4445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2">
            <a:extLst>
              <a:ext uri="{FF2B5EF4-FFF2-40B4-BE49-F238E27FC236}">
                <a16:creationId xmlns:a16="http://schemas.microsoft.com/office/drawing/2014/main" id="{FFEBC82C-2EFC-451D-B0DB-60EB7B8B6B4B}"/>
              </a:ext>
            </a:extLst>
          </p:cNvPr>
          <p:cNvSpPr>
            <a:spLocks noGrp="1"/>
          </p:cNvSpPr>
          <p:nvPr>
            <p:ph type="sldNum" sz="quarter" idx="10"/>
          </p:nvPr>
        </p:nvSpPr>
        <p:spPr>
          <a:xfrm>
            <a:off x="11460163" y="6438265"/>
            <a:ext cx="523875" cy="365125"/>
          </a:xfrm>
        </p:spPr>
        <p:txBody>
          <a:bodyPr/>
          <a:lstStyle/>
          <a:p>
            <a:fld id="{A9B67BE4-B697-4B0C-AED9-AED1985FFEB6}" type="slidenum">
              <a:rPr lang="en-CA" smtClean="0"/>
              <a:pPr/>
              <a:t>‹#›</a:t>
            </a:fld>
            <a:endParaRPr lang="en-CA" dirty="0"/>
          </a:p>
        </p:txBody>
      </p:sp>
    </p:spTree>
    <p:extLst>
      <p:ext uri="{BB962C8B-B14F-4D97-AF65-F5344CB8AC3E}">
        <p14:creationId xmlns:p14="http://schemas.microsoft.com/office/powerpoint/2010/main" val="3171290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88FBAE5A-3EF9-134D-9BDA-E4F03592F12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44433" y="765283"/>
            <a:ext cx="3956550" cy="3648717"/>
          </a:xfrm>
          <a:prstGeom prst="rect">
            <a:avLst/>
          </a:prstGeom>
        </p:spPr>
      </p:pic>
      <p:sp>
        <p:nvSpPr>
          <p:cNvPr id="12" name="Rectangle 12">
            <a:extLst>
              <a:ext uri="{FF2B5EF4-FFF2-40B4-BE49-F238E27FC236}">
                <a16:creationId xmlns:a16="http://schemas.microsoft.com/office/drawing/2014/main" id="{0F534C51-0C17-CC41-84A1-42CC761928DF}"/>
              </a:ext>
            </a:extLst>
          </p:cNvPr>
          <p:cNvSpPr/>
          <p:nvPr userDrawn="1"/>
        </p:nvSpPr>
        <p:spPr>
          <a:xfrm flipH="1">
            <a:off x="2230397" y="1732964"/>
            <a:ext cx="5589043" cy="5124556"/>
          </a:xfrm>
          <a:custGeom>
            <a:avLst/>
            <a:gdLst>
              <a:gd name="connsiteX0" fmla="*/ 0 w 1515250"/>
              <a:gd name="connsiteY0" fmla="*/ 0 h 4850713"/>
              <a:gd name="connsiteX1" fmla="*/ 1515250 w 1515250"/>
              <a:gd name="connsiteY1" fmla="*/ 0 h 4850713"/>
              <a:gd name="connsiteX2" fmla="*/ 1515250 w 1515250"/>
              <a:gd name="connsiteY2" fmla="*/ 4850713 h 4850713"/>
              <a:gd name="connsiteX3" fmla="*/ 0 w 1515250"/>
              <a:gd name="connsiteY3" fmla="*/ 4850713 h 4850713"/>
              <a:gd name="connsiteX4" fmla="*/ 0 w 1515250"/>
              <a:gd name="connsiteY4" fmla="*/ 0 h 4850713"/>
              <a:gd name="connsiteX0" fmla="*/ 3294185 w 4809435"/>
              <a:gd name="connsiteY0" fmla="*/ 0 h 4850713"/>
              <a:gd name="connsiteX1" fmla="*/ 4809435 w 4809435"/>
              <a:gd name="connsiteY1" fmla="*/ 0 h 4850713"/>
              <a:gd name="connsiteX2" fmla="*/ 4809435 w 4809435"/>
              <a:gd name="connsiteY2" fmla="*/ 4850713 h 4850713"/>
              <a:gd name="connsiteX3" fmla="*/ 0 w 4809435"/>
              <a:gd name="connsiteY3" fmla="*/ 4850713 h 4850713"/>
              <a:gd name="connsiteX4" fmla="*/ 3294185 w 4809435"/>
              <a:gd name="connsiteY4" fmla="*/ 0 h 4850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09435" h="4850713">
                <a:moveTo>
                  <a:pt x="3294185" y="0"/>
                </a:moveTo>
                <a:lnTo>
                  <a:pt x="4809435" y="0"/>
                </a:lnTo>
                <a:lnTo>
                  <a:pt x="4809435" y="4850713"/>
                </a:lnTo>
                <a:lnTo>
                  <a:pt x="0" y="4850713"/>
                </a:lnTo>
                <a:lnTo>
                  <a:pt x="3294185"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3" name="Rectangle 12">
            <a:extLst>
              <a:ext uri="{FF2B5EF4-FFF2-40B4-BE49-F238E27FC236}">
                <a16:creationId xmlns:a16="http://schemas.microsoft.com/office/drawing/2014/main" id="{9CF0C144-9C59-D848-8CEF-75C7185B5CBD}"/>
              </a:ext>
            </a:extLst>
          </p:cNvPr>
          <p:cNvSpPr/>
          <p:nvPr userDrawn="1"/>
        </p:nvSpPr>
        <p:spPr>
          <a:xfrm flipH="1">
            <a:off x="5845993" y="1757196"/>
            <a:ext cx="5589043" cy="5124556"/>
          </a:xfrm>
          <a:custGeom>
            <a:avLst/>
            <a:gdLst>
              <a:gd name="connsiteX0" fmla="*/ 0 w 1515250"/>
              <a:gd name="connsiteY0" fmla="*/ 0 h 4850713"/>
              <a:gd name="connsiteX1" fmla="*/ 1515250 w 1515250"/>
              <a:gd name="connsiteY1" fmla="*/ 0 h 4850713"/>
              <a:gd name="connsiteX2" fmla="*/ 1515250 w 1515250"/>
              <a:gd name="connsiteY2" fmla="*/ 4850713 h 4850713"/>
              <a:gd name="connsiteX3" fmla="*/ 0 w 1515250"/>
              <a:gd name="connsiteY3" fmla="*/ 4850713 h 4850713"/>
              <a:gd name="connsiteX4" fmla="*/ 0 w 1515250"/>
              <a:gd name="connsiteY4" fmla="*/ 0 h 4850713"/>
              <a:gd name="connsiteX0" fmla="*/ 3294185 w 4809435"/>
              <a:gd name="connsiteY0" fmla="*/ 0 h 4850713"/>
              <a:gd name="connsiteX1" fmla="*/ 4809435 w 4809435"/>
              <a:gd name="connsiteY1" fmla="*/ 0 h 4850713"/>
              <a:gd name="connsiteX2" fmla="*/ 4809435 w 4809435"/>
              <a:gd name="connsiteY2" fmla="*/ 4850713 h 4850713"/>
              <a:gd name="connsiteX3" fmla="*/ 0 w 4809435"/>
              <a:gd name="connsiteY3" fmla="*/ 4850713 h 4850713"/>
              <a:gd name="connsiteX4" fmla="*/ 3294185 w 4809435"/>
              <a:gd name="connsiteY4" fmla="*/ 0 h 4850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09435" h="4850713">
                <a:moveTo>
                  <a:pt x="3294185" y="0"/>
                </a:moveTo>
                <a:lnTo>
                  <a:pt x="4809435" y="0"/>
                </a:lnTo>
                <a:lnTo>
                  <a:pt x="4809435" y="4850713"/>
                </a:lnTo>
                <a:lnTo>
                  <a:pt x="0" y="4850713"/>
                </a:lnTo>
                <a:lnTo>
                  <a:pt x="3294185"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pic>
        <p:nvPicPr>
          <p:cNvPr id="14" name="Picture 13" descr="A picture containing logo&#10;&#10;Description automatically generated">
            <a:extLst>
              <a:ext uri="{FF2B5EF4-FFF2-40B4-BE49-F238E27FC236}">
                <a16:creationId xmlns:a16="http://schemas.microsoft.com/office/drawing/2014/main" id="{56136F0C-764B-8040-9C4B-AD8F34CCFCC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95024" y="2362190"/>
            <a:ext cx="3946842" cy="3638441"/>
          </a:xfrm>
          <a:prstGeom prst="rect">
            <a:avLst/>
          </a:prstGeom>
        </p:spPr>
      </p:pic>
      <p:pic>
        <p:nvPicPr>
          <p:cNvPr id="15" name="Picture 14" descr="A picture containing shape&#10;&#10;Description automatically generated">
            <a:extLst>
              <a:ext uri="{FF2B5EF4-FFF2-40B4-BE49-F238E27FC236}">
                <a16:creationId xmlns:a16="http://schemas.microsoft.com/office/drawing/2014/main" id="{F8BA1DA8-6588-8B49-B0DA-7964796D776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148453" y="1370276"/>
            <a:ext cx="3956549" cy="3648718"/>
          </a:xfrm>
          <a:prstGeom prst="rect">
            <a:avLst/>
          </a:prstGeom>
        </p:spPr>
      </p:pic>
      <p:sp>
        <p:nvSpPr>
          <p:cNvPr id="19" name="Text Placeholder 29">
            <a:extLst>
              <a:ext uri="{FF2B5EF4-FFF2-40B4-BE49-F238E27FC236}">
                <a16:creationId xmlns:a16="http://schemas.microsoft.com/office/drawing/2014/main" id="{5D89C606-A7EF-8846-8F86-281CD59D9B20}"/>
              </a:ext>
            </a:extLst>
          </p:cNvPr>
          <p:cNvSpPr>
            <a:spLocks noGrp="1"/>
          </p:cNvSpPr>
          <p:nvPr>
            <p:ph type="body" sz="quarter" idx="11"/>
          </p:nvPr>
        </p:nvSpPr>
        <p:spPr>
          <a:xfrm>
            <a:off x="6867728" y="5154019"/>
            <a:ext cx="5077683" cy="1502355"/>
          </a:xfrm>
          <a:prstGeom prst="rect">
            <a:avLst/>
          </a:prstGeom>
        </p:spPr>
        <p:txBody>
          <a:bodyPr/>
          <a:lstStyle>
            <a:lvl1pPr marL="0" indent="0">
              <a:buNone/>
              <a:defRPr sz="2000" baseline="0">
                <a:solidFill>
                  <a:schemeClr val="tx1"/>
                </a:solidFill>
                <a:latin typeface="Poppins" panose="00000500000000000000" pitchFamily="2" charset="0"/>
                <a:cs typeface="Poppins" panose="00000500000000000000" pitchFamily="2" charset="0"/>
              </a:defRPr>
            </a:lvl1pPr>
          </a:lstStyle>
          <a:p>
            <a:pPr lvl="0"/>
            <a:endParaRPr lang="en-CA" dirty="0"/>
          </a:p>
        </p:txBody>
      </p:sp>
      <p:sp>
        <p:nvSpPr>
          <p:cNvPr id="11" name="Rectangle 10">
            <a:extLst>
              <a:ext uri="{FF2B5EF4-FFF2-40B4-BE49-F238E27FC236}">
                <a16:creationId xmlns:a16="http://schemas.microsoft.com/office/drawing/2014/main" id="{88BDF48E-59DF-224A-83F3-7933C1C45B21}"/>
              </a:ext>
            </a:extLst>
          </p:cNvPr>
          <p:cNvSpPr/>
          <p:nvPr userDrawn="1"/>
        </p:nvSpPr>
        <p:spPr>
          <a:xfrm>
            <a:off x="-6070" y="196393"/>
            <a:ext cx="3264941" cy="125895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8" name="Picture 17" descr="Text&#10;&#10;Description automatically generated">
            <a:extLst>
              <a:ext uri="{FF2B5EF4-FFF2-40B4-BE49-F238E27FC236}">
                <a16:creationId xmlns:a16="http://schemas.microsoft.com/office/drawing/2014/main" id="{996A208D-15F9-44EC-931D-7113F5CB132D}"/>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61240" y="226982"/>
            <a:ext cx="3048784" cy="1143294"/>
          </a:xfrm>
          <a:prstGeom prst="rect">
            <a:avLst/>
          </a:prstGeom>
        </p:spPr>
      </p:pic>
    </p:spTree>
    <p:extLst>
      <p:ext uri="{BB962C8B-B14F-4D97-AF65-F5344CB8AC3E}">
        <p14:creationId xmlns:p14="http://schemas.microsoft.com/office/powerpoint/2010/main" val="595311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0" y="6345332"/>
            <a:ext cx="12192000" cy="5492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4" name="Picture 3" descr="A close up of a sign&#10;&#10;Description automatically generated">
            <a:extLst>
              <a:ext uri="{FF2B5EF4-FFF2-40B4-BE49-F238E27FC236}">
                <a16:creationId xmlns:a16="http://schemas.microsoft.com/office/drawing/2014/main" id="{83316C89-0E94-4FE2-BE6E-A5926DEC4779}"/>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29316" y="6409467"/>
            <a:ext cx="2253666" cy="347788"/>
          </a:xfrm>
          <a:prstGeom prst="rect">
            <a:avLst/>
          </a:prstGeom>
        </p:spPr>
      </p:pic>
      <p:sp>
        <p:nvSpPr>
          <p:cNvPr id="6" name="Slide Number Placeholder 5"/>
          <p:cNvSpPr>
            <a:spLocks noGrp="1"/>
          </p:cNvSpPr>
          <p:nvPr>
            <p:ph type="sldNum" sz="quarter" idx="4"/>
          </p:nvPr>
        </p:nvSpPr>
        <p:spPr>
          <a:xfrm>
            <a:off x="11460163" y="6438265"/>
            <a:ext cx="523875" cy="365125"/>
          </a:xfrm>
          <a:prstGeom prst="rect">
            <a:avLst/>
          </a:prstGeom>
        </p:spPr>
        <p:txBody>
          <a:bodyPr vert="horz" lIns="91440" tIns="45720" rIns="91440" bIns="45720" rtlCol="0" anchor="ctr"/>
          <a:lstStyle>
            <a:lvl1pPr algn="ctr">
              <a:defRPr sz="1100">
                <a:solidFill>
                  <a:schemeClr val="bg1"/>
                </a:solidFill>
                <a:latin typeface="Klavika Basic Bold" panose="020B0806040000020004" pitchFamily="34" charset="0"/>
              </a:defRPr>
            </a:lvl1pPr>
          </a:lstStyle>
          <a:p>
            <a:fld id="{A9B67BE4-B697-4B0C-AED9-AED1985FFEB6}" type="slidenum">
              <a:rPr lang="en-CA" smtClean="0"/>
              <a:pPr/>
              <a:t>‹#›</a:t>
            </a:fld>
            <a:endParaRPr lang="en-CA" dirty="0"/>
          </a:p>
        </p:txBody>
      </p:sp>
      <p:cxnSp>
        <p:nvCxnSpPr>
          <p:cNvPr id="5" name="Straight Connector 4">
            <a:extLst>
              <a:ext uri="{FF2B5EF4-FFF2-40B4-BE49-F238E27FC236}">
                <a16:creationId xmlns:a16="http://schemas.microsoft.com/office/drawing/2014/main" id="{52D8D05E-E91C-4E24-9E46-B7E1ED0BD2D1}"/>
              </a:ext>
            </a:extLst>
          </p:cNvPr>
          <p:cNvCxnSpPr>
            <a:cxnSpLocks/>
          </p:cNvCxnSpPr>
          <p:nvPr userDrawn="1"/>
        </p:nvCxnSpPr>
        <p:spPr>
          <a:xfrm>
            <a:off x="0" y="6325870"/>
            <a:ext cx="12192000" cy="0"/>
          </a:xfrm>
          <a:prstGeom prst="line">
            <a:avLst/>
          </a:prstGeom>
          <a:ln w="444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3780292"/>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6" r:id="rId7"/>
    <p:sldLayoutId id="2147483657" r:id="rId8"/>
    <p:sldLayoutId id="2147483659" r:id="rId9"/>
  </p:sldLayoutIdLst>
  <p:hf hdr="0" ftr="0" dt="0"/>
  <p:txStyles>
    <p:titleStyle>
      <a:lvl1pPr algn="l" defTabSz="914400" rtl="0" eaLnBrk="1" latinLnBrk="0" hangingPunct="1">
        <a:lnSpc>
          <a:spcPct val="90000"/>
        </a:lnSpc>
        <a:spcBef>
          <a:spcPct val="0"/>
        </a:spcBef>
        <a:buNone/>
        <a:defRPr sz="4400" kern="1200"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7219" userDrawn="1">
          <p15:clr>
            <a:srgbClr val="F26B43"/>
          </p15:clr>
        </p15:guide>
        <p15:guide id="4" pos="438" userDrawn="1">
          <p15:clr>
            <a:srgbClr val="F26B43"/>
          </p15:clr>
        </p15:guide>
        <p15:guide id="5" orient="horz" pos="3972" userDrawn="1">
          <p15:clr>
            <a:srgbClr val="F26B43"/>
          </p15:clr>
        </p15:guide>
        <p15:guide id="6" orient="horz" pos="34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hrpa.ca/professionalregulation_/Pages/Regulatory-Webinars-Archive.aspx"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hrpa.s3.amazonaws.com/uploads/2020/11/CHRE_Guidebook-2020-CLEAN-No-self-assessment.pdf"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mailto:registrar@hrpa.ca"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mailto:registrar@hrpa.ca" TargetMode="External"/><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mailto:registrar@hrpa.ca" TargetMode="External"/><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hyperlink" Target="mailto:mwilson@hpra.ca" TargetMode="External"/><Relationship Id="rId2" Type="http://schemas.openxmlformats.org/officeDocument/2006/relationships/notesSlide" Target="../notesSlides/notesSlide34.xml"/><Relationship Id="rId1" Type="http://schemas.openxmlformats.org/officeDocument/2006/relationships/slideLayout" Target="../slideLayouts/slideLayout5.xml"/><Relationship Id="rId4" Type="http://schemas.openxmlformats.org/officeDocument/2006/relationships/image" Target="../media/image15.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www.ontario.ca/laws/statute/13r06?search=e+laws#BK5"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11.png"/><Relationship Id="rId4" Type="http://schemas.openxmlformats.org/officeDocument/2006/relationships/diagramLayout" Target="../diagrams/layout1.xml"/><Relationship Id="rId9"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7620217" y="4788816"/>
            <a:ext cx="4329163" cy="1238765"/>
          </a:xfrm>
        </p:spPr>
        <p:txBody>
          <a:bodyPr/>
          <a:lstStyle/>
          <a:p>
            <a:r>
              <a:rPr lang="en-CA" sz="2800" dirty="0"/>
              <a:t>Certified Human Resources Professional (CHRE) designation</a:t>
            </a:r>
          </a:p>
          <a:p>
            <a:endParaRPr lang="en-CA" dirty="0"/>
          </a:p>
        </p:txBody>
      </p:sp>
      <p:sp>
        <p:nvSpPr>
          <p:cNvPr id="5" name="Text Placeholder 4"/>
          <p:cNvSpPr>
            <a:spLocks noGrp="1"/>
          </p:cNvSpPr>
          <p:nvPr>
            <p:ph type="body" sz="quarter" idx="11"/>
          </p:nvPr>
        </p:nvSpPr>
        <p:spPr/>
        <p:txBody>
          <a:bodyPr/>
          <a:lstStyle/>
          <a:p>
            <a:endParaRPr lang="en-CA" dirty="0"/>
          </a:p>
        </p:txBody>
      </p:sp>
      <p:sp>
        <p:nvSpPr>
          <p:cNvPr id="3" name="Slide Number Placeholder 2"/>
          <p:cNvSpPr>
            <a:spLocks noGrp="1"/>
          </p:cNvSpPr>
          <p:nvPr>
            <p:ph type="sldNum" sz="quarter" idx="4294967295"/>
          </p:nvPr>
        </p:nvSpPr>
        <p:spPr>
          <a:xfrm>
            <a:off x="11668125" y="6438900"/>
            <a:ext cx="523875" cy="365125"/>
          </a:xfrm>
        </p:spPr>
        <p:txBody>
          <a:bodyPr/>
          <a:lstStyle/>
          <a:p>
            <a:fld id="{A9B67BE4-B697-4B0C-AED9-AED1985FFEB6}" type="slidenum">
              <a:rPr lang="en-CA" smtClean="0"/>
              <a:pPr/>
              <a:t>1</a:t>
            </a:fld>
            <a:endParaRPr lang="en-CA" dirty="0"/>
          </a:p>
        </p:txBody>
      </p:sp>
    </p:spTree>
    <p:extLst>
      <p:ext uri="{BB962C8B-B14F-4D97-AF65-F5344CB8AC3E}">
        <p14:creationId xmlns:p14="http://schemas.microsoft.com/office/powerpoint/2010/main" val="2890243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214F8B6-9A72-4DB6-80FD-A8DBAF690AF7}"/>
              </a:ext>
            </a:extLst>
          </p:cNvPr>
          <p:cNvSpPr>
            <a:spLocks noGrp="1"/>
          </p:cNvSpPr>
          <p:nvPr>
            <p:ph type="sldNum" sz="quarter" idx="10"/>
          </p:nvPr>
        </p:nvSpPr>
        <p:spPr/>
        <p:txBody>
          <a:bodyPr/>
          <a:lstStyle/>
          <a:p>
            <a:fld id="{A9B67BE4-B697-4B0C-AED9-AED1985FFEB6}" type="slidenum">
              <a:rPr lang="en-CA" smtClean="0"/>
              <a:pPr/>
              <a:t>10</a:t>
            </a:fld>
            <a:endParaRPr lang="en-CA" dirty="0"/>
          </a:p>
        </p:txBody>
      </p:sp>
      <p:sp>
        <p:nvSpPr>
          <p:cNvPr id="3" name="Title 2">
            <a:extLst>
              <a:ext uri="{FF2B5EF4-FFF2-40B4-BE49-F238E27FC236}">
                <a16:creationId xmlns:a16="http://schemas.microsoft.com/office/drawing/2014/main" id="{E0F4B072-8E78-4B91-9C27-FE92D3A1BB3B}"/>
              </a:ext>
            </a:extLst>
          </p:cNvPr>
          <p:cNvSpPr>
            <a:spLocks noGrp="1"/>
          </p:cNvSpPr>
          <p:nvPr>
            <p:ph type="title"/>
          </p:nvPr>
        </p:nvSpPr>
        <p:spPr/>
        <p:txBody>
          <a:bodyPr/>
          <a:lstStyle/>
          <a:p>
            <a:r>
              <a:rPr lang="en-US" dirty="0"/>
              <a:t>Bio of a CHRE 	</a:t>
            </a:r>
          </a:p>
        </p:txBody>
      </p:sp>
      <p:sp>
        <p:nvSpPr>
          <p:cNvPr id="4" name="Content Placeholder 3">
            <a:extLst>
              <a:ext uri="{FF2B5EF4-FFF2-40B4-BE49-F238E27FC236}">
                <a16:creationId xmlns:a16="http://schemas.microsoft.com/office/drawing/2014/main" id="{3DFDD498-0E0F-451B-9A93-6964BB2C5FFA}"/>
              </a:ext>
            </a:extLst>
          </p:cNvPr>
          <p:cNvSpPr>
            <a:spLocks noGrp="1"/>
          </p:cNvSpPr>
          <p:nvPr>
            <p:ph idx="1"/>
          </p:nvPr>
        </p:nvSpPr>
        <p:spPr/>
        <p:txBody>
          <a:bodyPr/>
          <a:lstStyle/>
          <a:p>
            <a:pPr marL="342900" indent="-342900">
              <a:lnSpc>
                <a:spcPct val="120000"/>
              </a:lnSpc>
              <a:buClr>
                <a:schemeClr val="tx1"/>
              </a:buClr>
              <a:buFont typeface="Arial" panose="020B0604020202020204" pitchFamily="34" charset="0"/>
              <a:buChar char="•"/>
            </a:pPr>
            <a:r>
              <a:rPr lang="en-CA" altLang="en-US" b="0" dirty="0"/>
              <a:t>Have a deep and insightful understanding of human resources, business and organizations.</a:t>
            </a:r>
            <a:endParaRPr lang="en-US" altLang="en-US" b="0" dirty="0"/>
          </a:p>
          <a:p>
            <a:pPr marL="342900" indent="-342900">
              <a:lnSpc>
                <a:spcPct val="120000"/>
              </a:lnSpc>
              <a:buClr>
                <a:schemeClr val="tx1"/>
              </a:buClr>
              <a:buFont typeface="Arial" panose="020B0604020202020204" pitchFamily="34" charset="0"/>
              <a:buChar char="•"/>
            </a:pPr>
            <a:r>
              <a:rPr lang="en-CA" altLang="en-US" b="0" dirty="0"/>
              <a:t>Widely sought out for their advice and opinion, and are insightful &amp; astute. </a:t>
            </a:r>
            <a:endParaRPr lang="en-US" altLang="en-US" b="0" dirty="0"/>
          </a:p>
          <a:p>
            <a:pPr marL="342900" indent="-342900">
              <a:lnSpc>
                <a:spcPct val="120000"/>
              </a:lnSpc>
              <a:buClr>
                <a:schemeClr val="tx1"/>
              </a:buClr>
              <a:buFont typeface="Arial" panose="020B0604020202020204" pitchFamily="34" charset="0"/>
              <a:buChar char="•"/>
            </a:pPr>
            <a:r>
              <a:rPr lang="en-CA" altLang="en-US" b="0" dirty="0"/>
              <a:t>True business partners, able to align the HR Function to the business strategy.</a:t>
            </a:r>
          </a:p>
          <a:p>
            <a:endParaRPr lang="en-US" dirty="0"/>
          </a:p>
        </p:txBody>
      </p:sp>
    </p:spTree>
    <p:extLst>
      <p:ext uri="{BB962C8B-B14F-4D97-AF65-F5344CB8AC3E}">
        <p14:creationId xmlns:p14="http://schemas.microsoft.com/office/powerpoint/2010/main" val="1114815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8782A6D-4CC2-4382-B3F8-C592C5AC0557}"/>
              </a:ext>
            </a:extLst>
          </p:cNvPr>
          <p:cNvSpPr>
            <a:spLocks noGrp="1"/>
          </p:cNvSpPr>
          <p:nvPr>
            <p:ph type="sldNum" sz="quarter" idx="10"/>
          </p:nvPr>
        </p:nvSpPr>
        <p:spPr/>
        <p:txBody>
          <a:bodyPr/>
          <a:lstStyle/>
          <a:p>
            <a:fld id="{A9B67BE4-B697-4B0C-AED9-AED1985FFEB6}" type="slidenum">
              <a:rPr lang="en-CA" smtClean="0"/>
              <a:pPr/>
              <a:t>11</a:t>
            </a:fld>
            <a:endParaRPr lang="en-CA" dirty="0"/>
          </a:p>
        </p:txBody>
      </p:sp>
      <p:sp>
        <p:nvSpPr>
          <p:cNvPr id="4" name="Content Placeholder 3">
            <a:extLst>
              <a:ext uri="{FF2B5EF4-FFF2-40B4-BE49-F238E27FC236}">
                <a16:creationId xmlns:a16="http://schemas.microsoft.com/office/drawing/2014/main" id="{71F02B10-A39D-46CE-AE7E-44E90AFBC3BF}"/>
              </a:ext>
            </a:extLst>
          </p:cNvPr>
          <p:cNvSpPr>
            <a:spLocks noGrp="1"/>
          </p:cNvSpPr>
          <p:nvPr>
            <p:ph idx="1"/>
          </p:nvPr>
        </p:nvSpPr>
        <p:spPr>
          <a:xfrm>
            <a:off x="698734" y="452762"/>
            <a:ext cx="10761429" cy="5760708"/>
          </a:xfrm>
        </p:spPr>
        <p:txBody>
          <a:bodyPr/>
          <a:lstStyle/>
          <a:p>
            <a:pPr marL="457200" indent="-457200">
              <a:lnSpc>
                <a:spcPct val="120000"/>
              </a:lnSpc>
              <a:buClr>
                <a:schemeClr val="tx1"/>
              </a:buClr>
              <a:buFont typeface="Arial" panose="020B0604020202020204" pitchFamily="34" charset="0"/>
              <a:buChar char="•"/>
            </a:pPr>
            <a:endParaRPr lang="en-CA" altLang="en-US" sz="2600" b="0" dirty="0"/>
          </a:p>
          <a:p>
            <a:pPr marL="457200" indent="-457200">
              <a:lnSpc>
                <a:spcPct val="120000"/>
              </a:lnSpc>
              <a:buClr>
                <a:schemeClr val="tx1"/>
              </a:buClr>
              <a:buFont typeface="Arial" panose="020B0604020202020204" pitchFamily="34" charset="0"/>
              <a:buChar char="•"/>
            </a:pPr>
            <a:r>
              <a:rPr lang="en-CA" altLang="en-US" sz="2600" b="0" dirty="0"/>
              <a:t>Recognized as leaders throughout their organization and beyond. </a:t>
            </a:r>
          </a:p>
          <a:p>
            <a:pPr marL="457200" indent="-457200">
              <a:lnSpc>
                <a:spcPct val="120000"/>
              </a:lnSpc>
              <a:buClr>
                <a:schemeClr val="tx1"/>
              </a:buClr>
              <a:buFont typeface="Arial" panose="020B0604020202020204" pitchFamily="34" charset="0"/>
              <a:buChar char="•"/>
            </a:pPr>
            <a:r>
              <a:rPr lang="en-CA" altLang="en-US" sz="2600" b="0" dirty="0"/>
              <a:t>Able to mobilize others in the pursuit of organizational objectives;  their influence  extends beyond the HR Function.</a:t>
            </a:r>
          </a:p>
          <a:p>
            <a:pPr marL="457200" indent="-457200">
              <a:lnSpc>
                <a:spcPct val="120000"/>
              </a:lnSpc>
              <a:buClr>
                <a:schemeClr val="tx1"/>
              </a:buClr>
              <a:buFont typeface="Arial" panose="020B0604020202020204" pitchFamily="34" charset="0"/>
              <a:buChar char="•"/>
            </a:pPr>
            <a:r>
              <a:rPr lang="en-CA" altLang="en-US" sz="2600" b="0" dirty="0"/>
              <a:t>Forward looking, well-informed  about  human resources but not HR centric. </a:t>
            </a:r>
          </a:p>
          <a:p>
            <a:pPr marL="457200" indent="-457200">
              <a:lnSpc>
                <a:spcPct val="120000"/>
              </a:lnSpc>
              <a:buClr>
                <a:schemeClr val="tx1"/>
              </a:buClr>
              <a:buFont typeface="Arial" panose="020B0604020202020204" pitchFamily="34" charset="0"/>
              <a:buChar char="•"/>
            </a:pPr>
            <a:r>
              <a:rPr lang="en-CA" altLang="en-US" sz="2600" b="0" dirty="0"/>
              <a:t>Broad knowledge of the full range of business issues (‘ahead of the curve’) and ability to integrate HR into those </a:t>
            </a:r>
            <a:r>
              <a:rPr lang="en-CA" altLang="en-US" b="0" dirty="0"/>
              <a:t>issues.</a:t>
            </a:r>
          </a:p>
          <a:p>
            <a:pPr marL="457200" indent="-457200">
              <a:lnSpc>
                <a:spcPct val="120000"/>
              </a:lnSpc>
              <a:buClr>
                <a:schemeClr val="tx1"/>
              </a:buClr>
              <a:buFont typeface="Arial" panose="020B0604020202020204" pitchFamily="34" charset="0"/>
              <a:buChar char="•"/>
            </a:pPr>
            <a:endParaRPr lang="en-US" altLang="en-US" dirty="0"/>
          </a:p>
          <a:p>
            <a:endParaRPr lang="en-US" dirty="0"/>
          </a:p>
        </p:txBody>
      </p:sp>
    </p:spTree>
    <p:extLst>
      <p:ext uri="{BB962C8B-B14F-4D97-AF65-F5344CB8AC3E}">
        <p14:creationId xmlns:p14="http://schemas.microsoft.com/office/powerpoint/2010/main" val="628307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214F8B6-9A72-4DB6-80FD-A8DBAF690AF7}"/>
              </a:ext>
            </a:extLst>
          </p:cNvPr>
          <p:cNvSpPr>
            <a:spLocks noGrp="1"/>
          </p:cNvSpPr>
          <p:nvPr>
            <p:ph type="sldNum" sz="quarter" idx="10"/>
          </p:nvPr>
        </p:nvSpPr>
        <p:spPr/>
        <p:txBody>
          <a:bodyPr/>
          <a:lstStyle/>
          <a:p>
            <a:fld id="{A9B67BE4-B697-4B0C-AED9-AED1985FFEB6}" type="slidenum">
              <a:rPr lang="en-CA" smtClean="0"/>
              <a:pPr/>
              <a:t>12</a:t>
            </a:fld>
            <a:endParaRPr lang="en-CA" dirty="0"/>
          </a:p>
        </p:txBody>
      </p:sp>
      <p:sp>
        <p:nvSpPr>
          <p:cNvPr id="3" name="Title 2">
            <a:extLst>
              <a:ext uri="{FF2B5EF4-FFF2-40B4-BE49-F238E27FC236}">
                <a16:creationId xmlns:a16="http://schemas.microsoft.com/office/drawing/2014/main" id="{E0F4B072-8E78-4B91-9C27-FE92D3A1BB3B}"/>
              </a:ext>
            </a:extLst>
          </p:cNvPr>
          <p:cNvSpPr>
            <a:spLocks noGrp="1"/>
          </p:cNvSpPr>
          <p:nvPr>
            <p:ph type="title"/>
          </p:nvPr>
        </p:nvSpPr>
        <p:spPr/>
        <p:txBody>
          <a:bodyPr/>
          <a:lstStyle/>
          <a:p>
            <a:r>
              <a:rPr lang="en-US" dirty="0"/>
              <a:t>	</a:t>
            </a:r>
          </a:p>
        </p:txBody>
      </p:sp>
      <p:sp>
        <p:nvSpPr>
          <p:cNvPr id="4" name="Content Placeholder 3">
            <a:extLst>
              <a:ext uri="{FF2B5EF4-FFF2-40B4-BE49-F238E27FC236}">
                <a16:creationId xmlns:a16="http://schemas.microsoft.com/office/drawing/2014/main" id="{3DFDD498-0E0F-451B-9A93-6964BB2C5FFA}"/>
              </a:ext>
            </a:extLst>
          </p:cNvPr>
          <p:cNvSpPr>
            <a:spLocks noGrp="1"/>
          </p:cNvSpPr>
          <p:nvPr>
            <p:ph idx="1"/>
          </p:nvPr>
        </p:nvSpPr>
        <p:spPr/>
        <p:txBody>
          <a:bodyPr/>
          <a:lstStyle/>
          <a:p>
            <a:pPr marL="342900" indent="-342900">
              <a:lnSpc>
                <a:spcPct val="120000"/>
              </a:lnSpc>
              <a:buClr>
                <a:schemeClr val="tx1"/>
              </a:buClr>
              <a:buFont typeface="Arial" panose="020B0604020202020204" pitchFamily="34" charset="0"/>
              <a:buChar char="•"/>
            </a:pPr>
            <a:r>
              <a:rPr lang="en-CA" altLang="en-US" b="0" dirty="0"/>
              <a:t>Often work in the corporate world but can also be found in </a:t>
            </a:r>
            <a:r>
              <a:rPr lang="en-US" altLang="en-US" b="0" dirty="0"/>
              <a:t>consulting.</a:t>
            </a:r>
          </a:p>
          <a:p>
            <a:pPr marL="342900" indent="-342900">
              <a:lnSpc>
                <a:spcPct val="120000"/>
              </a:lnSpc>
              <a:buClr>
                <a:schemeClr val="tx1"/>
              </a:buClr>
              <a:buFont typeface="Arial" panose="020B0604020202020204" pitchFamily="34" charset="0"/>
              <a:buChar char="•"/>
            </a:pPr>
            <a:r>
              <a:rPr lang="en-US" altLang="en-US" b="0" dirty="0"/>
              <a:t>Common titles</a:t>
            </a:r>
          </a:p>
          <a:p>
            <a:pPr marL="2857500" lvl="5" indent="-342900">
              <a:lnSpc>
                <a:spcPct val="120000"/>
              </a:lnSpc>
              <a:buClr>
                <a:schemeClr val="tx1"/>
              </a:buClr>
            </a:pPr>
            <a:r>
              <a:rPr lang="en-US" altLang="en-US" sz="2800" dirty="0">
                <a:latin typeface="Poppins" panose="00000500000000000000" pitchFamily="2" charset="0"/>
                <a:cs typeface="Poppins" panose="00000500000000000000" pitchFamily="2" charset="0"/>
              </a:rPr>
              <a:t>Chief Human Resources Officer</a:t>
            </a:r>
          </a:p>
          <a:p>
            <a:pPr marL="2857500" lvl="5" indent="-342900">
              <a:lnSpc>
                <a:spcPct val="120000"/>
              </a:lnSpc>
              <a:buClr>
                <a:schemeClr val="tx1"/>
              </a:buClr>
            </a:pPr>
            <a:r>
              <a:rPr lang="en-US" altLang="en-US" sz="2800" dirty="0">
                <a:latin typeface="Poppins" panose="00000500000000000000" pitchFamily="2" charset="0"/>
                <a:cs typeface="Poppins" panose="00000500000000000000" pitchFamily="2" charset="0"/>
              </a:rPr>
              <a:t>Senior Vice-President, Human Resources</a:t>
            </a:r>
          </a:p>
          <a:p>
            <a:pPr marL="2857500" lvl="5" indent="-342900">
              <a:lnSpc>
                <a:spcPct val="120000"/>
              </a:lnSpc>
              <a:buClr>
                <a:schemeClr val="tx1"/>
              </a:buClr>
            </a:pPr>
            <a:r>
              <a:rPr lang="en-US" altLang="en-US" sz="2800" dirty="0">
                <a:latin typeface="Poppins" panose="00000500000000000000" pitchFamily="2" charset="0"/>
                <a:cs typeface="Poppins" panose="00000500000000000000" pitchFamily="2" charset="0"/>
              </a:rPr>
              <a:t>Vice President, Human Resources</a:t>
            </a:r>
          </a:p>
          <a:p>
            <a:pPr marL="2857500" lvl="5" indent="-342900">
              <a:lnSpc>
                <a:spcPct val="120000"/>
              </a:lnSpc>
              <a:buClr>
                <a:schemeClr val="tx1"/>
              </a:buClr>
            </a:pPr>
            <a:r>
              <a:rPr lang="en-US" altLang="en-US" sz="2800" dirty="0">
                <a:latin typeface="Poppins" panose="00000500000000000000" pitchFamily="2" charset="0"/>
                <a:cs typeface="Poppins" panose="00000500000000000000" pitchFamily="2" charset="0"/>
              </a:rPr>
              <a:t>Director, Human Resources</a:t>
            </a:r>
          </a:p>
          <a:p>
            <a:endParaRPr lang="en-US" dirty="0"/>
          </a:p>
        </p:txBody>
      </p:sp>
    </p:spTree>
    <p:extLst>
      <p:ext uri="{BB962C8B-B14F-4D97-AF65-F5344CB8AC3E}">
        <p14:creationId xmlns:p14="http://schemas.microsoft.com/office/powerpoint/2010/main" val="1768307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2CB23D1-6A1A-4CFF-B7EB-777F45522175}"/>
              </a:ext>
            </a:extLst>
          </p:cNvPr>
          <p:cNvSpPr>
            <a:spLocks noGrp="1"/>
          </p:cNvSpPr>
          <p:nvPr>
            <p:ph type="sldNum" sz="quarter" idx="10"/>
          </p:nvPr>
        </p:nvSpPr>
        <p:spPr/>
        <p:txBody>
          <a:bodyPr/>
          <a:lstStyle/>
          <a:p>
            <a:fld id="{A9B67BE4-B697-4B0C-AED9-AED1985FFEB6}" type="slidenum">
              <a:rPr lang="en-CA" smtClean="0"/>
              <a:pPr/>
              <a:t>13</a:t>
            </a:fld>
            <a:endParaRPr lang="en-CA" dirty="0"/>
          </a:p>
        </p:txBody>
      </p:sp>
      <p:sp>
        <p:nvSpPr>
          <p:cNvPr id="3" name="Title 2">
            <a:extLst>
              <a:ext uri="{FF2B5EF4-FFF2-40B4-BE49-F238E27FC236}">
                <a16:creationId xmlns:a16="http://schemas.microsoft.com/office/drawing/2014/main" id="{ADD78C6F-FAC5-40C7-9B80-62DB3B0CDD4B}"/>
              </a:ext>
            </a:extLst>
          </p:cNvPr>
          <p:cNvSpPr>
            <a:spLocks noGrp="1"/>
          </p:cNvSpPr>
          <p:nvPr>
            <p:ph type="title"/>
          </p:nvPr>
        </p:nvSpPr>
        <p:spPr/>
        <p:txBody>
          <a:bodyPr/>
          <a:lstStyle/>
          <a:p>
            <a:r>
              <a:rPr lang="en-US" dirty="0"/>
              <a:t> </a:t>
            </a:r>
            <a:r>
              <a:rPr lang="en-US" sz="3600" dirty="0"/>
              <a:t>CHRE Application Process</a:t>
            </a:r>
            <a:endParaRPr lang="en-US" dirty="0"/>
          </a:p>
        </p:txBody>
      </p:sp>
      <p:sp>
        <p:nvSpPr>
          <p:cNvPr id="4" name="Content Placeholder 3">
            <a:extLst>
              <a:ext uri="{FF2B5EF4-FFF2-40B4-BE49-F238E27FC236}">
                <a16:creationId xmlns:a16="http://schemas.microsoft.com/office/drawing/2014/main" id="{5431173F-FA8B-4EEF-A4DA-F6A7F3E4F951}"/>
              </a:ext>
            </a:extLst>
          </p:cNvPr>
          <p:cNvSpPr>
            <a:spLocks noGrp="1"/>
          </p:cNvSpPr>
          <p:nvPr>
            <p:ph idx="1"/>
          </p:nvPr>
        </p:nvSpPr>
        <p:spPr/>
        <p:txBody>
          <a:bodyPr/>
          <a:lstStyle/>
          <a:p>
            <a:pPr marL="457200" indent="-457200">
              <a:buFont typeface="Arial" panose="020B0604020202020204" pitchFamily="34" charset="0"/>
              <a:buChar char="•"/>
            </a:pPr>
            <a:r>
              <a:rPr lang="en-US" b="0" dirty="0"/>
              <a:t>Minimum 10 years of experience as an HR practitioner.</a:t>
            </a:r>
          </a:p>
          <a:p>
            <a:pPr marL="457200" indent="-457200">
              <a:buFont typeface="Arial" panose="020B0604020202020204" pitchFamily="34" charset="0"/>
              <a:buChar char="•"/>
            </a:pPr>
            <a:endParaRPr lang="en-US" b="0" dirty="0"/>
          </a:p>
          <a:p>
            <a:pPr marL="457200" indent="-457200">
              <a:buFont typeface="Arial" panose="020B0604020202020204" pitchFamily="34" charset="0"/>
              <a:buChar char="•"/>
            </a:pPr>
            <a:r>
              <a:rPr lang="en-US" b="0" dirty="0"/>
              <a:t>A significant portion of the experience must be at the senior, high-impact level.  This will enable the applicant to draw on a broad range of experiences for the application.</a:t>
            </a:r>
          </a:p>
          <a:p>
            <a:pPr marL="457200" indent="-457200">
              <a:buFont typeface="Arial" panose="020B0604020202020204" pitchFamily="34" charset="0"/>
              <a:buChar char="•"/>
            </a:pPr>
            <a:endParaRPr lang="en-US" b="0" dirty="0"/>
          </a:p>
          <a:p>
            <a:pPr marL="457200" indent="-457200">
              <a:buFont typeface="Arial" panose="020B0604020202020204" pitchFamily="34" charset="0"/>
              <a:buChar char="•"/>
            </a:pPr>
            <a:r>
              <a:rPr lang="en-US" b="0" dirty="0"/>
              <a:t>Registrant (member) of HRPA and remit application fee.</a:t>
            </a:r>
            <a:endParaRPr lang="en-US" dirty="0"/>
          </a:p>
        </p:txBody>
      </p:sp>
    </p:spTree>
    <p:extLst>
      <p:ext uri="{BB962C8B-B14F-4D97-AF65-F5344CB8AC3E}">
        <p14:creationId xmlns:p14="http://schemas.microsoft.com/office/powerpoint/2010/main" val="315147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3F87A83-34DE-4CAD-A385-E07B043A3A07}"/>
              </a:ext>
            </a:extLst>
          </p:cNvPr>
          <p:cNvSpPr>
            <a:spLocks noGrp="1"/>
          </p:cNvSpPr>
          <p:nvPr>
            <p:ph type="sldNum" sz="quarter" idx="10"/>
          </p:nvPr>
        </p:nvSpPr>
        <p:spPr/>
        <p:txBody>
          <a:bodyPr/>
          <a:lstStyle/>
          <a:p>
            <a:fld id="{A9B67BE4-B697-4B0C-AED9-AED1985FFEB6}" type="slidenum">
              <a:rPr lang="en-CA" smtClean="0"/>
              <a:pPr/>
              <a:t>14</a:t>
            </a:fld>
            <a:endParaRPr lang="en-CA" dirty="0"/>
          </a:p>
        </p:txBody>
      </p:sp>
      <p:sp>
        <p:nvSpPr>
          <p:cNvPr id="3" name="Title 2">
            <a:extLst>
              <a:ext uri="{FF2B5EF4-FFF2-40B4-BE49-F238E27FC236}">
                <a16:creationId xmlns:a16="http://schemas.microsoft.com/office/drawing/2014/main" id="{A7F97592-308A-4DB4-8CA2-7EE5481A77E6}"/>
              </a:ext>
            </a:extLst>
          </p:cNvPr>
          <p:cNvSpPr>
            <a:spLocks noGrp="1"/>
          </p:cNvSpPr>
          <p:nvPr>
            <p:ph type="title"/>
          </p:nvPr>
        </p:nvSpPr>
        <p:spPr/>
        <p:txBody>
          <a:bodyPr/>
          <a:lstStyle/>
          <a:p>
            <a:r>
              <a:rPr lang="en-US" sz="4000" dirty="0"/>
              <a:t>CHRE Application Process-  cont.</a:t>
            </a:r>
          </a:p>
        </p:txBody>
      </p:sp>
      <p:sp>
        <p:nvSpPr>
          <p:cNvPr id="4" name="Content Placeholder 3">
            <a:extLst>
              <a:ext uri="{FF2B5EF4-FFF2-40B4-BE49-F238E27FC236}">
                <a16:creationId xmlns:a16="http://schemas.microsoft.com/office/drawing/2014/main" id="{CFBB7C23-D9C0-4E26-9B4F-E39AB5F8EC94}"/>
              </a:ext>
            </a:extLst>
          </p:cNvPr>
          <p:cNvSpPr>
            <a:spLocks noGrp="1"/>
          </p:cNvSpPr>
          <p:nvPr>
            <p:ph idx="1"/>
          </p:nvPr>
        </p:nvSpPr>
        <p:spPr/>
        <p:txBody>
          <a:bodyPr/>
          <a:lstStyle/>
          <a:p>
            <a:pPr marL="457200" indent="-457200">
              <a:buFont typeface="Arial" panose="020B0604020202020204" pitchFamily="34" charset="0"/>
              <a:buChar char="•"/>
            </a:pPr>
            <a:r>
              <a:rPr lang="en-US" b="0" dirty="0"/>
              <a:t>CHRE Application requires you to provide one example for each of the 15 competencies in the CHRE Evaluation Grid.</a:t>
            </a:r>
          </a:p>
          <a:p>
            <a:pPr marL="457200" indent="-457200">
              <a:buFont typeface="Arial" panose="020B0604020202020204" pitchFamily="34" charset="0"/>
              <a:buChar char="•"/>
            </a:pPr>
            <a:r>
              <a:rPr lang="en-CA" altLang="en-US" b="0" dirty="0">
                <a:ea typeface="Times New Roman" panose="02020603050405020304" pitchFamily="18" charset="0"/>
                <a:cs typeface="Arial" panose="020B0604020202020204" pitchFamily="34" charset="0"/>
              </a:rPr>
              <a:t>Recommended that examples not be repeated more than once</a:t>
            </a:r>
          </a:p>
          <a:p>
            <a:pPr marL="914400" lvl="2" indent="0">
              <a:buNone/>
            </a:pPr>
            <a:r>
              <a:rPr lang="en-CA" altLang="en-US" sz="1867" dirty="0">
                <a:ea typeface="Times New Roman" panose="02020603050405020304" pitchFamily="18" charset="0"/>
                <a:cs typeface="Arial" panose="020B0604020202020204" pitchFamily="34" charset="0"/>
              </a:rPr>
              <a:t> </a:t>
            </a:r>
          </a:p>
          <a:p>
            <a:pPr lvl="2">
              <a:buFont typeface="Wingdings" panose="05000000000000000000" pitchFamily="2" charset="2"/>
              <a:buChar char="Ø"/>
            </a:pPr>
            <a:r>
              <a:rPr lang="en-CA" altLang="en-US" sz="1867" dirty="0">
                <a:ea typeface="Times New Roman" panose="02020603050405020304" pitchFamily="18" charset="0"/>
                <a:cs typeface="Arial" panose="020B0604020202020204" pitchFamily="34" charset="0"/>
              </a:rPr>
              <a:t>if you repeat an example, ensure that you tailor the example so that it addresses  the competency for which it is being used</a:t>
            </a:r>
          </a:p>
          <a:p>
            <a:pPr lvl="2">
              <a:buFont typeface="Wingdings" panose="05000000000000000000" pitchFamily="2" charset="2"/>
              <a:buChar char="Ø"/>
            </a:pPr>
            <a:endParaRPr lang="en-CA" altLang="en-US" sz="1867" dirty="0">
              <a:ea typeface="Times New Roman" panose="02020603050405020304" pitchFamily="18" charset="0"/>
              <a:cs typeface="Arial" panose="020B0604020202020204" pitchFamily="34" charset="0"/>
            </a:endParaRPr>
          </a:p>
          <a:p>
            <a:pPr marL="457200" indent="-457200">
              <a:buFont typeface="Arial" panose="020B0604020202020204" pitchFamily="34" charset="0"/>
              <a:buChar char="•"/>
            </a:pPr>
            <a:r>
              <a:rPr lang="en-US" b="0" dirty="0"/>
              <a:t>Three parts to the application – competency examples, resume and organizational charts.</a:t>
            </a:r>
            <a:endParaRPr lang="en-CA" altLang="en-US" dirty="0">
              <a:ea typeface="Times New Roman" panose="02020603050405020304" pitchFamily="18" charset="0"/>
              <a:cs typeface="Arial" panose="020B0604020202020204" pitchFamily="34" charset="0"/>
            </a:endParaRPr>
          </a:p>
          <a:p>
            <a:pPr marL="457200" indent="-457200">
              <a:buFont typeface="Arial" panose="020B0604020202020204" pitchFamily="34" charset="0"/>
              <a:buChar char="•"/>
            </a:pPr>
            <a:endParaRPr lang="en-US" b="0" dirty="0"/>
          </a:p>
          <a:p>
            <a:r>
              <a:rPr lang="en-US" b="0" dirty="0"/>
              <a:t>	</a:t>
            </a:r>
          </a:p>
          <a:p>
            <a:endParaRPr lang="en-US" dirty="0"/>
          </a:p>
        </p:txBody>
      </p:sp>
    </p:spTree>
    <p:extLst>
      <p:ext uri="{BB962C8B-B14F-4D97-AF65-F5344CB8AC3E}">
        <p14:creationId xmlns:p14="http://schemas.microsoft.com/office/powerpoint/2010/main" val="104013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C90807-84D3-4362-B191-EA4715B1538D}"/>
              </a:ext>
            </a:extLst>
          </p:cNvPr>
          <p:cNvSpPr>
            <a:spLocks noGrp="1"/>
          </p:cNvSpPr>
          <p:nvPr>
            <p:ph sz="half" idx="1"/>
          </p:nvPr>
        </p:nvSpPr>
        <p:spPr/>
        <p:txBody>
          <a:bodyPr/>
          <a:lstStyle/>
          <a:p>
            <a:pPr marL="0" indent="0" algn="ctr">
              <a:buNone/>
            </a:pPr>
            <a:r>
              <a:rPr lang="en-CA" sz="2200" b="0" dirty="0"/>
              <a:t>Resume</a:t>
            </a:r>
          </a:p>
          <a:p>
            <a:r>
              <a:rPr lang="en-CA" sz="2200" b="0" dirty="0"/>
              <a:t>Application must include a chronological resume</a:t>
            </a:r>
          </a:p>
          <a:p>
            <a:pPr marL="0" indent="0">
              <a:buNone/>
            </a:pPr>
            <a:endParaRPr lang="en-CA" sz="2200" b="0" dirty="0"/>
          </a:p>
          <a:p>
            <a:r>
              <a:rPr lang="en-CA" sz="2200" b="0" dirty="0"/>
              <a:t>Resume </a:t>
            </a:r>
            <a:r>
              <a:rPr lang="en-CA" sz="2200" b="0" dirty="0">
                <a:solidFill>
                  <a:srgbClr val="FF0000"/>
                </a:solidFill>
              </a:rPr>
              <a:t>should  provide a high-level overview of your responsibilities </a:t>
            </a:r>
            <a:r>
              <a:rPr lang="en-CA" sz="2200" b="0" dirty="0"/>
              <a:t>and accomplishments in each senior-level position</a:t>
            </a:r>
          </a:p>
          <a:p>
            <a:endParaRPr lang="en-US" dirty="0"/>
          </a:p>
        </p:txBody>
      </p:sp>
      <p:sp>
        <p:nvSpPr>
          <p:cNvPr id="4" name="Content Placeholder 3">
            <a:extLst>
              <a:ext uri="{FF2B5EF4-FFF2-40B4-BE49-F238E27FC236}">
                <a16:creationId xmlns:a16="http://schemas.microsoft.com/office/drawing/2014/main" id="{B50B32AF-D9DB-4ABE-9A17-BFDAE1DED7DC}"/>
              </a:ext>
            </a:extLst>
          </p:cNvPr>
          <p:cNvSpPr>
            <a:spLocks noGrp="1"/>
          </p:cNvSpPr>
          <p:nvPr>
            <p:ph sz="half" idx="2"/>
          </p:nvPr>
        </p:nvSpPr>
        <p:spPr/>
        <p:txBody>
          <a:bodyPr/>
          <a:lstStyle/>
          <a:p>
            <a:pPr marL="0" indent="0" algn="ctr">
              <a:buNone/>
            </a:pPr>
            <a:r>
              <a:rPr lang="en-US" sz="2200" dirty="0"/>
              <a:t>Organizational Charts</a:t>
            </a:r>
          </a:p>
          <a:p>
            <a:endParaRPr lang="en-US" sz="2200" dirty="0"/>
          </a:p>
          <a:p>
            <a:r>
              <a:rPr lang="en-US" sz="2200" dirty="0"/>
              <a:t>Required for each organization that is used in a competency example in the application</a:t>
            </a:r>
          </a:p>
          <a:p>
            <a:pPr marL="0" indent="0">
              <a:buNone/>
            </a:pPr>
            <a:endParaRPr lang="en-US" sz="2200" dirty="0"/>
          </a:p>
          <a:p>
            <a:r>
              <a:rPr lang="en-US" altLang="en-US" sz="2200" dirty="0">
                <a:cs typeface="Arial" panose="020B0604020202020204" pitchFamily="34" charset="0"/>
              </a:rPr>
              <a:t>Organizational charts must indicate: </a:t>
            </a:r>
          </a:p>
          <a:p>
            <a:pPr lvl="2"/>
            <a:r>
              <a:rPr lang="en-US" altLang="en-US" sz="2200" dirty="0">
                <a:cs typeface="Arial" panose="020B0604020202020204" pitchFamily="34" charset="0"/>
              </a:rPr>
              <a:t>the size of the organization</a:t>
            </a:r>
          </a:p>
          <a:p>
            <a:pPr lvl="2"/>
            <a:r>
              <a:rPr lang="en-US" altLang="en-US" sz="2200" dirty="0">
                <a:cs typeface="Arial" panose="020B0604020202020204" pitchFamily="34" charset="0"/>
              </a:rPr>
              <a:t>who you report to, positions reporting to you  and your direct reports</a:t>
            </a:r>
          </a:p>
          <a:p>
            <a:endParaRPr lang="en-US" sz="2800" dirty="0"/>
          </a:p>
          <a:p>
            <a:endParaRPr lang="en-US" dirty="0"/>
          </a:p>
          <a:p>
            <a:endParaRPr lang="en-US" dirty="0"/>
          </a:p>
        </p:txBody>
      </p:sp>
      <p:sp>
        <p:nvSpPr>
          <p:cNvPr id="5" name="Slide Number Placeholder 4">
            <a:extLst>
              <a:ext uri="{FF2B5EF4-FFF2-40B4-BE49-F238E27FC236}">
                <a16:creationId xmlns:a16="http://schemas.microsoft.com/office/drawing/2014/main" id="{1AD507F4-7665-47C2-A895-C726EE2BE766}"/>
              </a:ext>
            </a:extLst>
          </p:cNvPr>
          <p:cNvSpPr>
            <a:spLocks noGrp="1"/>
          </p:cNvSpPr>
          <p:nvPr>
            <p:ph type="sldNum" sz="quarter" idx="10"/>
          </p:nvPr>
        </p:nvSpPr>
        <p:spPr/>
        <p:txBody>
          <a:bodyPr/>
          <a:lstStyle/>
          <a:p>
            <a:fld id="{A9B67BE4-B697-4B0C-AED9-AED1985FFEB6}" type="slidenum">
              <a:rPr lang="en-CA" smtClean="0"/>
              <a:pPr/>
              <a:t>15</a:t>
            </a:fld>
            <a:endParaRPr lang="en-CA" dirty="0"/>
          </a:p>
        </p:txBody>
      </p:sp>
    </p:spTree>
    <p:extLst>
      <p:ext uri="{BB962C8B-B14F-4D97-AF65-F5344CB8AC3E}">
        <p14:creationId xmlns:p14="http://schemas.microsoft.com/office/powerpoint/2010/main" val="1874312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D9B41-27D0-44C8-94C1-59A4DE87BA20}"/>
              </a:ext>
            </a:extLst>
          </p:cNvPr>
          <p:cNvSpPr>
            <a:spLocks noGrp="1"/>
          </p:cNvSpPr>
          <p:nvPr>
            <p:ph type="title"/>
          </p:nvPr>
        </p:nvSpPr>
        <p:spPr/>
        <p:txBody>
          <a:bodyPr/>
          <a:lstStyle/>
          <a:p>
            <a:r>
              <a:rPr lang="en-US" dirty="0"/>
              <a:t>CHRE Evaluation Grid - Rubric</a:t>
            </a:r>
          </a:p>
        </p:txBody>
      </p:sp>
      <p:sp>
        <p:nvSpPr>
          <p:cNvPr id="3" name="Slide Number Placeholder 2">
            <a:extLst>
              <a:ext uri="{FF2B5EF4-FFF2-40B4-BE49-F238E27FC236}">
                <a16:creationId xmlns:a16="http://schemas.microsoft.com/office/drawing/2014/main" id="{F3A1529C-A291-454E-8A47-90A04D5E7127}"/>
              </a:ext>
            </a:extLst>
          </p:cNvPr>
          <p:cNvSpPr>
            <a:spLocks noGrp="1"/>
          </p:cNvSpPr>
          <p:nvPr>
            <p:ph type="sldNum" sz="quarter" idx="10"/>
          </p:nvPr>
        </p:nvSpPr>
        <p:spPr/>
        <p:txBody>
          <a:bodyPr/>
          <a:lstStyle/>
          <a:p>
            <a:fld id="{A9B67BE4-B697-4B0C-AED9-AED1985FFEB6}" type="slidenum">
              <a:rPr lang="en-CA" smtClean="0"/>
              <a:pPr/>
              <a:t>16</a:t>
            </a:fld>
            <a:endParaRPr lang="en-CA" dirty="0"/>
          </a:p>
        </p:txBody>
      </p:sp>
      <p:sp>
        <p:nvSpPr>
          <p:cNvPr id="4" name="Content Placeholder 3">
            <a:extLst>
              <a:ext uri="{FF2B5EF4-FFF2-40B4-BE49-F238E27FC236}">
                <a16:creationId xmlns:a16="http://schemas.microsoft.com/office/drawing/2014/main" id="{7182E293-BE5B-414D-B6D2-54972043FD52}"/>
              </a:ext>
            </a:extLst>
          </p:cNvPr>
          <p:cNvSpPr>
            <a:spLocks noGrp="1"/>
          </p:cNvSpPr>
          <p:nvPr>
            <p:ph idx="1"/>
          </p:nvPr>
        </p:nvSpPr>
        <p:spPr/>
        <p:txBody>
          <a:bodyPr/>
          <a:lstStyle/>
          <a:p>
            <a:endParaRPr lang="en-US" sz="2300" b="0" dirty="0"/>
          </a:p>
          <a:p>
            <a:r>
              <a:rPr lang="en-US" sz="2300" b="0" dirty="0"/>
              <a:t>CHRE Rubric is designed on a Scale of 1-5</a:t>
            </a:r>
          </a:p>
          <a:p>
            <a:pPr lvl="1"/>
            <a:r>
              <a:rPr lang="en-US" sz="2300" dirty="0"/>
              <a:t>Level 1-2 is below the level expected of a CHRE</a:t>
            </a:r>
          </a:p>
          <a:p>
            <a:pPr lvl="1"/>
            <a:r>
              <a:rPr lang="en-US" sz="2300" dirty="0"/>
              <a:t>Level 3 – 5 is at or above the level expected of a CHRE</a:t>
            </a:r>
          </a:p>
          <a:p>
            <a:endParaRPr lang="en-US" sz="2300" dirty="0"/>
          </a:p>
          <a:p>
            <a:endParaRPr lang="en-US" sz="2300" dirty="0"/>
          </a:p>
          <a:p>
            <a:r>
              <a:rPr lang="en-US" sz="2300" b="0" dirty="0"/>
              <a:t>A minimum overall score of 3 out of 5 with no scores of 1 is required to be granted the CHRE designation</a:t>
            </a:r>
          </a:p>
          <a:p>
            <a:endParaRPr lang="en-US" sz="2300" b="0" dirty="0"/>
          </a:p>
          <a:p>
            <a:r>
              <a:rPr lang="en-US" sz="2300" b="0" dirty="0"/>
              <a:t>Rubric lists the 15 competencies that are considered fundamental to a Human Resources Executive</a:t>
            </a:r>
          </a:p>
          <a:p>
            <a:endParaRPr lang="en-US" sz="2300" b="0" dirty="0"/>
          </a:p>
          <a:p>
            <a:endParaRPr lang="en-US" dirty="0"/>
          </a:p>
        </p:txBody>
      </p:sp>
    </p:spTree>
    <p:extLst>
      <p:ext uri="{BB962C8B-B14F-4D97-AF65-F5344CB8AC3E}">
        <p14:creationId xmlns:p14="http://schemas.microsoft.com/office/powerpoint/2010/main" val="2490488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D156A-0159-47F0-9B62-A62981032DBF}"/>
              </a:ext>
            </a:extLst>
          </p:cNvPr>
          <p:cNvSpPr>
            <a:spLocks noGrp="1"/>
          </p:cNvSpPr>
          <p:nvPr>
            <p:ph type="title"/>
          </p:nvPr>
        </p:nvSpPr>
        <p:spPr/>
        <p:txBody>
          <a:bodyPr/>
          <a:lstStyle/>
          <a:p>
            <a:r>
              <a:rPr lang="en-US" dirty="0"/>
              <a:t>CHRE Competencies</a:t>
            </a:r>
          </a:p>
        </p:txBody>
      </p:sp>
      <p:sp>
        <p:nvSpPr>
          <p:cNvPr id="3" name="Content Placeholder 2">
            <a:extLst>
              <a:ext uri="{FF2B5EF4-FFF2-40B4-BE49-F238E27FC236}">
                <a16:creationId xmlns:a16="http://schemas.microsoft.com/office/drawing/2014/main" id="{7A7A9167-4720-46F5-A4A9-9EDB3DF12591}"/>
              </a:ext>
            </a:extLst>
          </p:cNvPr>
          <p:cNvSpPr>
            <a:spLocks noGrp="1"/>
          </p:cNvSpPr>
          <p:nvPr>
            <p:ph sz="half" idx="1"/>
          </p:nvPr>
        </p:nvSpPr>
        <p:spPr/>
        <p:txBody>
          <a:bodyPr/>
          <a:lstStyle/>
          <a:p>
            <a:pPr marL="0" indent="0">
              <a:buNone/>
            </a:pPr>
            <a:r>
              <a:rPr lang="en-CA" sz="1800" dirty="0">
                <a:solidFill>
                  <a:srgbClr val="FF0000"/>
                </a:solidFill>
              </a:rPr>
              <a:t>Individual skills</a:t>
            </a:r>
          </a:p>
          <a:p>
            <a:pPr marL="0" indent="0" fontAlgn="t">
              <a:buNone/>
            </a:pPr>
            <a:r>
              <a:rPr lang="en-CA" sz="1800" dirty="0"/>
              <a:t>1. Critical thinking and analysis</a:t>
            </a:r>
            <a:endParaRPr lang="en-US" sz="1800" dirty="0"/>
          </a:p>
          <a:p>
            <a:pPr marL="0" indent="0" fontAlgn="t">
              <a:buNone/>
            </a:pPr>
            <a:r>
              <a:rPr lang="en-CA" sz="1800" dirty="0"/>
              <a:t>2. Technological savvy</a:t>
            </a:r>
            <a:endParaRPr lang="en-US" sz="1800" dirty="0"/>
          </a:p>
          <a:p>
            <a:pPr marL="0" indent="0" fontAlgn="t">
              <a:buNone/>
            </a:pPr>
            <a:r>
              <a:rPr lang="en-CA" sz="1800" dirty="0"/>
              <a:t>3. Research skills</a:t>
            </a:r>
            <a:endParaRPr lang="en-US" sz="1800" dirty="0"/>
          </a:p>
          <a:p>
            <a:pPr marL="0" indent="0" fontAlgn="t">
              <a:buNone/>
            </a:pPr>
            <a:r>
              <a:rPr lang="en-CA" sz="1800" dirty="0"/>
              <a:t>4. Quantitative skills</a:t>
            </a:r>
          </a:p>
          <a:p>
            <a:pPr marL="0" indent="0" fontAlgn="t">
              <a:buNone/>
            </a:pPr>
            <a:r>
              <a:rPr lang="en-CA" sz="1800" dirty="0"/>
              <a:t>5. Critical Legal Thinking</a:t>
            </a:r>
            <a:endParaRPr lang="en-US" sz="1800" dirty="0"/>
          </a:p>
          <a:p>
            <a:pPr marL="0" indent="0">
              <a:buNone/>
            </a:pPr>
            <a:r>
              <a:rPr lang="en-CA" sz="1800" dirty="0">
                <a:solidFill>
                  <a:srgbClr val="FF0000"/>
                </a:solidFill>
              </a:rPr>
              <a:t>Team skills</a:t>
            </a:r>
          </a:p>
          <a:p>
            <a:pPr marL="0" indent="0">
              <a:buNone/>
            </a:pPr>
            <a:r>
              <a:rPr lang="en-CA" sz="1800" dirty="0"/>
              <a:t>6. Emotional intelligence</a:t>
            </a:r>
          </a:p>
          <a:p>
            <a:pPr marL="0" indent="0">
              <a:buNone/>
            </a:pPr>
            <a:r>
              <a:rPr lang="en-CA" sz="1800" dirty="0"/>
              <a:t>7. Project management</a:t>
            </a:r>
          </a:p>
          <a:p>
            <a:pPr marL="0" indent="0">
              <a:buNone/>
            </a:pPr>
            <a:r>
              <a:rPr lang="en-CA" sz="1800" dirty="0"/>
              <a:t>8. Decision-making skills</a:t>
            </a:r>
          </a:p>
          <a:p>
            <a:pPr marL="0" indent="0">
              <a:buNone/>
            </a:pPr>
            <a:r>
              <a:rPr lang="en-CA" sz="1800" dirty="0"/>
              <a:t>9. Business acumen</a:t>
            </a:r>
          </a:p>
          <a:p>
            <a:pPr marL="0" indent="0">
              <a:buNone/>
            </a:pPr>
            <a:r>
              <a:rPr lang="en-CA" sz="1800" dirty="0"/>
              <a:t>10. Independence</a:t>
            </a:r>
          </a:p>
          <a:p>
            <a:endParaRPr lang="en-US" dirty="0"/>
          </a:p>
        </p:txBody>
      </p:sp>
      <p:sp>
        <p:nvSpPr>
          <p:cNvPr id="4" name="Content Placeholder 3">
            <a:extLst>
              <a:ext uri="{FF2B5EF4-FFF2-40B4-BE49-F238E27FC236}">
                <a16:creationId xmlns:a16="http://schemas.microsoft.com/office/drawing/2014/main" id="{65DA37CB-4E96-4B76-B17E-0A1F2478031D}"/>
              </a:ext>
            </a:extLst>
          </p:cNvPr>
          <p:cNvSpPr>
            <a:spLocks noGrp="1"/>
          </p:cNvSpPr>
          <p:nvPr>
            <p:ph sz="half" idx="2"/>
          </p:nvPr>
        </p:nvSpPr>
        <p:spPr/>
        <p:txBody>
          <a:bodyPr/>
          <a:lstStyle/>
          <a:p>
            <a:pPr marL="0" indent="0">
              <a:buNone/>
            </a:pPr>
            <a:r>
              <a:rPr lang="en-CA" sz="1800" dirty="0">
                <a:solidFill>
                  <a:srgbClr val="FF0000"/>
                </a:solidFill>
              </a:rPr>
              <a:t>Organizational skills</a:t>
            </a:r>
          </a:p>
          <a:p>
            <a:pPr marL="0" indent="0">
              <a:buNone/>
            </a:pPr>
            <a:r>
              <a:rPr lang="en-CA" sz="1800" dirty="0"/>
              <a:t>11. Ethical behaviour and professionalism</a:t>
            </a:r>
          </a:p>
          <a:p>
            <a:pPr marL="0" indent="0">
              <a:buNone/>
            </a:pPr>
            <a:r>
              <a:rPr lang="en-CA" sz="1800" dirty="0"/>
              <a:t>12. Relationship management</a:t>
            </a:r>
          </a:p>
          <a:p>
            <a:pPr marL="0" indent="0">
              <a:buNone/>
            </a:pPr>
            <a:r>
              <a:rPr lang="en-CA" sz="1800" dirty="0"/>
              <a:t>13. Negotiation and influencing</a:t>
            </a:r>
          </a:p>
          <a:p>
            <a:pPr marL="0" indent="0">
              <a:buNone/>
            </a:pPr>
            <a:r>
              <a:rPr lang="en-CA" sz="1800" dirty="0"/>
              <a:t>14. Strategic and organizational leadership</a:t>
            </a:r>
          </a:p>
          <a:p>
            <a:pPr marL="0" indent="0">
              <a:buNone/>
            </a:pPr>
            <a:r>
              <a:rPr lang="en-CA" sz="1800" dirty="0"/>
              <a:t>15. Integration</a:t>
            </a:r>
          </a:p>
          <a:p>
            <a:endParaRPr lang="en-US" dirty="0"/>
          </a:p>
        </p:txBody>
      </p:sp>
      <p:sp>
        <p:nvSpPr>
          <p:cNvPr id="5" name="Slide Number Placeholder 4">
            <a:extLst>
              <a:ext uri="{FF2B5EF4-FFF2-40B4-BE49-F238E27FC236}">
                <a16:creationId xmlns:a16="http://schemas.microsoft.com/office/drawing/2014/main" id="{62FDEC03-DE50-4E71-BA6C-7D253625DBB1}"/>
              </a:ext>
            </a:extLst>
          </p:cNvPr>
          <p:cNvSpPr>
            <a:spLocks noGrp="1"/>
          </p:cNvSpPr>
          <p:nvPr>
            <p:ph type="sldNum" sz="quarter" idx="10"/>
          </p:nvPr>
        </p:nvSpPr>
        <p:spPr/>
        <p:txBody>
          <a:bodyPr/>
          <a:lstStyle/>
          <a:p>
            <a:fld id="{A9B67BE4-B697-4B0C-AED9-AED1985FFEB6}" type="slidenum">
              <a:rPr lang="en-CA" smtClean="0"/>
              <a:pPr/>
              <a:t>17</a:t>
            </a:fld>
            <a:endParaRPr lang="en-CA" dirty="0"/>
          </a:p>
        </p:txBody>
      </p:sp>
    </p:spTree>
    <p:extLst>
      <p:ext uri="{BB962C8B-B14F-4D97-AF65-F5344CB8AC3E}">
        <p14:creationId xmlns:p14="http://schemas.microsoft.com/office/powerpoint/2010/main" val="259279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6918796-2918-40D6-BE3A-4600C47FC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A6329E0-278C-4B59-8390-D4FB4A2F6CBA}"/>
              </a:ext>
            </a:extLst>
          </p:cNvPr>
          <p:cNvSpPr>
            <a:spLocks noGrp="1"/>
          </p:cNvSpPr>
          <p:nvPr>
            <p:ph type="title"/>
          </p:nvPr>
        </p:nvSpPr>
        <p:spPr>
          <a:xfrm>
            <a:off x="838200" y="672747"/>
            <a:ext cx="10515600" cy="715556"/>
          </a:xfrm>
        </p:spPr>
        <p:txBody>
          <a:bodyPr vert="horz" lIns="91440" tIns="45720" rIns="91440" bIns="45720" rtlCol="0" anchor="ctr">
            <a:normAutofit/>
          </a:bodyPr>
          <a:lstStyle/>
          <a:p>
            <a:pPr algn="ctr"/>
            <a:r>
              <a:rPr lang="en-US" sz="3200" kern="1200" dirty="0">
                <a:solidFill>
                  <a:schemeClr val="bg1"/>
                </a:solidFill>
                <a:latin typeface="+mj-lt"/>
                <a:ea typeface="+mj-ea"/>
                <a:cs typeface="+mj-cs"/>
              </a:rPr>
              <a:t>CHRE Grid – Negotiation and Influencing</a:t>
            </a:r>
          </a:p>
        </p:txBody>
      </p:sp>
      <p:sp>
        <p:nvSpPr>
          <p:cNvPr id="3" name="Slide Number Placeholder 2">
            <a:extLst>
              <a:ext uri="{FF2B5EF4-FFF2-40B4-BE49-F238E27FC236}">
                <a16:creationId xmlns:a16="http://schemas.microsoft.com/office/drawing/2014/main" id="{FFA780F4-ACAC-4ED9-80F9-C980028FF803}"/>
              </a:ext>
            </a:extLst>
          </p:cNvPr>
          <p:cNvSpPr>
            <a:spLocks noGrp="1"/>
          </p:cNvSpPr>
          <p:nvPr>
            <p:ph type="sldNum" sz="quarter" idx="10"/>
          </p:nvPr>
        </p:nvSpPr>
        <p:spPr>
          <a:xfrm>
            <a:off x="8610600" y="6356350"/>
            <a:ext cx="2743200" cy="365125"/>
          </a:xfrm>
        </p:spPr>
        <p:txBody>
          <a:bodyPr vert="horz" lIns="91440" tIns="45720" rIns="91440" bIns="45720" rtlCol="0" anchor="ctr">
            <a:normAutofit/>
          </a:bodyPr>
          <a:lstStyle/>
          <a:p>
            <a:pPr algn="r">
              <a:spcAft>
                <a:spcPts val="600"/>
              </a:spcAft>
            </a:pPr>
            <a:fld id="{A9B67BE4-B697-4B0C-AED9-AED1985FFEB6}" type="slidenum">
              <a:rPr lang="en-US" sz="1200">
                <a:solidFill>
                  <a:prstClr val="black">
                    <a:tint val="75000"/>
                  </a:prstClr>
                </a:solidFill>
                <a:latin typeface="+mn-lt"/>
              </a:rPr>
              <a:pPr algn="r">
                <a:spcAft>
                  <a:spcPts val="600"/>
                </a:spcAft>
              </a:pPr>
              <a:t>18</a:t>
            </a:fld>
            <a:endParaRPr lang="en-US" sz="1200" dirty="0">
              <a:solidFill>
                <a:prstClr val="black">
                  <a:tint val="75000"/>
                </a:prstClr>
              </a:solidFill>
              <a:latin typeface="+mn-lt"/>
            </a:endParaRPr>
          </a:p>
        </p:txBody>
      </p:sp>
      <p:graphicFrame>
        <p:nvGraphicFramePr>
          <p:cNvPr id="7" name="Table 5">
            <a:extLst>
              <a:ext uri="{FF2B5EF4-FFF2-40B4-BE49-F238E27FC236}">
                <a16:creationId xmlns:a16="http://schemas.microsoft.com/office/drawing/2014/main" id="{9915ACE6-18FD-489F-9EA5-FD7C013E4723}"/>
              </a:ext>
            </a:extLst>
          </p:cNvPr>
          <p:cNvGraphicFramePr>
            <a:graphicFrameLocks noGrp="1"/>
          </p:cNvGraphicFramePr>
          <p:nvPr>
            <p:ph idx="1"/>
            <p:extLst>
              <p:ext uri="{D42A27DB-BD31-4B8C-83A1-F6EECF244321}">
                <p14:modId xmlns:p14="http://schemas.microsoft.com/office/powerpoint/2010/main" val="3042643193"/>
              </p:ext>
            </p:extLst>
          </p:nvPr>
        </p:nvGraphicFramePr>
        <p:xfrm>
          <a:off x="715170" y="1875205"/>
          <a:ext cx="10761660" cy="3994243"/>
        </p:xfrm>
        <a:graphic>
          <a:graphicData uri="http://schemas.openxmlformats.org/drawingml/2006/table">
            <a:tbl>
              <a:tblPr firstRow="1" bandRow="1">
                <a:tableStyleId>{5C22544A-7EE6-4342-B048-85BDC9FD1C3A}</a:tableStyleId>
              </a:tblPr>
              <a:tblGrid>
                <a:gridCol w="1537380">
                  <a:extLst>
                    <a:ext uri="{9D8B030D-6E8A-4147-A177-3AD203B41FA5}">
                      <a16:colId xmlns:a16="http://schemas.microsoft.com/office/drawing/2014/main" val="3862688906"/>
                    </a:ext>
                  </a:extLst>
                </a:gridCol>
                <a:gridCol w="1537380">
                  <a:extLst>
                    <a:ext uri="{9D8B030D-6E8A-4147-A177-3AD203B41FA5}">
                      <a16:colId xmlns:a16="http://schemas.microsoft.com/office/drawing/2014/main" val="2691060451"/>
                    </a:ext>
                  </a:extLst>
                </a:gridCol>
                <a:gridCol w="1537380">
                  <a:extLst>
                    <a:ext uri="{9D8B030D-6E8A-4147-A177-3AD203B41FA5}">
                      <a16:colId xmlns:a16="http://schemas.microsoft.com/office/drawing/2014/main" val="4283094866"/>
                    </a:ext>
                  </a:extLst>
                </a:gridCol>
                <a:gridCol w="1537380">
                  <a:extLst>
                    <a:ext uri="{9D8B030D-6E8A-4147-A177-3AD203B41FA5}">
                      <a16:colId xmlns:a16="http://schemas.microsoft.com/office/drawing/2014/main" val="3452176302"/>
                    </a:ext>
                  </a:extLst>
                </a:gridCol>
                <a:gridCol w="1537380">
                  <a:extLst>
                    <a:ext uri="{9D8B030D-6E8A-4147-A177-3AD203B41FA5}">
                      <a16:colId xmlns:a16="http://schemas.microsoft.com/office/drawing/2014/main" val="4044251164"/>
                    </a:ext>
                  </a:extLst>
                </a:gridCol>
                <a:gridCol w="1537380">
                  <a:extLst>
                    <a:ext uri="{9D8B030D-6E8A-4147-A177-3AD203B41FA5}">
                      <a16:colId xmlns:a16="http://schemas.microsoft.com/office/drawing/2014/main" val="2471221794"/>
                    </a:ext>
                  </a:extLst>
                </a:gridCol>
                <a:gridCol w="1537380">
                  <a:extLst>
                    <a:ext uri="{9D8B030D-6E8A-4147-A177-3AD203B41FA5}">
                      <a16:colId xmlns:a16="http://schemas.microsoft.com/office/drawing/2014/main" val="3467778114"/>
                    </a:ext>
                  </a:extLst>
                </a:gridCol>
              </a:tblGrid>
              <a:tr h="1326729">
                <a:tc>
                  <a:txBody>
                    <a:bodyPr/>
                    <a:lstStyle/>
                    <a:p>
                      <a:pPr marL="0" marR="0">
                        <a:lnSpc>
                          <a:spcPct val="115000"/>
                        </a:lnSpc>
                        <a:spcBef>
                          <a:spcPts val="300"/>
                        </a:spcBef>
                        <a:spcAft>
                          <a:spcPts val="300"/>
                        </a:spcAft>
                      </a:pPr>
                      <a:r>
                        <a:rPr lang="en-CA" sz="1000" b="1" dirty="0">
                          <a:effectLst/>
                          <a:latin typeface="Calibri" panose="020F0502020204030204" pitchFamily="34" charset="0"/>
                          <a:ea typeface="Times New Roman" panose="02020603050405020304" pitchFamily="18" charset="0"/>
                          <a:cs typeface="Calibri" panose="020F0502020204030204" pitchFamily="34" charset="0"/>
                        </a:rPr>
                        <a:t>Enabling competency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CA" sz="1000" b="1" dirty="0">
                          <a:effectLst/>
                          <a:latin typeface="Calibri" panose="020F0502020204030204" pitchFamily="34" charset="0"/>
                          <a:ea typeface="Times New Roman" panose="02020603050405020304" pitchFamily="18" charset="0"/>
                          <a:cs typeface="Calibri" panose="020F0502020204030204" pitchFamily="34" charset="0"/>
                        </a:rPr>
                        <a:t>Definition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CA" sz="1000" b="1" dirty="0">
                          <a:effectLst/>
                          <a:latin typeface="Calibri" panose="020F0502020204030204" pitchFamily="34" charset="0"/>
                          <a:ea typeface="Times New Roman" panose="02020603050405020304" pitchFamily="18" charset="0"/>
                          <a:cs typeface="Calibri" panose="020F0502020204030204" pitchFamily="34" charset="0"/>
                        </a:rPr>
                        <a:t>Well below the level expected of a CHRE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300"/>
                        </a:spcBef>
                        <a:spcAft>
                          <a:spcPts val="300"/>
                        </a:spcAft>
                      </a:pPr>
                      <a:r>
                        <a:rPr lang="en-CA" sz="1000" b="1"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300"/>
                        </a:spcBef>
                        <a:spcAft>
                          <a:spcPts val="300"/>
                        </a:spcAft>
                      </a:pPr>
                      <a:r>
                        <a:rPr lang="en-CA" sz="1000" b="1" dirty="0">
                          <a:effectLst/>
                          <a:latin typeface="Calibri" panose="020F0502020204030204" pitchFamily="34" charset="0"/>
                          <a:ea typeface="Times New Roman" panose="02020603050405020304" pitchFamily="18" charset="0"/>
                          <a:cs typeface="Calibri" panose="020F0502020204030204" pitchFamily="34" charset="0"/>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CA" sz="1000" b="1" dirty="0">
                          <a:effectLst/>
                          <a:latin typeface="Calibri" panose="020F0502020204030204" pitchFamily="34" charset="0"/>
                          <a:ea typeface="Times New Roman" panose="02020603050405020304" pitchFamily="18" charset="0"/>
                          <a:cs typeface="Calibri" panose="020F0502020204030204" pitchFamily="34" charset="0"/>
                        </a:rPr>
                        <a:t>Somewhat below the level expected of a CHRE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300"/>
                        </a:spcBef>
                        <a:spcAft>
                          <a:spcPts val="300"/>
                        </a:spcAft>
                      </a:pPr>
                      <a:endParaRPr lang="en-CA" sz="1000" b="1" dirty="0">
                        <a:effectLst/>
                        <a:latin typeface="Calibri" panose="020F0502020204030204" pitchFamily="34" charset="0"/>
                        <a:ea typeface="Times New Roman" panose="02020603050405020304" pitchFamily="18" charset="0"/>
                        <a:cs typeface="Calibri" panose="020F0502020204030204" pitchFamily="34" charset="0"/>
                      </a:endParaRPr>
                    </a:p>
                    <a:p>
                      <a:pPr marL="0" marR="0" algn="ctr">
                        <a:lnSpc>
                          <a:spcPct val="115000"/>
                        </a:lnSpc>
                        <a:spcBef>
                          <a:spcPts val="300"/>
                        </a:spcBef>
                        <a:spcAft>
                          <a:spcPts val="300"/>
                        </a:spcAft>
                      </a:pPr>
                      <a:r>
                        <a:rPr lang="en-CA" sz="1000" b="1" dirty="0">
                          <a:effectLst/>
                          <a:latin typeface="Calibri" panose="020F0502020204030204" pitchFamily="34" charset="0"/>
                          <a:ea typeface="Times New Roman" panose="02020603050405020304" pitchFamily="18" charset="0"/>
                          <a:cs typeface="Calibri" panose="020F0502020204030204" pitchFamily="34" charset="0"/>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CA" sz="1000" b="1" dirty="0">
                          <a:effectLst/>
                          <a:latin typeface="Calibri" panose="020F0502020204030204" pitchFamily="34" charset="0"/>
                          <a:ea typeface="Times New Roman" panose="02020603050405020304" pitchFamily="18" charset="0"/>
                          <a:cs typeface="Calibri" panose="020F0502020204030204" pitchFamily="34" charset="0"/>
                        </a:rPr>
                        <a:t>At the level expected of a CHRE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300"/>
                        </a:spcBef>
                        <a:spcAft>
                          <a:spcPts val="300"/>
                        </a:spcAft>
                      </a:pPr>
                      <a:r>
                        <a:rPr lang="en-CA" sz="1000" b="1"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300"/>
                        </a:spcBef>
                        <a:spcAft>
                          <a:spcPts val="300"/>
                        </a:spcAft>
                      </a:pPr>
                      <a:r>
                        <a:rPr lang="en-CA" sz="1000" b="1" dirty="0">
                          <a:effectLst/>
                          <a:latin typeface="Calibri" panose="020F0502020204030204" pitchFamily="34" charset="0"/>
                          <a:ea typeface="Times New Roman" panose="02020603050405020304" pitchFamily="18" charset="0"/>
                          <a:cs typeface="Calibri" panose="020F0502020204030204" pitchFamily="34" charset="0"/>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CA" sz="1000" b="1" dirty="0">
                          <a:effectLst/>
                          <a:latin typeface="Calibri" panose="020F0502020204030204" pitchFamily="34" charset="0"/>
                          <a:ea typeface="Times New Roman" panose="02020603050405020304" pitchFamily="18" charset="0"/>
                          <a:cs typeface="Calibri" panose="020F0502020204030204" pitchFamily="34" charset="0"/>
                        </a:rPr>
                        <a:t>Somewhat above the level expected of a CHRE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300"/>
                        </a:spcBef>
                        <a:spcAft>
                          <a:spcPts val="300"/>
                        </a:spcAft>
                      </a:pPr>
                      <a:endParaRPr lang="en-CA" sz="1000" b="1" dirty="0">
                        <a:effectLst/>
                        <a:latin typeface="Calibri" panose="020F0502020204030204" pitchFamily="34" charset="0"/>
                        <a:ea typeface="Times New Roman" panose="02020603050405020304" pitchFamily="18" charset="0"/>
                        <a:cs typeface="Calibri" panose="020F0502020204030204" pitchFamily="34" charset="0"/>
                      </a:endParaRPr>
                    </a:p>
                    <a:p>
                      <a:pPr marL="0" marR="0" algn="ctr">
                        <a:lnSpc>
                          <a:spcPct val="115000"/>
                        </a:lnSpc>
                        <a:spcBef>
                          <a:spcPts val="300"/>
                        </a:spcBef>
                        <a:spcAft>
                          <a:spcPts val="300"/>
                        </a:spcAft>
                      </a:pPr>
                      <a:r>
                        <a:rPr lang="en-CA" sz="1000" b="1" dirty="0">
                          <a:effectLst/>
                          <a:latin typeface="Calibri" panose="020F0502020204030204" pitchFamily="34" charset="0"/>
                          <a:ea typeface="Times New Roman" panose="02020603050405020304" pitchFamily="18" charset="0"/>
                          <a:cs typeface="Calibri" panose="020F0502020204030204" pitchFamily="34" charset="0"/>
                        </a:rPr>
                        <a:t>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CA" sz="1000" b="1" dirty="0">
                          <a:effectLst/>
                          <a:latin typeface="Calibri" panose="020F0502020204030204" pitchFamily="34" charset="0"/>
                          <a:ea typeface="Times New Roman" panose="02020603050405020304" pitchFamily="18" charset="0"/>
                          <a:cs typeface="Calibri" panose="020F0502020204030204" pitchFamily="34" charset="0"/>
                        </a:rPr>
                        <a:t>Well above the level expected of a CHRE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300"/>
                        </a:spcBef>
                        <a:spcAft>
                          <a:spcPts val="300"/>
                        </a:spcAft>
                      </a:pPr>
                      <a:r>
                        <a:rPr lang="en-CA" sz="1000" b="1"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300"/>
                        </a:spcBef>
                        <a:spcAft>
                          <a:spcPts val="300"/>
                        </a:spcAft>
                      </a:pPr>
                      <a:r>
                        <a:rPr lang="en-CA" sz="1000" b="1" dirty="0">
                          <a:effectLst/>
                          <a:latin typeface="Calibri" panose="020F0502020204030204" pitchFamily="34" charset="0"/>
                          <a:ea typeface="Times New Roman" panose="02020603050405020304" pitchFamily="18" charset="0"/>
                          <a:cs typeface="Calibri" panose="020F0502020204030204" pitchFamily="34" charset="0"/>
                        </a:rPr>
                        <a:t>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31072055"/>
                  </a:ext>
                </a:extLst>
              </a:tr>
              <a:tr h="2667514">
                <a:tc>
                  <a:txBody>
                    <a:bodyPr/>
                    <a:lstStyle/>
                    <a:p>
                      <a:pPr marL="0" marR="0">
                        <a:lnSpc>
                          <a:spcPct val="115000"/>
                        </a:lnSpc>
                        <a:spcBef>
                          <a:spcPts val="600"/>
                        </a:spcBef>
                        <a:spcAft>
                          <a:spcPts val="300"/>
                        </a:spcAft>
                      </a:pPr>
                      <a:endParaRPr lang="en-CA" sz="1000" b="1" dirty="0">
                        <a:effectLst/>
                        <a:latin typeface="Calibri" panose="020F0502020204030204" pitchFamily="34" charset="0"/>
                        <a:ea typeface="Times New Roman" panose="02020603050405020304" pitchFamily="18" charset="0"/>
                        <a:cs typeface="Calibri" panose="020F0502020204030204" pitchFamily="34" charset="0"/>
                      </a:endParaRPr>
                    </a:p>
                    <a:p>
                      <a:pPr marL="0" marR="0">
                        <a:lnSpc>
                          <a:spcPct val="115000"/>
                        </a:lnSpc>
                        <a:spcBef>
                          <a:spcPts val="600"/>
                        </a:spcBef>
                        <a:spcAft>
                          <a:spcPts val="300"/>
                        </a:spcAft>
                      </a:pPr>
                      <a:r>
                        <a:rPr lang="en-CA" sz="1000" b="1" dirty="0">
                          <a:effectLst/>
                          <a:latin typeface="Calibri" panose="020F0502020204030204" pitchFamily="34" charset="0"/>
                          <a:ea typeface="Times New Roman" panose="02020603050405020304" pitchFamily="18" charset="0"/>
                          <a:cs typeface="Calibri" panose="020F0502020204030204" pitchFamily="34" charset="0"/>
                        </a:rPr>
                        <a:t>Negotiation and influencing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600"/>
                        </a:spcBef>
                        <a:spcAft>
                          <a:spcPts val="300"/>
                        </a:spcAft>
                      </a:pPr>
                      <a:endParaRPr lang="en-CA" sz="1000" b="1" i="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nSpc>
                          <a:spcPct val="115000"/>
                        </a:lnSpc>
                        <a:spcBef>
                          <a:spcPts val="600"/>
                        </a:spcBef>
                        <a:spcAft>
                          <a:spcPts val="300"/>
                        </a:spcAft>
                      </a:pPr>
                      <a:r>
                        <a:rPr lang="en-CA" sz="1000" b="1" i="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Negotiating solutions that balance the interests of all parties.</a:t>
                      </a:r>
                      <a:endParaRPr lang="en-US" sz="1000" b="1"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600"/>
                        </a:spcBef>
                        <a:spcAft>
                          <a:spcPts val="300"/>
                        </a:spcAft>
                      </a:pPr>
                      <a:r>
                        <a:rPr lang="en-CA" sz="1000" b="1" i="0" baseline="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Delivering persuasive communications that build agreement on a particular course of action.</a:t>
                      </a:r>
                      <a:endParaRPr lang="en-US" sz="1000" b="1" i="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600"/>
                        </a:spcBef>
                        <a:spcAft>
                          <a:spcPts val="300"/>
                        </a:spcAft>
                      </a:pPr>
                      <a:endParaRPr lang="en-CA" sz="1000" b="1" i="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nSpc>
                          <a:spcPct val="115000"/>
                        </a:lnSpc>
                        <a:spcBef>
                          <a:spcPts val="600"/>
                        </a:spcBef>
                        <a:spcAft>
                          <a:spcPts val="300"/>
                        </a:spcAft>
                      </a:pPr>
                      <a:r>
                        <a:rPr lang="en-CA" sz="1000" b="1" i="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Negotiates with clients and service providers. </a:t>
                      </a:r>
                      <a:endParaRPr lang="en-US" sz="1100" b="1"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600"/>
                        </a:spcBef>
                        <a:spcAft>
                          <a:spcPts val="300"/>
                        </a:spcAft>
                      </a:pPr>
                      <a:r>
                        <a:rPr lang="en-CA" sz="1000" b="1" i="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Finds common ground to facilitate agreement among opposing people and groups.</a:t>
                      </a:r>
                      <a:endParaRPr lang="en-US" sz="1100" b="1"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600"/>
                        </a:spcBef>
                        <a:spcAft>
                          <a:spcPts val="300"/>
                        </a:spcAft>
                      </a:pPr>
                      <a:endParaRPr lang="en-CA" sz="1000" b="1" i="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nSpc>
                          <a:spcPct val="115000"/>
                        </a:lnSpc>
                        <a:spcBef>
                          <a:spcPts val="600"/>
                        </a:spcBef>
                        <a:spcAft>
                          <a:spcPts val="300"/>
                        </a:spcAft>
                      </a:pPr>
                      <a:r>
                        <a:rPr lang="en-CA" sz="1000" b="1" i="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Carries out negotiations on behalf of the organization. </a:t>
                      </a:r>
                      <a:endParaRPr lang="en-US" sz="1100" b="1"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600"/>
                        </a:spcBef>
                        <a:spcAft>
                          <a:spcPts val="300"/>
                        </a:spcAft>
                      </a:pPr>
                      <a:r>
                        <a:rPr lang="en-CA" sz="1000" b="1" i="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Does </a:t>
                      </a:r>
                      <a:r>
                        <a:rPr lang="en-CA" sz="1000" b="1" i="0" baseline="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not</a:t>
                      </a:r>
                      <a:r>
                        <a:rPr lang="en-CA" sz="1000" b="1" i="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have final decision-making authority.</a:t>
                      </a:r>
                      <a:endParaRPr lang="en-US" sz="1100" b="1"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600"/>
                        </a:spcBef>
                        <a:spcAft>
                          <a:spcPts val="300"/>
                        </a:spcAft>
                      </a:pPr>
                      <a:endParaRPr lang="en-CA" sz="1000" b="1" i="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nSpc>
                          <a:spcPct val="115000"/>
                        </a:lnSpc>
                        <a:spcBef>
                          <a:spcPts val="600"/>
                        </a:spcBef>
                        <a:spcAft>
                          <a:spcPts val="300"/>
                        </a:spcAft>
                      </a:pPr>
                      <a:r>
                        <a:rPr lang="en-CA" sz="1000" b="1" i="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Negotiates service (vendor) and/or collective agreements. </a:t>
                      </a:r>
                      <a:endParaRPr lang="en-US" sz="1100" b="1"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600"/>
                        </a:spcBef>
                        <a:spcAft>
                          <a:spcPts val="300"/>
                        </a:spcAft>
                      </a:pPr>
                      <a:r>
                        <a:rPr lang="en-CA" sz="1000" b="1" i="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Positively influences colleagues to take decisions and actions </a:t>
                      </a:r>
                      <a:r>
                        <a:rPr lang="en-CA" sz="1000" b="1" i="0" u="sng"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that ultimately benefit the organization.</a:t>
                      </a:r>
                      <a:endParaRPr lang="en-US" sz="1100" b="1" i="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600"/>
                        </a:spcBef>
                        <a:spcAft>
                          <a:spcPts val="300"/>
                        </a:spcAft>
                      </a:pPr>
                      <a:r>
                        <a:rPr lang="en-CA" sz="1000" b="1" i="0" u="sng"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Called upon to mediate across the organization</a:t>
                      </a:r>
                      <a:r>
                        <a:rPr lang="en-CA" sz="1000" b="1" i="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100" b="1"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600"/>
                        </a:spcBef>
                        <a:spcAft>
                          <a:spcPts val="300"/>
                        </a:spcAft>
                      </a:pPr>
                      <a:endParaRPr lang="en-CA" sz="1000" b="1" i="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nSpc>
                          <a:spcPct val="115000"/>
                        </a:lnSpc>
                        <a:spcBef>
                          <a:spcPts val="600"/>
                        </a:spcBef>
                        <a:spcAft>
                          <a:spcPts val="300"/>
                        </a:spcAft>
                      </a:pPr>
                      <a:r>
                        <a:rPr lang="en-CA" sz="1000" b="1" i="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Leads high-stakes critical negotiations  that have a </a:t>
                      </a:r>
                      <a:r>
                        <a:rPr lang="en-CA" sz="1000" b="1" i="0" u="sng"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direct impact on the financial implications to the company. </a:t>
                      </a:r>
                      <a:endParaRPr lang="en-US" sz="1100" b="1" i="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600"/>
                        </a:spcBef>
                        <a:spcAft>
                          <a:spcPts val="300"/>
                        </a:spcAft>
                      </a:pPr>
                      <a:r>
                        <a:rPr lang="en-CA" sz="1000" b="1" i="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100" b="1"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600"/>
                        </a:spcBef>
                        <a:spcAft>
                          <a:spcPts val="300"/>
                        </a:spcAft>
                      </a:pPr>
                      <a:endParaRPr lang="en-CA" sz="1000" b="1" i="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nSpc>
                          <a:spcPct val="115000"/>
                        </a:lnSpc>
                        <a:spcBef>
                          <a:spcPts val="600"/>
                        </a:spcBef>
                        <a:spcAft>
                          <a:spcPts val="300"/>
                        </a:spcAft>
                      </a:pPr>
                      <a:r>
                        <a:rPr lang="en-CA" sz="1000" b="1" i="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Demonstrates very strong negotiation and mediation skills. </a:t>
                      </a:r>
                      <a:endParaRPr lang="en-US" sz="1100" b="1"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600"/>
                        </a:spcBef>
                        <a:spcAft>
                          <a:spcPts val="300"/>
                        </a:spcAft>
                      </a:pPr>
                      <a:r>
                        <a:rPr lang="en-CA" sz="1000" b="1" i="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Consults to handle high-stakes negotiations.</a:t>
                      </a:r>
                      <a:endParaRPr lang="en-US" sz="1100" b="1"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600"/>
                        </a:spcBef>
                        <a:spcAft>
                          <a:spcPts val="300"/>
                        </a:spcAft>
                      </a:pPr>
                      <a:r>
                        <a:rPr lang="en-CA" sz="1000" b="1" i="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Is a key member of a merger and acquisitions negotiating team.</a:t>
                      </a:r>
                      <a:endParaRPr lang="en-US" sz="1100" b="1"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14955170"/>
                  </a:ext>
                </a:extLst>
              </a:tr>
            </a:tbl>
          </a:graphicData>
        </a:graphic>
      </p:graphicFrame>
    </p:spTree>
    <p:extLst>
      <p:ext uri="{BB962C8B-B14F-4D97-AF65-F5344CB8AC3E}">
        <p14:creationId xmlns:p14="http://schemas.microsoft.com/office/powerpoint/2010/main" val="2746941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74527-9969-47BD-B9AA-3622FBA3BCDC}"/>
              </a:ext>
            </a:extLst>
          </p:cNvPr>
          <p:cNvSpPr>
            <a:spLocks noGrp="1"/>
          </p:cNvSpPr>
          <p:nvPr>
            <p:ph type="title"/>
          </p:nvPr>
        </p:nvSpPr>
        <p:spPr/>
        <p:txBody>
          <a:bodyPr/>
          <a:lstStyle/>
          <a:p>
            <a:r>
              <a:rPr lang="en-US" dirty="0"/>
              <a:t>STAR Method</a:t>
            </a:r>
          </a:p>
        </p:txBody>
      </p:sp>
      <p:sp>
        <p:nvSpPr>
          <p:cNvPr id="3" name="Slide Number Placeholder 2">
            <a:extLst>
              <a:ext uri="{FF2B5EF4-FFF2-40B4-BE49-F238E27FC236}">
                <a16:creationId xmlns:a16="http://schemas.microsoft.com/office/drawing/2014/main" id="{0E9193A7-2CA7-4E03-8D40-2B65FCD132EA}"/>
              </a:ext>
            </a:extLst>
          </p:cNvPr>
          <p:cNvSpPr>
            <a:spLocks noGrp="1"/>
          </p:cNvSpPr>
          <p:nvPr>
            <p:ph type="sldNum" sz="quarter" idx="10"/>
          </p:nvPr>
        </p:nvSpPr>
        <p:spPr/>
        <p:txBody>
          <a:bodyPr/>
          <a:lstStyle/>
          <a:p>
            <a:fld id="{A9B67BE4-B697-4B0C-AED9-AED1985FFEB6}" type="slidenum">
              <a:rPr lang="en-CA" smtClean="0"/>
              <a:pPr/>
              <a:t>19</a:t>
            </a:fld>
            <a:endParaRPr lang="en-CA" dirty="0"/>
          </a:p>
        </p:txBody>
      </p:sp>
      <p:sp>
        <p:nvSpPr>
          <p:cNvPr id="4" name="Content Placeholder 3">
            <a:extLst>
              <a:ext uri="{FF2B5EF4-FFF2-40B4-BE49-F238E27FC236}">
                <a16:creationId xmlns:a16="http://schemas.microsoft.com/office/drawing/2014/main" id="{9F47C90C-FCE2-44AA-8E32-226A3A8B6846}"/>
              </a:ext>
            </a:extLst>
          </p:cNvPr>
          <p:cNvSpPr>
            <a:spLocks noGrp="1"/>
          </p:cNvSpPr>
          <p:nvPr>
            <p:ph idx="1"/>
          </p:nvPr>
        </p:nvSpPr>
        <p:spPr/>
        <p:txBody>
          <a:bodyPr/>
          <a:lstStyle/>
          <a:p>
            <a:pPr marL="0" indent="0">
              <a:buNone/>
            </a:pPr>
            <a:r>
              <a:rPr lang="en-US" b="0" dirty="0"/>
              <a:t>Structure examples using the S.T.A.R. method.</a:t>
            </a:r>
          </a:p>
          <a:p>
            <a:pPr marL="0" indent="0">
              <a:buNone/>
            </a:pPr>
            <a:endParaRPr lang="en-US" b="0" dirty="0"/>
          </a:p>
          <a:p>
            <a:r>
              <a:rPr lang="en-US" u="sng" dirty="0">
                <a:solidFill>
                  <a:srgbClr val="FF0000"/>
                </a:solidFill>
              </a:rPr>
              <a:t>S</a:t>
            </a:r>
            <a:r>
              <a:rPr lang="en-US" b="0" dirty="0"/>
              <a:t>ituation</a:t>
            </a:r>
            <a:r>
              <a:rPr lang="en-US" dirty="0"/>
              <a:t> </a:t>
            </a:r>
          </a:p>
          <a:p>
            <a:endParaRPr lang="en-US" dirty="0"/>
          </a:p>
          <a:p>
            <a:r>
              <a:rPr lang="en-US" u="sng" dirty="0">
                <a:solidFill>
                  <a:srgbClr val="FF0000"/>
                </a:solidFill>
              </a:rPr>
              <a:t>T</a:t>
            </a:r>
            <a:r>
              <a:rPr lang="en-US" b="0" dirty="0"/>
              <a:t>asks</a:t>
            </a:r>
            <a:r>
              <a:rPr lang="en-US" dirty="0"/>
              <a:t> </a:t>
            </a:r>
          </a:p>
          <a:p>
            <a:endParaRPr lang="en-US" dirty="0"/>
          </a:p>
          <a:p>
            <a:r>
              <a:rPr lang="en-US" u="sng" dirty="0">
                <a:solidFill>
                  <a:srgbClr val="FF0000"/>
                </a:solidFill>
              </a:rPr>
              <a:t>A</a:t>
            </a:r>
            <a:r>
              <a:rPr lang="en-US" b="0" dirty="0"/>
              <a:t>ctions</a:t>
            </a:r>
          </a:p>
          <a:p>
            <a:endParaRPr lang="en-US" b="0" dirty="0"/>
          </a:p>
          <a:p>
            <a:r>
              <a:rPr lang="en-US" u="sng" dirty="0">
                <a:solidFill>
                  <a:srgbClr val="FF0000"/>
                </a:solidFill>
              </a:rPr>
              <a:t>R</a:t>
            </a:r>
            <a:r>
              <a:rPr lang="en-US" b="0" dirty="0"/>
              <a:t>esults</a:t>
            </a:r>
          </a:p>
        </p:txBody>
      </p:sp>
    </p:spTree>
    <p:extLst>
      <p:ext uri="{BB962C8B-B14F-4D97-AF65-F5344CB8AC3E}">
        <p14:creationId xmlns:p14="http://schemas.microsoft.com/office/powerpoint/2010/main" val="2877336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5EF1D-AEB8-4A01-9B9D-2EDA45BBDB48}"/>
              </a:ext>
            </a:extLst>
          </p:cNvPr>
          <p:cNvSpPr>
            <a:spLocks noGrp="1"/>
          </p:cNvSpPr>
          <p:nvPr>
            <p:ph type="title"/>
          </p:nvPr>
        </p:nvSpPr>
        <p:spPr>
          <a:xfrm>
            <a:off x="713581" y="377686"/>
            <a:ext cx="10764838" cy="980597"/>
          </a:xfrm>
        </p:spPr>
        <p:txBody>
          <a:bodyPr/>
          <a:lstStyle/>
          <a:p>
            <a:r>
              <a:rPr lang="en-US" dirty="0"/>
              <a:t>House-Keeping Items</a:t>
            </a:r>
          </a:p>
        </p:txBody>
      </p:sp>
      <p:sp>
        <p:nvSpPr>
          <p:cNvPr id="3" name="Text Placeholder 2">
            <a:extLst>
              <a:ext uri="{FF2B5EF4-FFF2-40B4-BE49-F238E27FC236}">
                <a16:creationId xmlns:a16="http://schemas.microsoft.com/office/drawing/2014/main" id="{286FB965-B21E-4195-B4E4-71D21CE81384}"/>
              </a:ext>
            </a:extLst>
          </p:cNvPr>
          <p:cNvSpPr>
            <a:spLocks noGrp="1"/>
          </p:cNvSpPr>
          <p:nvPr>
            <p:ph type="body" idx="1"/>
          </p:nvPr>
        </p:nvSpPr>
        <p:spPr>
          <a:xfrm>
            <a:off x="695325" y="2162041"/>
            <a:ext cx="10764838" cy="1500187"/>
          </a:xfrm>
        </p:spPr>
        <p:txBody>
          <a:bodyPr/>
          <a:lstStyle/>
          <a:p>
            <a:pPr marL="342900" indent="-342900">
              <a:buFont typeface="Arial" panose="020B0604020202020204" pitchFamily="34" charset="0"/>
              <a:buChar char="•"/>
            </a:pPr>
            <a:r>
              <a:rPr lang="en-US" altLang="en-US" dirty="0">
                <a:solidFill>
                  <a:schemeClr val="tx1"/>
                </a:solidFill>
              </a:rPr>
              <a:t>Webinar is NOT eligible for CPD hours.</a:t>
            </a:r>
          </a:p>
          <a:p>
            <a:pPr marL="342900" indent="-342900">
              <a:buFont typeface="Arial" panose="020B0604020202020204" pitchFamily="34" charset="0"/>
              <a:buChar char="•"/>
            </a:pPr>
            <a:endParaRPr lang="en-US" altLang="en-US" dirty="0">
              <a:solidFill>
                <a:schemeClr val="tx1"/>
              </a:solidFill>
            </a:endParaRPr>
          </a:p>
          <a:p>
            <a:pPr marL="342900" indent="-342900">
              <a:buFont typeface="Arial" panose="020B0604020202020204" pitchFamily="34" charset="0"/>
              <a:buChar char="•"/>
            </a:pPr>
            <a:r>
              <a:rPr lang="en-US" altLang="en-US" dirty="0">
                <a:solidFill>
                  <a:schemeClr val="tx1"/>
                </a:solidFill>
              </a:rPr>
              <a:t>Webinar will be recorded and posted online. </a:t>
            </a:r>
            <a:r>
              <a:rPr lang="en-US" dirty="0">
                <a:solidFill>
                  <a:schemeClr val="tx1"/>
                </a:solidFill>
              </a:rPr>
              <a:t>Our previously aired regulatory and how-to webinar series can be found on the </a:t>
            </a:r>
            <a:r>
              <a:rPr lang="en-US" dirty="0">
                <a:hlinkClick r:id="rId3"/>
              </a:rPr>
              <a:t>Regulatory Webinars </a:t>
            </a:r>
            <a:r>
              <a:rPr lang="en-US" dirty="0">
                <a:solidFill>
                  <a:schemeClr val="tx1"/>
                </a:solidFill>
              </a:rPr>
              <a:t>page of our website.</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altLang="en-US" dirty="0">
                <a:solidFill>
                  <a:schemeClr val="tx1"/>
                </a:solidFill>
              </a:rPr>
              <a:t>Post answers to questions that we could not answer in the webinar.</a:t>
            </a:r>
          </a:p>
          <a:p>
            <a:pPr marL="342900" indent="-342900">
              <a:buFont typeface="Arial" panose="020B0604020202020204" pitchFamily="34" charset="0"/>
              <a:buChar char="•"/>
            </a:pPr>
            <a:endParaRPr lang="en-US" alt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70F23DCE-8A33-4069-8B08-CC1F0BB7C8FF}"/>
              </a:ext>
            </a:extLst>
          </p:cNvPr>
          <p:cNvSpPr>
            <a:spLocks noGrp="1"/>
          </p:cNvSpPr>
          <p:nvPr>
            <p:ph type="sldNum" sz="quarter" idx="10"/>
          </p:nvPr>
        </p:nvSpPr>
        <p:spPr/>
        <p:txBody>
          <a:bodyPr/>
          <a:lstStyle/>
          <a:p>
            <a:fld id="{A9B67BE4-B697-4B0C-AED9-AED1985FFEB6}" type="slidenum">
              <a:rPr lang="en-CA" smtClean="0"/>
              <a:pPr/>
              <a:t>2</a:t>
            </a:fld>
            <a:endParaRPr lang="en-CA" dirty="0"/>
          </a:p>
        </p:txBody>
      </p:sp>
    </p:spTree>
    <p:extLst>
      <p:ext uri="{BB962C8B-B14F-4D97-AF65-F5344CB8AC3E}">
        <p14:creationId xmlns:p14="http://schemas.microsoft.com/office/powerpoint/2010/main" val="4693462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8C049-46A6-4FFC-ACEE-8851096C9E07}"/>
              </a:ext>
            </a:extLst>
          </p:cNvPr>
          <p:cNvSpPr>
            <a:spLocks noGrp="1"/>
          </p:cNvSpPr>
          <p:nvPr>
            <p:ph type="title"/>
          </p:nvPr>
        </p:nvSpPr>
        <p:spPr/>
        <p:txBody>
          <a:bodyPr/>
          <a:lstStyle/>
          <a:p>
            <a:r>
              <a:rPr lang="en-US" dirty="0"/>
              <a:t>Situation</a:t>
            </a:r>
          </a:p>
        </p:txBody>
      </p:sp>
      <p:sp>
        <p:nvSpPr>
          <p:cNvPr id="3" name="Slide Number Placeholder 2">
            <a:extLst>
              <a:ext uri="{FF2B5EF4-FFF2-40B4-BE49-F238E27FC236}">
                <a16:creationId xmlns:a16="http://schemas.microsoft.com/office/drawing/2014/main" id="{14249787-9FEF-4F1D-B118-00F82C10C10C}"/>
              </a:ext>
            </a:extLst>
          </p:cNvPr>
          <p:cNvSpPr>
            <a:spLocks noGrp="1"/>
          </p:cNvSpPr>
          <p:nvPr>
            <p:ph type="sldNum" sz="quarter" idx="10"/>
          </p:nvPr>
        </p:nvSpPr>
        <p:spPr/>
        <p:txBody>
          <a:bodyPr/>
          <a:lstStyle/>
          <a:p>
            <a:fld id="{A9B67BE4-B697-4B0C-AED9-AED1985FFEB6}" type="slidenum">
              <a:rPr lang="en-CA" smtClean="0"/>
              <a:pPr/>
              <a:t>20</a:t>
            </a:fld>
            <a:endParaRPr lang="en-CA" dirty="0"/>
          </a:p>
        </p:txBody>
      </p:sp>
      <p:sp>
        <p:nvSpPr>
          <p:cNvPr id="4" name="Content Placeholder 3">
            <a:extLst>
              <a:ext uri="{FF2B5EF4-FFF2-40B4-BE49-F238E27FC236}">
                <a16:creationId xmlns:a16="http://schemas.microsoft.com/office/drawing/2014/main" id="{A1EC4A83-8868-4340-8970-39AD95847148}"/>
              </a:ext>
            </a:extLst>
          </p:cNvPr>
          <p:cNvSpPr>
            <a:spLocks noGrp="1"/>
          </p:cNvSpPr>
          <p:nvPr>
            <p:ph idx="1"/>
          </p:nvPr>
        </p:nvSpPr>
        <p:spPr/>
        <p:txBody>
          <a:bodyPr/>
          <a:lstStyle/>
          <a:p>
            <a:endParaRPr lang="en-US" dirty="0"/>
          </a:p>
          <a:p>
            <a:endParaRPr lang="en-US" dirty="0"/>
          </a:p>
          <a:p>
            <a:r>
              <a:rPr lang="en-US" b="0" dirty="0"/>
              <a:t>Describe the situation, problem or challenge.</a:t>
            </a:r>
          </a:p>
          <a:p>
            <a:endParaRPr lang="en-US" b="0" dirty="0"/>
          </a:p>
          <a:p>
            <a:r>
              <a:rPr lang="en-US" b="0" dirty="0"/>
              <a:t>Choose an example that:</a:t>
            </a:r>
          </a:p>
          <a:p>
            <a:pPr marL="457200" indent="-457200">
              <a:buFont typeface="Arial" panose="020B0604020202020204" pitchFamily="34" charset="0"/>
              <a:buChar char="•"/>
            </a:pPr>
            <a:r>
              <a:rPr lang="en-US" b="0" dirty="0"/>
              <a:t>	demonstrates the significance of your experience</a:t>
            </a:r>
          </a:p>
          <a:p>
            <a:pPr marL="457200" indent="-457200">
              <a:buFont typeface="Arial" panose="020B0604020202020204" pitchFamily="34" charset="0"/>
              <a:buChar char="•"/>
            </a:pPr>
            <a:r>
              <a:rPr lang="en-US" b="0" dirty="0"/>
              <a:t> 	the most difficult, complex, largest and successful 	problem, situation or task that you resolved.</a:t>
            </a:r>
          </a:p>
          <a:p>
            <a:endParaRPr lang="en-US" dirty="0"/>
          </a:p>
        </p:txBody>
      </p:sp>
    </p:spTree>
    <p:extLst>
      <p:ext uri="{BB962C8B-B14F-4D97-AF65-F5344CB8AC3E}">
        <p14:creationId xmlns:p14="http://schemas.microsoft.com/office/powerpoint/2010/main" val="254417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91FAD09-7059-4FB6-98C4-2A351CC643F3}"/>
              </a:ext>
            </a:extLst>
          </p:cNvPr>
          <p:cNvSpPr>
            <a:spLocks noGrp="1"/>
          </p:cNvSpPr>
          <p:nvPr>
            <p:ph type="title"/>
          </p:nvPr>
        </p:nvSpPr>
        <p:spPr>
          <a:xfrm>
            <a:off x="1136428" y="627564"/>
            <a:ext cx="7474172" cy="1325563"/>
          </a:xfrm>
        </p:spPr>
        <p:txBody>
          <a:bodyPr vert="horz" lIns="91440" tIns="45720" rIns="91440" bIns="45720" rtlCol="0" anchor="ctr">
            <a:normAutofit/>
          </a:bodyPr>
          <a:lstStyle/>
          <a:p>
            <a:r>
              <a:rPr lang="en-US" kern="1200" dirty="0">
                <a:solidFill>
                  <a:schemeClr val="tx1"/>
                </a:solidFill>
              </a:rPr>
              <a:t>Tasks</a:t>
            </a:r>
          </a:p>
        </p:txBody>
      </p:sp>
      <p:sp>
        <p:nvSpPr>
          <p:cNvPr id="6" name="Content Placeholder 5">
            <a:extLst>
              <a:ext uri="{FF2B5EF4-FFF2-40B4-BE49-F238E27FC236}">
                <a16:creationId xmlns:a16="http://schemas.microsoft.com/office/drawing/2014/main" id="{A690A8E0-A4D6-4628-AEBB-1CF56AA12237}"/>
              </a:ext>
            </a:extLst>
          </p:cNvPr>
          <p:cNvSpPr>
            <a:spLocks noGrp="1"/>
          </p:cNvSpPr>
          <p:nvPr>
            <p:ph idx="1"/>
          </p:nvPr>
        </p:nvSpPr>
        <p:spPr>
          <a:xfrm>
            <a:off x="1136429" y="2278173"/>
            <a:ext cx="7280384" cy="3450613"/>
          </a:xfrm>
        </p:spPr>
        <p:txBody>
          <a:bodyPr vert="horz" lIns="91440" tIns="45720" rIns="91440" bIns="45720" rtlCol="0" anchor="ctr">
            <a:normAutofit/>
          </a:bodyPr>
          <a:lstStyle/>
          <a:p>
            <a:r>
              <a:rPr lang="en-US" b="0" dirty="0"/>
              <a:t>Describe what you were tasked with, your responsibilities and assignments for the situation.</a:t>
            </a:r>
          </a:p>
          <a:p>
            <a:endParaRPr lang="en-US" sz="2400" dirty="0">
              <a:latin typeface="+mn-lt"/>
              <a:cs typeface="+mn-cs"/>
            </a:endParaRPr>
          </a:p>
        </p:txBody>
      </p:sp>
      <p:sp>
        <p:nvSpPr>
          <p:cNvPr id="30" name="Rectangle 2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7" name="Graphic 26" descr="Onboarding">
            <a:extLst>
              <a:ext uri="{FF2B5EF4-FFF2-40B4-BE49-F238E27FC236}">
                <a16:creationId xmlns:a16="http://schemas.microsoft.com/office/drawing/2014/main" id="{99028635-A88B-4F92-BDD0-D0AA78FADEC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13987" y="2857501"/>
            <a:ext cx="1142998" cy="1142998"/>
          </a:xfrm>
          <a:prstGeom prst="rect">
            <a:avLst/>
          </a:prstGeom>
        </p:spPr>
      </p:pic>
      <p:sp>
        <p:nvSpPr>
          <p:cNvPr id="3" name="Slide Number Placeholder 2">
            <a:extLst>
              <a:ext uri="{FF2B5EF4-FFF2-40B4-BE49-F238E27FC236}">
                <a16:creationId xmlns:a16="http://schemas.microsoft.com/office/drawing/2014/main" id="{5DAF9BD1-F9FF-4486-99EA-65459824D901}"/>
              </a:ext>
            </a:extLst>
          </p:cNvPr>
          <p:cNvSpPr>
            <a:spLocks noGrp="1"/>
          </p:cNvSpPr>
          <p:nvPr>
            <p:ph type="sldNum" sz="quarter" idx="10"/>
          </p:nvPr>
        </p:nvSpPr>
        <p:spPr>
          <a:xfrm>
            <a:off x="10341428" y="6356350"/>
            <a:ext cx="1012371" cy="365125"/>
          </a:xfrm>
        </p:spPr>
        <p:txBody>
          <a:bodyPr vert="horz" lIns="91440" tIns="45720" rIns="91440" bIns="45720" rtlCol="0" anchor="ctr">
            <a:normAutofit/>
          </a:bodyPr>
          <a:lstStyle/>
          <a:p>
            <a:pPr algn="r">
              <a:spcAft>
                <a:spcPts val="600"/>
              </a:spcAft>
            </a:pPr>
            <a:fld id="{A9B67BE4-B697-4B0C-AED9-AED1985FFEB6}" type="slidenum">
              <a:rPr lang="en-US" sz="1200">
                <a:solidFill>
                  <a:srgbClr val="FFFFFF"/>
                </a:solidFill>
                <a:latin typeface="+mn-lt"/>
              </a:rPr>
              <a:pPr algn="r">
                <a:spcAft>
                  <a:spcPts val="600"/>
                </a:spcAft>
              </a:pPr>
              <a:t>21</a:t>
            </a:fld>
            <a:endParaRPr lang="en-US" sz="1200" dirty="0">
              <a:solidFill>
                <a:srgbClr val="FFFFFF"/>
              </a:solidFill>
              <a:latin typeface="+mn-lt"/>
            </a:endParaRPr>
          </a:p>
        </p:txBody>
      </p:sp>
    </p:spTree>
    <p:extLst>
      <p:ext uri="{BB962C8B-B14F-4D97-AF65-F5344CB8AC3E}">
        <p14:creationId xmlns:p14="http://schemas.microsoft.com/office/powerpoint/2010/main" val="5524194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2A144-5437-4CF7-B3F6-872AACF7641F}"/>
              </a:ext>
            </a:extLst>
          </p:cNvPr>
          <p:cNvSpPr>
            <a:spLocks noGrp="1"/>
          </p:cNvSpPr>
          <p:nvPr>
            <p:ph type="title"/>
          </p:nvPr>
        </p:nvSpPr>
        <p:spPr/>
        <p:txBody>
          <a:bodyPr/>
          <a:lstStyle/>
          <a:p>
            <a:r>
              <a:rPr lang="en-US" dirty="0"/>
              <a:t>Action</a:t>
            </a:r>
          </a:p>
        </p:txBody>
      </p:sp>
      <p:sp>
        <p:nvSpPr>
          <p:cNvPr id="3" name="Slide Number Placeholder 2">
            <a:extLst>
              <a:ext uri="{FF2B5EF4-FFF2-40B4-BE49-F238E27FC236}">
                <a16:creationId xmlns:a16="http://schemas.microsoft.com/office/drawing/2014/main" id="{8F98C441-4C7A-44B3-870C-3FA3866B7B19}"/>
              </a:ext>
            </a:extLst>
          </p:cNvPr>
          <p:cNvSpPr>
            <a:spLocks noGrp="1"/>
          </p:cNvSpPr>
          <p:nvPr>
            <p:ph type="sldNum" sz="quarter" idx="10"/>
          </p:nvPr>
        </p:nvSpPr>
        <p:spPr/>
        <p:txBody>
          <a:bodyPr/>
          <a:lstStyle/>
          <a:p>
            <a:fld id="{A9B67BE4-B697-4B0C-AED9-AED1985FFEB6}" type="slidenum">
              <a:rPr lang="en-CA" smtClean="0"/>
              <a:pPr/>
              <a:t>22</a:t>
            </a:fld>
            <a:endParaRPr lang="en-CA" dirty="0"/>
          </a:p>
        </p:txBody>
      </p:sp>
      <p:sp>
        <p:nvSpPr>
          <p:cNvPr id="4" name="Content Placeholder 3">
            <a:extLst>
              <a:ext uri="{FF2B5EF4-FFF2-40B4-BE49-F238E27FC236}">
                <a16:creationId xmlns:a16="http://schemas.microsoft.com/office/drawing/2014/main" id="{6B56C263-0662-4FAC-863D-13F4CD28FBAF}"/>
              </a:ext>
            </a:extLst>
          </p:cNvPr>
          <p:cNvSpPr>
            <a:spLocks noGrp="1"/>
          </p:cNvSpPr>
          <p:nvPr>
            <p:ph idx="1"/>
          </p:nvPr>
        </p:nvSpPr>
        <p:spPr/>
        <p:txBody>
          <a:bodyPr/>
          <a:lstStyle/>
          <a:p>
            <a:endParaRPr lang="en-US" dirty="0"/>
          </a:p>
          <a:p>
            <a:r>
              <a:rPr lang="en-US" b="0" dirty="0"/>
              <a:t>Describe the actions you took to resolve the problem, situation or task.</a:t>
            </a:r>
          </a:p>
          <a:p>
            <a:endParaRPr lang="en-US" b="0" dirty="0"/>
          </a:p>
          <a:p>
            <a:r>
              <a:rPr lang="en-US" b="0" dirty="0"/>
              <a:t>Describe all of the actions</a:t>
            </a:r>
          </a:p>
          <a:p>
            <a:pPr marL="457200" indent="-457200">
              <a:buFont typeface="Arial" panose="020B0604020202020204" pitchFamily="34" charset="0"/>
              <a:buChar char="•"/>
            </a:pPr>
            <a:r>
              <a:rPr lang="en-US" b="0" dirty="0"/>
              <a:t>	detail each stage </a:t>
            </a:r>
          </a:p>
          <a:p>
            <a:pPr marL="457200" indent="-457200">
              <a:buFont typeface="Arial" panose="020B0604020202020204" pitchFamily="34" charset="0"/>
              <a:buChar char="•"/>
            </a:pPr>
            <a:r>
              <a:rPr lang="en-US" b="0" dirty="0"/>
              <a:t>	in the correct, logical order showing your thought 	processes, how you reached your conclusions and 	the steps you completed.</a:t>
            </a:r>
          </a:p>
          <a:p>
            <a:endParaRPr lang="en-US" dirty="0"/>
          </a:p>
        </p:txBody>
      </p:sp>
    </p:spTree>
    <p:extLst>
      <p:ext uri="{BB962C8B-B14F-4D97-AF65-F5344CB8AC3E}">
        <p14:creationId xmlns:p14="http://schemas.microsoft.com/office/powerpoint/2010/main" val="36680651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A3018-C36F-4FEB-8B6A-4DAA8D8053C9}"/>
              </a:ext>
            </a:extLst>
          </p:cNvPr>
          <p:cNvSpPr>
            <a:spLocks noGrp="1"/>
          </p:cNvSpPr>
          <p:nvPr>
            <p:ph type="title"/>
          </p:nvPr>
        </p:nvSpPr>
        <p:spPr/>
        <p:txBody>
          <a:bodyPr/>
          <a:lstStyle/>
          <a:p>
            <a:r>
              <a:rPr lang="en-US" dirty="0"/>
              <a:t>Results	</a:t>
            </a:r>
          </a:p>
        </p:txBody>
      </p:sp>
      <p:sp>
        <p:nvSpPr>
          <p:cNvPr id="3" name="Slide Number Placeholder 2">
            <a:extLst>
              <a:ext uri="{FF2B5EF4-FFF2-40B4-BE49-F238E27FC236}">
                <a16:creationId xmlns:a16="http://schemas.microsoft.com/office/drawing/2014/main" id="{63ECA0DB-3FAE-45EF-A738-478C301C7B1F}"/>
              </a:ext>
            </a:extLst>
          </p:cNvPr>
          <p:cNvSpPr>
            <a:spLocks noGrp="1"/>
          </p:cNvSpPr>
          <p:nvPr>
            <p:ph type="sldNum" sz="quarter" idx="10"/>
          </p:nvPr>
        </p:nvSpPr>
        <p:spPr/>
        <p:txBody>
          <a:bodyPr/>
          <a:lstStyle/>
          <a:p>
            <a:fld id="{A9B67BE4-B697-4B0C-AED9-AED1985FFEB6}" type="slidenum">
              <a:rPr lang="en-CA" smtClean="0"/>
              <a:pPr/>
              <a:t>23</a:t>
            </a:fld>
            <a:endParaRPr lang="en-CA" dirty="0"/>
          </a:p>
        </p:txBody>
      </p:sp>
      <p:sp>
        <p:nvSpPr>
          <p:cNvPr id="4" name="Content Placeholder 3">
            <a:extLst>
              <a:ext uri="{FF2B5EF4-FFF2-40B4-BE49-F238E27FC236}">
                <a16:creationId xmlns:a16="http://schemas.microsoft.com/office/drawing/2014/main" id="{25240684-2B55-4521-9474-C5A15A203533}"/>
              </a:ext>
            </a:extLst>
          </p:cNvPr>
          <p:cNvSpPr>
            <a:spLocks noGrp="1"/>
          </p:cNvSpPr>
          <p:nvPr>
            <p:ph idx="1"/>
          </p:nvPr>
        </p:nvSpPr>
        <p:spPr/>
        <p:txBody>
          <a:bodyPr/>
          <a:lstStyle/>
          <a:p>
            <a:endParaRPr lang="en-US" dirty="0"/>
          </a:p>
          <a:p>
            <a:r>
              <a:rPr lang="en-US" b="0" dirty="0"/>
              <a:t>Describe the results. Give evidence to prove success and </a:t>
            </a:r>
            <a:r>
              <a:rPr lang="en-US" dirty="0">
                <a:solidFill>
                  <a:srgbClr val="FF0000"/>
                </a:solidFill>
              </a:rPr>
              <a:t>systemic organizational change</a:t>
            </a:r>
            <a:r>
              <a:rPr lang="en-US" dirty="0"/>
              <a:t>.  </a:t>
            </a:r>
            <a:r>
              <a:rPr lang="en-US" b="0" dirty="0"/>
              <a:t>Show how the results benefited the business’ overall strategy rather than an HR-centric result.</a:t>
            </a:r>
          </a:p>
          <a:p>
            <a:endParaRPr lang="en-US" dirty="0"/>
          </a:p>
          <a:p>
            <a:r>
              <a:rPr lang="en-US" b="0" dirty="0"/>
              <a:t>It can include metrics. If it is a group project or task, describe your role and how that role contributed to the results rather than the achievements of the team.</a:t>
            </a:r>
          </a:p>
          <a:p>
            <a:endParaRPr lang="en-US" dirty="0"/>
          </a:p>
        </p:txBody>
      </p:sp>
    </p:spTree>
    <p:extLst>
      <p:ext uri="{BB962C8B-B14F-4D97-AF65-F5344CB8AC3E}">
        <p14:creationId xmlns:p14="http://schemas.microsoft.com/office/powerpoint/2010/main" val="2316645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F5FED-BADB-47B4-A319-71D496D6CE41}"/>
              </a:ext>
            </a:extLst>
          </p:cNvPr>
          <p:cNvSpPr>
            <a:spLocks noGrp="1"/>
          </p:cNvSpPr>
          <p:nvPr>
            <p:ph type="title"/>
          </p:nvPr>
        </p:nvSpPr>
        <p:spPr/>
        <p:txBody>
          <a:bodyPr/>
          <a:lstStyle/>
          <a:p>
            <a:r>
              <a:rPr lang="en-US" dirty="0"/>
              <a:t>Evaluation Process</a:t>
            </a:r>
          </a:p>
        </p:txBody>
      </p:sp>
      <p:sp>
        <p:nvSpPr>
          <p:cNvPr id="3" name="Slide Number Placeholder 2">
            <a:extLst>
              <a:ext uri="{FF2B5EF4-FFF2-40B4-BE49-F238E27FC236}">
                <a16:creationId xmlns:a16="http://schemas.microsoft.com/office/drawing/2014/main" id="{1DD3D255-3506-457A-B2BC-E88727ABBA06}"/>
              </a:ext>
            </a:extLst>
          </p:cNvPr>
          <p:cNvSpPr>
            <a:spLocks noGrp="1"/>
          </p:cNvSpPr>
          <p:nvPr>
            <p:ph type="sldNum" sz="quarter" idx="10"/>
          </p:nvPr>
        </p:nvSpPr>
        <p:spPr/>
        <p:txBody>
          <a:bodyPr/>
          <a:lstStyle/>
          <a:p>
            <a:fld id="{A9B67BE4-B697-4B0C-AED9-AED1985FFEB6}" type="slidenum">
              <a:rPr lang="en-CA" smtClean="0"/>
              <a:pPr/>
              <a:t>24</a:t>
            </a:fld>
            <a:endParaRPr lang="en-CA" dirty="0"/>
          </a:p>
        </p:txBody>
      </p:sp>
      <p:sp>
        <p:nvSpPr>
          <p:cNvPr id="4" name="Content Placeholder 3">
            <a:extLst>
              <a:ext uri="{FF2B5EF4-FFF2-40B4-BE49-F238E27FC236}">
                <a16:creationId xmlns:a16="http://schemas.microsoft.com/office/drawing/2014/main" id="{40F534D2-6B81-4108-88CF-FBF02E6495E4}"/>
              </a:ext>
            </a:extLst>
          </p:cNvPr>
          <p:cNvSpPr>
            <a:spLocks noGrp="1"/>
          </p:cNvSpPr>
          <p:nvPr>
            <p:ph idx="1"/>
          </p:nvPr>
        </p:nvSpPr>
        <p:spPr/>
        <p:txBody>
          <a:bodyPr/>
          <a:lstStyle/>
          <a:p>
            <a:endParaRPr lang="en-CA" altLang="en-US" dirty="0">
              <a:cs typeface="Arial" panose="020B0604020202020204" pitchFamily="34" charset="0"/>
            </a:endParaRPr>
          </a:p>
          <a:p>
            <a:pPr marL="457200" indent="-457200">
              <a:buFont typeface="Arial" panose="020B0604020202020204" pitchFamily="34" charset="0"/>
              <a:buChar char="•"/>
            </a:pPr>
            <a:endParaRPr lang="en-CA" altLang="en-US" b="0" dirty="0"/>
          </a:p>
          <a:p>
            <a:pPr marL="457200" indent="-457200">
              <a:buFont typeface="Arial" panose="020B0604020202020204" pitchFamily="34" charset="0"/>
              <a:buChar char="•"/>
            </a:pPr>
            <a:r>
              <a:rPr lang="en-CA" altLang="en-US" b="0" dirty="0"/>
              <a:t>The completed application is reviewed by a panel of the CHRE Review Committee.</a:t>
            </a:r>
          </a:p>
          <a:p>
            <a:endParaRPr lang="en-CA" altLang="en-US" b="0" dirty="0"/>
          </a:p>
          <a:p>
            <a:pPr lvl="5"/>
            <a:endParaRPr lang="en-CA" altLang="en-US" dirty="0">
              <a:latin typeface="Poppins" panose="00000500000000000000" pitchFamily="2" charset="0"/>
              <a:cs typeface="Poppins" panose="00000500000000000000" pitchFamily="2" charset="0"/>
            </a:endParaRPr>
          </a:p>
          <a:p>
            <a:pPr marL="457200" indent="-457200">
              <a:buFont typeface="Arial" panose="020B0604020202020204" pitchFamily="34" charset="0"/>
              <a:buChar char="•"/>
            </a:pPr>
            <a:r>
              <a:rPr lang="en-CA" altLang="en-US" b="0" dirty="0"/>
              <a:t>The panel assesses the competency examples against the CHRE Evaluation Grid.</a:t>
            </a:r>
          </a:p>
          <a:p>
            <a:endParaRPr lang="en-US" dirty="0"/>
          </a:p>
          <a:p>
            <a:endParaRPr lang="en-US" dirty="0"/>
          </a:p>
        </p:txBody>
      </p:sp>
    </p:spTree>
    <p:extLst>
      <p:ext uri="{BB962C8B-B14F-4D97-AF65-F5344CB8AC3E}">
        <p14:creationId xmlns:p14="http://schemas.microsoft.com/office/powerpoint/2010/main" val="9421969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E1BD377-EC9E-4300-AED0-7DE19F27F772}"/>
              </a:ext>
            </a:extLst>
          </p:cNvPr>
          <p:cNvSpPr>
            <a:spLocks noGrp="1"/>
          </p:cNvSpPr>
          <p:nvPr>
            <p:ph type="sldNum" sz="quarter" idx="10"/>
          </p:nvPr>
        </p:nvSpPr>
        <p:spPr/>
        <p:txBody>
          <a:bodyPr/>
          <a:lstStyle/>
          <a:p>
            <a:fld id="{A9B67BE4-B697-4B0C-AED9-AED1985FFEB6}" type="slidenum">
              <a:rPr lang="en-CA" smtClean="0"/>
              <a:pPr/>
              <a:t>25</a:t>
            </a:fld>
            <a:endParaRPr lang="en-CA" dirty="0"/>
          </a:p>
        </p:txBody>
      </p:sp>
      <p:sp>
        <p:nvSpPr>
          <p:cNvPr id="3" name="Title 2">
            <a:extLst>
              <a:ext uri="{FF2B5EF4-FFF2-40B4-BE49-F238E27FC236}">
                <a16:creationId xmlns:a16="http://schemas.microsoft.com/office/drawing/2014/main" id="{80759427-E68E-49BE-8878-770A02F6AE41}"/>
              </a:ext>
            </a:extLst>
          </p:cNvPr>
          <p:cNvSpPr>
            <a:spLocks noGrp="1"/>
          </p:cNvSpPr>
          <p:nvPr>
            <p:ph type="title"/>
          </p:nvPr>
        </p:nvSpPr>
        <p:spPr/>
        <p:txBody>
          <a:bodyPr/>
          <a:lstStyle/>
          <a:p>
            <a:r>
              <a:rPr lang="en-US" dirty="0"/>
              <a:t>CHRE Review Chair</a:t>
            </a:r>
          </a:p>
        </p:txBody>
      </p:sp>
      <p:sp>
        <p:nvSpPr>
          <p:cNvPr id="4" name="Content Placeholder 3">
            <a:extLst>
              <a:ext uri="{FF2B5EF4-FFF2-40B4-BE49-F238E27FC236}">
                <a16:creationId xmlns:a16="http://schemas.microsoft.com/office/drawing/2014/main" id="{61D2C645-B0AE-403B-952B-94551137E122}"/>
              </a:ext>
            </a:extLst>
          </p:cNvPr>
          <p:cNvSpPr>
            <a:spLocks noGrp="1"/>
          </p:cNvSpPr>
          <p:nvPr>
            <p:ph idx="1"/>
          </p:nvPr>
        </p:nvSpPr>
        <p:spPr/>
        <p:txBody>
          <a:bodyPr/>
          <a:lstStyle/>
          <a:p>
            <a:r>
              <a:rPr lang="en-US" dirty="0"/>
              <a:t> </a:t>
            </a:r>
          </a:p>
          <a:p>
            <a:r>
              <a:rPr lang="en-US" sz="2400" b="0" dirty="0">
                <a:effectLst/>
                <a:latin typeface="Poppins" panose="00000500000000000000" pitchFamily="2" charset="0"/>
                <a:ea typeface="Calibri" panose="020F0502020204030204" pitchFamily="34" charset="0"/>
              </a:rPr>
              <a:t>Intended to provide guidance.  </a:t>
            </a:r>
            <a:endParaRPr lang="en-US" sz="2400" b="0" dirty="0">
              <a:ea typeface="Calibri" panose="020F0502020204030204" pitchFamily="34" charset="0"/>
            </a:endParaRPr>
          </a:p>
          <a:p>
            <a:endParaRPr lang="en-US" sz="2400" b="0" dirty="0">
              <a:effectLst/>
              <a:latin typeface="Poppins" panose="00000500000000000000" pitchFamily="2" charset="0"/>
              <a:ea typeface="Calibri" panose="020F0502020204030204" pitchFamily="34" charset="0"/>
            </a:endParaRPr>
          </a:p>
          <a:p>
            <a:r>
              <a:rPr lang="en-US" sz="2400" b="0" dirty="0">
                <a:effectLst/>
                <a:latin typeface="Poppins" panose="00000500000000000000" pitchFamily="2" charset="0"/>
                <a:ea typeface="Calibri" panose="020F0502020204030204" pitchFamily="34" charset="0"/>
              </a:rPr>
              <a:t>Additional Guidance is also available online and  in the </a:t>
            </a:r>
            <a:r>
              <a:rPr lang="en-US" sz="2400" b="0" dirty="0">
                <a:effectLst/>
                <a:latin typeface="Poppins" panose="00000500000000000000" pitchFamily="2" charset="0"/>
                <a:ea typeface="Calibri" panose="020F0502020204030204" pitchFamily="34" charset="0"/>
                <a:hlinkClick r:id="rId3"/>
              </a:rPr>
              <a:t>Guide to the CHRE Designation</a:t>
            </a:r>
            <a:endParaRPr lang="en-US" sz="2400" b="0" dirty="0">
              <a:effectLst/>
              <a:latin typeface="Poppins" panose="00000500000000000000" pitchFamily="2" charset="0"/>
              <a:ea typeface="Calibri" panose="020F0502020204030204" pitchFamily="34" charset="0"/>
            </a:endParaRPr>
          </a:p>
          <a:p>
            <a:endParaRPr lang="en-US" sz="2400" b="0" dirty="0">
              <a:effectLst/>
              <a:latin typeface="Poppins" panose="00000500000000000000" pitchFamily="2" charset="0"/>
              <a:ea typeface="Calibri" panose="020F0502020204030204" pitchFamily="34" charset="0"/>
            </a:endParaRPr>
          </a:p>
          <a:p>
            <a:r>
              <a:rPr lang="en-US" sz="2400" dirty="0">
                <a:ea typeface="Calibri" panose="020F0502020204030204" pitchFamily="34" charset="0"/>
              </a:rPr>
              <a:t>Disclaimer</a:t>
            </a:r>
            <a:r>
              <a:rPr lang="en-US" sz="2400" b="0" dirty="0">
                <a:ea typeface="Calibri" panose="020F0502020204030204" pitchFamily="34" charset="0"/>
              </a:rPr>
              <a:t> - </a:t>
            </a:r>
            <a:r>
              <a:rPr lang="en-US" sz="2400" b="0" dirty="0">
                <a:effectLst/>
                <a:latin typeface="Poppins" panose="00000500000000000000" pitchFamily="2" charset="0"/>
                <a:ea typeface="Calibri" panose="020F0502020204030204" pitchFamily="34" charset="0"/>
              </a:rPr>
              <a:t>Nothing that is being said is a guarantee for passing the application process</a:t>
            </a:r>
            <a:r>
              <a:rPr lang="en-US" sz="1800" dirty="0">
                <a:effectLst/>
                <a:latin typeface="Poppins" panose="00000500000000000000" pitchFamily="2" charset="0"/>
                <a:ea typeface="Calibri" panose="020F0502020204030204" pitchFamily="34" charset="0"/>
              </a:rPr>
              <a:t>. </a:t>
            </a:r>
          </a:p>
          <a:p>
            <a:endParaRPr lang="en-US" sz="1800" dirty="0"/>
          </a:p>
          <a:p>
            <a:endParaRPr lang="en-US" dirty="0"/>
          </a:p>
        </p:txBody>
      </p:sp>
    </p:spTree>
    <p:extLst>
      <p:ext uri="{BB962C8B-B14F-4D97-AF65-F5344CB8AC3E}">
        <p14:creationId xmlns:p14="http://schemas.microsoft.com/office/powerpoint/2010/main" val="38954948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6918796-2918-40D6-BE3A-4600C47FC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A6329E0-278C-4B59-8390-D4FB4A2F6CBA}"/>
              </a:ext>
            </a:extLst>
          </p:cNvPr>
          <p:cNvSpPr>
            <a:spLocks noGrp="1"/>
          </p:cNvSpPr>
          <p:nvPr>
            <p:ph type="title"/>
          </p:nvPr>
        </p:nvSpPr>
        <p:spPr>
          <a:xfrm>
            <a:off x="838200" y="672747"/>
            <a:ext cx="10515600" cy="715556"/>
          </a:xfrm>
        </p:spPr>
        <p:txBody>
          <a:bodyPr vert="horz" lIns="91440" tIns="45720" rIns="91440" bIns="45720" rtlCol="0" anchor="ctr">
            <a:normAutofit/>
          </a:bodyPr>
          <a:lstStyle/>
          <a:p>
            <a:pPr algn="ctr"/>
            <a:r>
              <a:rPr lang="en-US" sz="3200" kern="1200" dirty="0">
                <a:solidFill>
                  <a:schemeClr val="bg1"/>
                </a:solidFill>
                <a:latin typeface="+mj-lt"/>
                <a:ea typeface="+mj-ea"/>
                <a:cs typeface="+mj-cs"/>
              </a:rPr>
              <a:t>CHRE Grid – Emotional Intelligence </a:t>
            </a:r>
          </a:p>
        </p:txBody>
      </p:sp>
      <p:pic>
        <p:nvPicPr>
          <p:cNvPr id="6" name="Content Placeholder 5" descr="Table&#10;&#10;Description automatically generated">
            <a:extLst>
              <a:ext uri="{FF2B5EF4-FFF2-40B4-BE49-F238E27FC236}">
                <a16:creationId xmlns:a16="http://schemas.microsoft.com/office/drawing/2014/main" id="{A6093E0D-8823-4B0A-B00C-434CB1EA642E}"/>
              </a:ext>
            </a:extLst>
          </p:cNvPr>
          <p:cNvPicPr>
            <a:picLocks noChangeAspect="1"/>
          </p:cNvPicPr>
          <p:nvPr/>
        </p:nvPicPr>
        <p:blipFill>
          <a:blip r:embed="rId3"/>
          <a:stretch>
            <a:fillRect/>
          </a:stretch>
        </p:blipFill>
        <p:spPr>
          <a:xfrm>
            <a:off x="748471" y="1961966"/>
            <a:ext cx="11053509" cy="3644568"/>
          </a:xfrm>
          <a:prstGeom prst="rect">
            <a:avLst/>
          </a:prstGeom>
        </p:spPr>
      </p:pic>
      <p:sp>
        <p:nvSpPr>
          <p:cNvPr id="3" name="Slide Number Placeholder 2">
            <a:extLst>
              <a:ext uri="{FF2B5EF4-FFF2-40B4-BE49-F238E27FC236}">
                <a16:creationId xmlns:a16="http://schemas.microsoft.com/office/drawing/2014/main" id="{FFA780F4-ACAC-4ED9-80F9-C980028FF803}"/>
              </a:ext>
            </a:extLst>
          </p:cNvPr>
          <p:cNvSpPr>
            <a:spLocks noGrp="1"/>
          </p:cNvSpPr>
          <p:nvPr>
            <p:ph type="sldNum" sz="quarter" idx="10"/>
          </p:nvPr>
        </p:nvSpPr>
        <p:spPr>
          <a:xfrm>
            <a:off x="8610600" y="6356350"/>
            <a:ext cx="2743200" cy="365125"/>
          </a:xfrm>
        </p:spPr>
        <p:txBody>
          <a:bodyPr vert="horz" lIns="91440" tIns="45720" rIns="91440" bIns="45720" rtlCol="0" anchor="ctr">
            <a:normAutofit/>
          </a:bodyPr>
          <a:lstStyle/>
          <a:p>
            <a:pPr algn="r">
              <a:spcAft>
                <a:spcPts val="600"/>
              </a:spcAft>
            </a:pPr>
            <a:fld id="{A9B67BE4-B697-4B0C-AED9-AED1985FFEB6}" type="slidenum">
              <a:rPr lang="en-US" sz="1200">
                <a:solidFill>
                  <a:prstClr val="black">
                    <a:tint val="75000"/>
                  </a:prstClr>
                </a:solidFill>
                <a:latin typeface="+mn-lt"/>
              </a:rPr>
              <a:pPr algn="r">
                <a:spcAft>
                  <a:spcPts val="600"/>
                </a:spcAft>
              </a:pPr>
              <a:t>26</a:t>
            </a:fld>
            <a:endParaRPr lang="en-US" sz="1200" dirty="0">
              <a:solidFill>
                <a:prstClr val="black">
                  <a:tint val="75000"/>
                </a:prstClr>
              </a:solidFill>
              <a:latin typeface="+mn-lt"/>
            </a:endParaRPr>
          </a:p>
        </p:txBody>
      </p:sp>
    </p:spTree>
    <p:extLst>
      <p:ext uri="{BB962C8B-B14F-4D97-AF65-F5344CB8AC3E}">
        <p14:creationId xmlns:p14="http://schemas.microsoft.com/office/powerpoint/2010/main" val="8056801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A2CE5-A7F2-4F41-84DB-C50D614BA611}"/>
              </a:ext>
            </a:extLst>
          </p:cNvPr>
          <p:cNvSpPr>
            <a:spLocks noGrp="1"/>
          </p:cNvSpPr>
          <p:nvPr>
            <p:ph type="title"/>
          </p:nvPr>
        </p:nvSpPr>
        <p:spPr/>
        <p:txBody>
          <a:bodyPr/>
          <a:lstStyle/>
          <a:p>
            <a:r>
              <a:rPr lang="en-US" dirty="0"/>
              <a:t>Useful Tips</a:t>
            </a:r>
          </a:p>
        </p:txBody>
      </p:sp>
      <p:sp>
        <p:nvSpPr>
          <p:cNvPr id="3" name="Content Placeholder 2">
            <a:extLst>
              <a:ext uri="{FF2B5EF4-FFF2-40B4-BE49-F238E27FC236}">
                <a16:creationId xmlns:a16="http://schemas.microsoft.com/office/drawing/2014/main" id="{8D11639D-8934-4D94-8C4E-7D9925DFFC6E}"/>
              </a:ext>
            </a:extLst>
          </p:cNvPr>
          <p:cNvSpPr>
            <a:spLocks noGrp="1"/>
          </p:cNvSpPr>
          <p:nvPr>
            <p:ph sz="half" idx="1"/>
          </p:nvPr>
        </p:nvSpPr>
        <p:spPr/>
        <p:txBody>
          <a:bodyPr/>
          <a:lstStyle/>
          <a:p>
            <a:r>
              <a:rPr lang="en-US" altLang="en-US" sz="1800" dirty="0">
                <a:cs typeface="Arial" panose="020B0604020202020204" pitchFamily="34" charset="0"/>
              </a:rPr>
              <a:t>Familiarize yourself with the 15 competencies and the CHRE Evaluation Grid;</a:t>
            </a:r>
          </a:p>
          <a:p>
            <a:endParaRPr lang="en-US" altLang="en-US" sz="1800" dirty="0">
              <a:cs typeface="Arial" panose="020B0604020202020204" pitchFamily="34" charset="0"/>
            </a:endParaRPr>
          </a:p>
          <a:p>
            <a:r>
              <a:rPr lang="en-US" altLang="en-US" sz="1800" dirty="0">
                <a:cs typeface="Arial" panose="020B0604020202020204" pitchFamily="34" charset="0"/>
              </a:rPr>
              <a:t>The CHRE Review Committee is trained to assess each application by referencing the grid against the applicant’s examples;</a:t>
            </a:r>
          </a:p>
          <a:p>
            <a:endParaRPr lang="en-US" altLang="en-US" sz="1800" dirty="0">
              <a:cs typeface="Arial" panose="020B0604020202020204" pitchFamily="34" charset="0"/>
            </a:endParaRPr>
          </a:p>
          <a:p>
            <a:r>
              <a:rPr lang="en-US" altLang="en-US" sz="1800" dirty="0">
                <a:cs typeface="Arial" panose="020B0604020202020204" pitchFamily="34" charset="0"/>
              </a:rPr>
              <a:t>Don’t rely on supporting documentation  – it’s the competency examples that are scored;</a:t>
            </a:r>
          </a:p>
          <a:p>
            <a:endParaRPr lang="en-US" altLang="en-US" sz="1800" dirty="0">
              <a:cs typeface="Arial" panose="020B0604020202020204" pitchFamily="34" charset="0"/>
            </a:endParaRPr>
          </a:p>
          <a:p>
            <a:endParaRPr lang="en-US" dirty="0"/>
          </a:p>
        </p:txBody>
      </p:sp>
      <p:sp>
        <p:nvSpPr>
          <p:cNvPr id="4" name="Content Placeholder 3">
            <a:extLst>
              <a:ext uri="{FF2B5EF4-FFF2-40B4-BE49-F238E27FC236}">
                <a16:creationId xmlns:a16="http://schemas.microsoft.com/office/drawing/2014/main" id="{AAE634BC-1D74-4ACD-A797-2E4256FAB037}"/>
              </a:ext>
            </a:extLst>
          </p:cNvPr>
          <p:cNvSpPr>
            <a:spLocks noGrp="1"/>
          </p:cNvSpPr>
          <p:nvPr>
            <p:ph sz="half" idx="2"/>
          </p:nvPr>
        </p:nvSpPr>
        <p:spPr/>
        <p:txBody>
          <a:bodyPr/>
          <a:lstStyle/>
          <a:p>
            <a:r>
              <a:rPr lang="en-US" altLang="en-US" sz="1800" dirty="0">
                <a:cs typeface="Arial" panose="020B0604020202020204" pitchFamily="34" charset="0"/>
              </a:rPr>
              <a:t>While examples must be HR-focused,  explain how they impact the organizational strategy;</a:t>
            </a:r>
          </a:p>
          <a:p>
            <a:endParaRPr lang="en-US" altLang="en-US" sz="1800" dirty="0">
              <a:cs typeface="Arial" panose="020B0604020202020204" pitchFamily="34" charset="0"/>
            </a:endParaRPr>
          </a:p>
          <a:p>
            <a:r>
              <a:rPr lang="en-US" altLang="en-US" sz="1800" dirty="0">
                <a:cs typeface="Arial" panose="020B0604020202020204" pitchFamily="34" charset="0"/>
              </a:rPr>
              <a:t>Keep on point with the grid when writing your examples;</a:t>
            </a:r>
          </a:p>
          <a:p>
            <a:endParaRPr lang="en-US" altLang="en-US" sz="1800" dirty="0">
              <a:cs typeface="Arial" panose="020B0604020202020204" pitchFamily="34" charset="0"/>
            </a:endParaRPr>
          </a:p>
          <a:p>
            <a:r>
              <a:rPr lang="en-US" altLang="en-US" sz="1800" dirty="0">
                <a:cs typeface="Arial" panose="020B0604020202020204" pitchFamily="34" charset="0"/>
              </a:rPr>
              <a:t>Vary your examples, don’t use the same example for more than two competencies. </a:t>
            </a:r>
          </a:p>
          <a:p>
            <a:pPr marL="0" indent="0">
              <a:buNone/>
            </a:pPr>
            <a:r>
              <a:rPr lang="en-US" altLang="en-US" sz="1800" dirty="0">
                <a:cs typeface="Arial" panose="020B0604020202020204" pitchFamily="34" charset="0"/>
              </a:rPr>
              <a:t> </a:t>
            </a:r>
          </a:p>
          <a:p>
            <a:pPr marL="0" indent="0">
              <a:buNone/>
            </a:pPr>
            <a:r>
              <a:rPr lang="en-US" altLang="en-US" sz="1800" dirty="0">
                <a:cs typeface="Arial" panose="020B0604020202020204" pitchFamily="34" charset="0"/>
              </a:rPr>
              <a:t>.</a:t>
            </a:r>
          </a:p>
          <a:p>
            <a:endParaRPr lang="en-US" altLang="en-US" sz="1800" dirty="0">
              <a:cs typeface="Arial" panose="020B0604020202020204" pitchFamily="34" charset="0"/>
            </a:endParaRPr>
          </a:p>
          <a:p>
            <a:endParaRPr lang="en-US" altLang="en-US" sz="1800" dirty="0">
              <a:cs typeface="Arial" panose="020B0604020202020204" pitchFamily="34" charset="0"/>
            </a:endParaRPr>
          </a:p>
          <a:p>
            <a:endParaRPr lang="en-US" dirty="0"/>
          </a:p>
        </p:txBody>
      </p:sp>
      <p:sp>
        <p:nvSpPr>
          <p:cNvPr id="5" name="Slide Number Placeholder 4">
            <a:extLst>
              <a:ext uri="{FF2B5EF4-FFF2-40B4-BE49-F238E27FC236}">
                <a16:creationId xmlns:a16="http://schemas.microsoft.com/office/drawing/2014/main" id="{900F2995-F4B6-431A-9453-13613C28A730}"/>
              </a:ext>
            </a:extLst>
          </p:cNvPr>
          <p:cNvSpPr>
            <a:spLocks noGrp="1"/>
          </p:cNvSpPr>
          <p:nvPr>
            <p:ph type="sldNum" sz="quarter" idx="10"/>
          </p:nvPr>
        </p:nvSpPr>
        <p:spPr/>
        <p:txBody>
          <a:bodyPr/>
          <a:lstStyle/>
          <a:p>
            <a:fld id="{A9B67BE4-B697-4B0C-AED9-AED1985FFEB6}" type="slidenum">
              <a:rPr lang="en-CA" smtClean="0"/>
              <a:pPr/>
              <a:t>27</a:t>
            </a:fld>
            <a:endParaRPr lang="en-CA" dirty="0"/>
          </a:p>
        </p:txBody>
      </p:sp>
    </p:spTree>
    <p:extLst>
      <p:ext uri="{BB962C8B-B14F-4D97-AF65-F5344CB8AC3E}">
        <p14:creationId xmlns:p14="http://schemas.microsoft.com/office/powerpoint/2010/main" val="9881772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8466A-1DF3-4CC0-B92D-4CCF57E9ABA3}"/>
              </a:ext>
            </a:extLst>
          </p:cNvPr>
          <p:cNvSpPr>
            <a:spLocks noGrp="1"/>
          </p:cNvSpPr>
          <p:nvPr>
            <p:ph type="title"/>
          </p:nvPr>
        </p:nvSpPr>
        <p:spPr/>
        <p:txBody>
          <a:bodyPr/>
          <a:lstStyle/>
          <a:p>
            <a:r>
              <a:rPr lang="en-US" dirty="0"/>
              <a:t>Evaluation Timeline	</a:t>
            </a:r>
          </a:p>
        </p:txBody>
      </p:sp>
      <p:sp>
        <p:nvSpPr>
          <p:cNvPr id="3" name="Slide Number Placeholder 2">
            <a:extLst>
              <a:ext uri="{FF2B5EF4-FFF2-40B4-BE49-F238E27FC236}">
                <a16:creationId xmlns:a16="http://schemas.microsoft.com/office/drawing/2014/main" id="{D76EEA8F-05EA-4DBD-AE7A-9DE36330C083}"/>
              </a:ext>
            </a:extLst>
          </p:cNvPr>
          <p:cNvSpPr>
            <a:spLocks noGrp="1"/>
          </p:cNvSpPr>
          <p:nvPr>
            <p:ph type="sldNum" sz="quarter" idx="10"/>
          </p:nvPr>
        </p:nvSpPr>
        <p:spPr/>
        <p:txBody>
          <a:bodyPr/>
          <a:lstStyle/>
          <a:p>
            <a:fld id="{A9B67BE4-B697-4B0C-AED9-AED1985FFEB6}" type="slidenum">
              <a:rPr lang="en-CA" smtClean="0"/>
              <a:pPr/>
              <a:t>28</a:t>
            </a:fld>
            <a:endParaRPr lang="en-CA" dirty="0"/>
          </a:p>
        </p:txBody>
      </p:sp>
      <p:sp>
        <p:nvSpPr>
          <p:cNvPr id="4" name="Content Placeholder 3">
            <a:extLst>
              <a:ext uri="{FF2B5EF4-FFF2-40B4-BE49-F238E27FC236}">
                <a16:creationId xmlns:a16="http://schemas.microsoft.com/office/drawing/2014/main" id="{5BA659DF-C2D3-4D74-8FAC-F80DC107452B}"/>
              </a:ext>
            </a:extLst>
          </p:cNvPr>
          <p:cNvSpPr>
            <a:spLocks noGrp="1"/>
          </p:cNvSpPr>
          <p:nvPr>
            <p:ph idx="1"/>
          </p:nvPr>
        </p:nvSpPr>
        <p:spPr/>
        <p:txBody>
          <a:bodyPr/>
          <a:lstStyle/>
          <a:p>
            <a:endParaRPr lang="en-US" dirty="0"/>
          </a:p>
          <a:p>
            <a:pPr marL="457200" indent="-457200">
              <a:buFont typeface="Arial" panose="020B0604020202020204" pitchFamily="34" charset="0"/>
              <a:buChar char="•"/>
            </a:pPr>
            <a:r>
              <a:rPr lang="en-US" b="0" dirty="0"/>
              <a:t>CHRE application deadline is the last business day of each month.</a:t>
            </a:r>
          </a:p>
          <a:p>
            <a:pPr marL="457200" indent="-457200">
              <a:buFont typeface="Arial" panose="020B0604020202020204" pitchFamily="34" charset="0"/>
              <a:buChar char="•"/>
            </a:pPr>
            <a:endParaRPr lang="en-US" b="0" dirty="0"/>
          </a:p>
          <a:p>
            <a:pPr marL="457200" indent="-457200">
              <a:buFont typeface="Arial" panose="020B0604020202020204" pitchFamily="34" charset="0"/>
              <a:buChar char="•"/>
            </a:pPr>
            <a:r>
              <a:rPr lang="en-US" b="0" dirty="0"/>
              <a:t>HRPA strives to release results within 8 weeks of the application deadline.</a:t>
            </a:r>
          </a:p>
          <a:p>
            <a:pPr marL="457200" indent="-457200">
              <a:buFont typeface="Arial" panose="020B0604020202020204" pitchFamily="34" charset="0"/>
              <a:buChar char="•"/>
            </a:pPr>
            <a:endParaRPr lang="en-US" b="0" dirty="0"/>
          </a:p>
          <a:p>
            <a:pPr marL="457200" indent="-457200">
              <a:buFont typeface="Arial" panose="020B0604020202020204" pitchFamily="34" charset="0"/>
              <a:buChar char="•"/>
            </a:pPr>
            <a:r>
              <a:rPr lang="en-US" b="0" dirty="0"/>
              <a:t>Results are released via email.</a:t>
            </a:r>
          </a:p>
          <a:p>
            <a:pPr marL="457200" indent="-457200">
              <a:buFont typeface="Arial" panose="020B0604020202020204" pitchFamily="34" charset="0"/>
              <a:buChar char="•"/>
            </a:pPr>
            <a:endParaRPr lang="en-US" b="0" dirty="0"/>
          </a:p>
        </p:txBody>
      </p:sp>
    </p:spTree>
    <p:extLst>
      <p:ext uri="{BB962C8B-B14F-4D97-AF65-F5344CB8AC3E}">
        <p14:creationId xmlns:p14="http://schemas.microsoft.com/office/powerpoint/2010/main" val="20186626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82D99-F2DF-4F4D-9FC2-AE2C10C7A439}"/>
              </a:ext>
            </a:extLst>
          </p:cNvPr>
          <p:cNvSpPr>
            <a:spLocks noGrp="1"/>
          </p:cNvSpPr>
          <p:nvPr>
            <p:ph type="title"/>
          </p:nvPr>
        </p:nvSpPr>
        <p:spPr/>
        <p:txBody>
          <a:bodyPr/>
          <a:lstStyle/>
          <a:p>
            <a:pPr algn="ctr"/>
            <a:r>
              <a:rPr lang="en-US" dirty="0"/>
              <a:t>Outcome</a:t>
            </a:r>
          </a:p>
        </p:txBody>
      </p:sp>
      <p:sp>
        <p:nvSpPr>
          <p:cNvPr id="3" name="Content Placeholder 2">
            <a:extLst>
              <a:ext uri="{FF2B5EF4-FFF2-40B4-BE49-F238E27FC236}">
                <a16:creationId xmlns:a16="http://schemas.microsoft.com/office/drawing/2014/main" id="{1A72F5A0-6137-4C11-8E50-38528F757C9A}"/>
              </a:ext>
            </a:extLst>
          </p:cNvPr>
          <p:cNvSpPr>
            <a:spLocks noGrp="1"/>
          </p:cNvSpPr>
          <p:nvPr>
            <p:ph sz="half" idx="1"/>
          </p:nvPr>
        </p:nvSpPr>
        <p:spPr/>
        <p:txBody>
          <a:bodyPr/>
          <a:lstStyle/>
          <a:p>
            <a:pPr marL="0" indent="0" algn="ctr">
              <a:buNone/>
            </a:pPr>
            <a:r>
              <a:rPr lang="en-US" b="1" dirty="0"/>
              <a:t>Successful</a:t>
            </a:r>
          </a:p>
          <a:p>
            <a:r>
              <a:rPr lang="en-US" altLang="en-US" sz="2400" dirty="0">
                <a:cs typeface="Arial" panose="020B0604020202020204" pitchFamily="34" charset="0"/>
              </a:rPr>
              <a:t>Receive a letter confirming that they have met the criteria for the CHRE.</a:t>
            </a:r>
          </a:p>
          <a:p>
            <a:endParaRPr lang="en-US" altLang="en-US" sz="2400" dirty="0">
              <a:cs typeface="Arial" panose="020B0604020202020204" pitchFamily="34" charset="0"/>
            </a:endParaRPr>
          </a:p>
          <a:p>
            <a:r>
              <a:rPr lang="en-US" altLang="en-US" sz="2400" dirty="0">
                <a:cs typeface="Arial" panose="020B0604020202020204" pitchFamily="34" charset="0"/>
              </a:rPr>
              <a:t>Authorized to include the CHRE abbreviation after name  (</a:t>
            </a:r>
            <a:r>
              <a:rPr lang="en-US" sz="2400" dirty="0">
                <a:cs typeface="Arial" panose="020B0604020202020204" pitchFamily="34" charset="0"/>
              </a:rPr>
              <a:t>Joe Smith, CHRE).</a:t>
            </a:r>
          </a:p>
          <a:p>
            <a:pPr marL="0" indent="0">
              <a:buNone/>
            </a:pPr>
            <a:endParaRPr lang="en-US" altLang="en-US" sz="2400" dirty="0">
              <a:cs typeface="Arial" panose="020B0604020202020204" pitchFamily="34" charset="0"/>
            </a:endParaRPr>
          </a:p>
          <a:p>
            <a:r>
              <a:rPr lang="en-US" altLang="en-US" sz="2400" dirty="0">
                <a:cs typeface="Arial" panose="020B0604020202020204" pitchFamily="34" charset="0"/>
              </a:rPr>
              <a:t>A CHRE wall certificate will be sent –printed quarterly.</a:t>
            </a:r>
          </a:p>
          <a:p>
            <a:endParaRPr lang="en-US" altLang="en-US" dirty="0">
              <a:cs typeface="Arial" panose="020B0604020202020204" pitchFamily="34" charset="0"/>
            </a:endParaRPr>
          </a:p>
          <a:p>
            <a:endParaRPr lang="en-US" altLang="en-US" dirty="0">
              <a:cs typeface="Arial" panose="020B0604020202020204" pitchFamily="34" charset="0"/>
            </a:endParaRPr>
          </a:p>
          <a:p>
            <a:endParaRPr lang="en-US" altLang="en-US" dirty="0">
              <a:cs typeface="Arial" panose="020B0604020202020204" pitchFamily="34" charset="0"/>
            </a:endParaRPr>
          </a:p>
          <a:p>
            <a:endParaRPr lang="en-US" altLang="en-US" dirty="0">
              <a:cs typeface="Arial" panose="020B0604020202020204" pitchFamily="34" charset="0"/>
            </a:endParaRPr>
          </a:p>
          <a:p>
            <a:endParaRPr lang="en-US" dirty="0"/>
          </a:p>
        </p:txBody>
      </p:sp>
      <p:sp>
        <p:nvSpPr>
          <p:cNvPr id="4" name="Content Placeholder 3">
            <a:extLst>
              <a:ext uri="{FF2B5EF4-FFF2-40B4-BE49-F238E27FC236}">
                <a16:creationId xmlns:a16="http://schemas.microsoft.com/office/drawing/2014/main" id="{6DC853CF-34C4-4907-AA70-3FDA9E1AEDDF}"/>
              </a:ext>
            </a:extLst>
          </p:cNvPr>
          <p:cNvSpPr>
            <a:spLocks noGrp="1"/>
          </p:cNvSpPr>
          <p:nvPr>
            <p:ph sz="half" idx="2"/>
          </p:nvPr>
        </p:nvSpPr>
        <p:spPr/>
        <p:txBody>
          <a:bodyPr/>
          <a:lstStyle/>
          <a:p>
            <a:pPr marL="0" indent="0" algn="ctr">
              <a:buNone/>
            </a:pPr>
            <a:r>
              <a:rPr lang="en-US" b="1" dirty="0"/>
              <a:t>Unsuccessful</a:t>
            </a:r>
          </a:p>
          <a:p>
            <a:r>
              <a:rPr lang="en-US" sz="2400" dirty="0">
                <a:cs typeface="Arial" panose="020B0604020202020204" pitchFamily="34" charset="0"/>
              </a:rPr>
              <a:t>Provided with the decision of the CHRE Review Committee.</a:t>
            </a:r>
          </a:p>
          <a:p>
            <a:pPr marL="0" indent="0">
              <a:buNone/>
            </a:pPr>
            <a:endParaRPr lang="en-US" sz="2400" dirty="0">
              <a:cs typeface="Arial" panose="020B0604020202020204" pitchFamily="34" charset="0"/>
            </a:endParaRPr>
          </a:p>
          <a:p>
            <a:r>
              <a:rPr lang="en-US" sz="2400" dirty="0">
                <a:cs typeface="Arial" panose="020B0604020202020204" pitchFamily="34" charset="0"/>
              </a:rPr>
              <a:t>Decision includes:</a:t>
            </a:r>
          </a:p>
          <a:p>
            <a:pPr lvl="2"/>
            <a:r>
              <a:rPr lang="en-US" sz="1800" dirty="0">
                <a:cs typeface="Arial" panose="020B0604020202020204" pitchFamily="34" charset="0"/>
              </a:rPr>
              <a:t>an overview of their score in each of the 15 competencies,</a:t>
            </a:r>
          </a:p>
          <a:p>
            <a:pPr lvl="2"/>
            <a:r>
              <a:rPr lang="en-US" sz="1800" dirty="0">
                <a:cs typeface="Arial" panose="020B0604020202020204" pitchFamily="34" charset="0"/>
              </a:rPr>
              <a:t>and the reasons for the decision</a:t>
            </a:r>
          </a:p>
          <a:p>
            <a:pPr lvl="2"/>
            <a:endParaRPr lang="en-US" sz="2600" dirty="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325633CF-9D2D-4797-8B39-5C5F424629A6}"/>
              </a:ext>
            </a:extLst>
          </p:cNvPr>
          <p:cNvSpPr>
            <a:spLocks noGrp="1"/>
          </p:cNvSpPr>
          <p:nvPr>
            <p:ph type="sldNum" sz="quarter" idx="10"/>
          </p:nvPr>
        </p:nvSpPr>
        <p:spPr/>
        <p:txBody>
          <a:bodyPr/>
          <a:lstStyle/>
          <a:p>
            <a:fld id="{A9B67BE4-B697-4B0C-AED9-AED1985FFEB6}" type="slidenum">
              <a:rPr lang="en-CA" smtClean="0"/>
              <a:pPr/>
              <a:t>29</a:t>
            </a:fld>
            <a:endParaRPr lang="en-CA" dirty="0"/>
          </a:p>
        </p:txBody>
      </p:sp>
    </p:spTree>
    <p:extLst>
      <p:ext uri="{BB962C8B-B14F-4D97-AF65-F5344CB8AC3E}">
        <p14:creationId xmlns:p14="http://schemas.microsoft.com/office/powerpoint/2010/main" val="1904817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810C54-29C0-4150-8D60-1AC8B8275232}"/>
              </a:ext>
            </a:extLst>
          </p:cNvPr>
          <p:cNvSpPr>
            <a:spLocks noGrp="1"/>
          </p:cNvSpPr>
          <p:nvPr>
            <p:ph type="sldNum" sz="quarter" idx="10"/>
          </p:nvPr>
        </p:nvSpPr>
        <p:spPr/>
        <p:txBody>
          <a:bodyPr/>
          <a:lstStyle/>
          <a:p>
            <a:fld id="{A9B67BE4-B697-4B0C-AED9-AED1985FFEB6}" type="slidenum">
              <a:rPr lang="en-CA" smtClean="0"/>
              <a:pPr/>
              <a:t>3</a:t>
            </a:fld>
            <a:endParaRPr lang="en-CA" dirty="0"/>
          </a:p>
        </p:txBody>
      </p:sp>
      <p:sp>
        <p:nvSpPr>
          <p:cNvPr id="3" name="Title 2">
            <a:extLst>
              <a:ext uri="{FF2B5EF4-FFF2-40B4-BE49-F238E27FC236}">
                <a16:creationId xmlns:a16="http://schemas.microsoft.com/office/drawing/2014/main" id="{6E9BC63F-BBE1-4611-952C-C1320183F48C}"/>
              </a:ext>
            </a:extLst>
          </p:cNvPr>
          <p:cNvSpPr>
            <a:spLocks noGrp="1"/>
          </p:cNvSpPr>
          <p:nvPr>
            <p:ph type="title"/>
          </p:nvPr>
        </p:nvSpPr>
        <p:spPr/>
        <p:txBody>
          <a:bodyPr/>
          <a:lstStyle/>
          <a:p>
            <a:r>
              <a:rPr lang="en-US" dirty="0"/>
              <a:t>Questions</a:t>
            </a:r>
          </a:p>
        </p:txBody>
      </p:sp>
      <p:sp>
        <p:nvSpPr>
          <p:cNvPr id="4" name="Content Placeholder 3">
            <a:extLst>
              <a:ext uri="{FF2B5EF4-FFF2-40B4-BE49-F238E27FC236}">
                <a16:creationId xmlns:a16="http://schemas.microsoft.com/office/drawing/2014/main" id="{DCF5315A-C62D-4598-A371-B2475D13A945}"/>
              </a:ext>
            </a:extLst>
          </p:cNvPr>
          <p:cNvSpPr>
            <a:spLocks noGrp="1"/>
          </p:cNvSpPr>
          <p:nvPr>
            <p:ph idx="1"/>
          </p:nvPr>
        </p:nvSpPr>
        <p:spPr/>
        <p:txBody>
          <a:bodyPr/>
          <a:lstStyle/>
          <a:p>
            <a:pPr marL="457200" indent="-457200">
              <a:buFont typeface="Arial" panose="020B0604020202020204" pitchFamily="34" charset="0"/>
              <a:buChar char="•"/>
            </a:pPr>
            <a:r>
              <a:rPr lang="en-US" sz="2400" b="0" dirty="0"/>
              <a:t>Not the appropriate place and time to address specific individual circumstances</a:t>
            </a:r>
          </a:p>
          <a:p>
            <a:pPr marL="457200" indent="-457200">
              <a:buFont typeface="Arial" panose="020B0604020202020204" pitchFamily="34" charset="0"/>
              <a:buChar char="•"/>
            </a:pPr>
            <a:endParaRPr lang="en-US" sz="2400" b="0" dirty="0"/>
          </a:p>
          <a:p>
            <a:pPr marL="457200" indent="-457200">
              <a:buFont typeface="Arial" panose="020B0604020202020204" pitchFamily="34" charset="0"/>
              <a:buChar char="•"/>
            </a:pPr>
            <a:r>
              <a:rPr lang="en-US" sz="2400" b="0" dirty="0"/>
              <a:t>Sometimes the correct answer depends on some details that are not provided with the question</a:t>
            </a:r>
          </a:p>
          <a:p>
            <a:pPr marL="457200" indent="-457200">
              <a:buFont typeface="Arial" panose="020B0604020202020204" pitchFamily="34" charset="0"/>
              <a:buChar char="•"/>
            </a:pPr>
            <a:endParaRPr lang="en-US" sz="2400" b="0" dirty="0"/>
          </a:p>
          <a:p>
            <a:pPr marL="457200" indent="-457200">
              <a:buFont typeface="Arial" panose="020B0604020202020204" pitchFamily="34" charset="0"/>
              <a:buChar char="•"/>
            </a:pPr>
            <a:r>
              <a:rPr lang="en-US" sz="2400" b="0" dirty="0"/>
              <a:t>Please contact the Office of the Registrar </a:t>
            </a:r>
            <a:r>
              <a:rPr lang="en-US" sz="2400" b="0" dirty="0">
                <a:hlinkClick r:id="rId3"/>
              </a:rPr>
              <a:t>registrar@hrpa.ca</a:t>
            </a:r>
            <a:r>
              <a:rPr lang="en-US" sz="2400" b="0" dirty="0"/>
              <a:t> with questions involving specific individual circumstances</a:t>
            </a:r>
          </a:p>
          <a:p>
            <a:endParaRPr lang="en-US" dirty="0"/>
          </a:p>
        </p:txBody>
      </p:sp>
    </p:spTree>
    <p:extLst>
      <p:ext uri="{BB962C8B-B14F-4D97-AF65-F5344CB8AC3E}">
        <p14:creationId xmlns:p14="http://schemas.microsoft.com/office/powerpoint/2010/main" val="37034243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138215D-CB5A-4993-B7DD-A76190338F29}"/>
              </a:ext>
            </a:extLst>
          </p:cNvPr>
          <p:cNvSpPr>
            <a:spLocks noGrp="1"/>
          </p:cNvSpPr>
          <p:nvPr>
            <p:ph type="sldNum" sz="quarter" idx="10"/>
          </p:nvPr>
        </p:nvSpPr>
        <p:spPr/>
        <p:txBody>
          <a:bodyPr/>
          <a:lstStyle/>
          <a:p>
            <a:fld id="{A9B67BE4-B697-4B0C-AED9-AED1985FFEB6}" type="slidenum">
              <a:rPr lang="en-CA" smtClean="0"/>
              <a:pPr/>
              <a:t>30</a:t>
            </a:fld>
            <a:endParaRPr lang="en-CA" dirty="0"/>
          </a:p>
        </p:txBody>
      </p:sp>
      <p:sp>
        <p:nvSpPr>
          <p:cNvPr id="3" name="Title 2">
            <a:extLst>
              <a:ext uri="{FF2B5EF4-FFF2-40B4-BE49-F238E27FC236}">
                <a16:creationId xmlns:a16="http://schemas.microsoft.com/office/drawing/2014/main" id="{CB1346EE-5808-4477-82A8-D9F5D9FE146A}"/>
              </a:ext>
            </a:extLst>
          </p:cNvPr>
          <p:cNvSpPr>
            <a:spLocks noGrp="1"/>
          </p:cNvSpPr>
          <p:nvPr>
            <p:ph type="title"/>
          </p:nvPr>
        </p:nvSpPr>
        <p:spPr/>
        <p:txBody>
          <a:bodyPr/>
          <a:lstStyle/>
          <a:p>
            <a:r>
              <a:rPr lang="en-US" dirty="0"/>
              <a:t>Unsuccessful application - options</a:t>
            </a:r>
          </a:p>
        </p:txBody>
      </p:sp>
      <p:sp>
        <p:nvSpPr>
          <p:cNvPr id="4" name="Content Placeholder 3">
            <a:extLst>
              <a:ext uri="{FF2B5EF4-FFF2-40B4-BE49-F238E27FC236}">
                <a16:creationId xmlns:a16="http://schemas.microsoft.com/office/drawing/2014/main" id="{60C93841-431A-4939-8023-ED7258D22599}"/>
              </a:ext>
            </a:extLst>
          </p:cNvPr>
          <p:cNvSpPr>
            <a:spLocks noGrp="1"/>
          </p:cNvSpPr>
          <p:nvPr>
            <p:ph idx="1"/>
          </p:nvPr>
        </p:nvSpPr>
        <p:spPr/>
        <p:txBody>
          <a:bodyPr/>
          <a:lstStyle/>
          <a:p>
            <a:r>
              <a:rPr lang="en-US" sz="3200" dirty="0"/>
              <a:t>Resubmission</a:t>
            </a:r>
          </a:p>
          <a:p>
            <a:pPr marL="457200" indent="-457200">
              <a:buFont typeface="Arial" panose="020B0604020202020204" pitchFamily="34" charset="0"/>
              <a:buChar char="•"/>
            </a:pPr>
            <a:r>
              <a:rPr lang="en-US" sz="2400" b="0" dirty="0"/>
              <a:t>Applications can be resubmitted at any time.</a:t>
            </a:r>
          </a:p>
          <a:p>
            <a:pPr marL="457200" indent="-457200">
              <a:buFont typeface="Arial" panose="020B0604020202020204" pitchFamily="34" charset="0"/>
              <a:buChar char="•"/>
            </a:pPr>
            <a:endParaRPr lang="en-US" sz="2400" b="0" dirty="0"/>
          </a:p>
          <a:p>
            <a:pPr marL="457200" indent="-457200">
              <a:buFont typeface="Arial" panose="020B0604020202020204" pitchFamily="34" charset="0"/>
              <a:buChar char="•"/>
            </a:pPr>
            <a:r>
              <a:rPr lang="en-US" sz="2400" b="0" dirty="0"/>
              <a:t>The application can be revised and the new information can be submitted as part of a resubmission.</a:t>
            </a:r>
          </a:p>
          <a:p>
            <a:pPr marL="457200" indent="-457200">
              <a:buFont typeface="Arial" panose="020B0604020202020204" pitchFamily="34" charset="0"/>
              <a:buChar char="•"/>
            </a:pPr>
            <a:endParaRPr lang="en-US" sz="2400" b="0" dirty="0"/>
          </a:p>
          <a:p>
            <a:pPr marL="457200" indent="-457200">
              <a:buFont typeface="Arial" panose="020B0604020202020204" pitchFamily="34" charset="0"/>
              <a:buChar char="•"/>
            </a:pPr>
            <a:r>
              <a:rPr lang="en-US" sz="2400" b="0" dirty="0"/>
              <a:t>Use your previous results when deciding how to improve your resubmission.</a:t>
            </a:r>
          </a:p>
          <a:p>
            <a:pPr marL="457200" indent="-457200">
              <a:buFont typeface="Arial" panose="020B0604020202020204" pitchFamily="34" charset="0"/>
              <a:buChar char="•"/>
            </a:pPr>
            <a:endParaRPr lang="en-US" sz="2400" b="0" dirty="0"/>
          </a:p>
          <a:p>
            <a:pPr marL="457200" indent="-457200">
              <a:buFont typeface="Arial" panose="020B0604020202020204" pitchFamily="34" charset="0"/>
              <a:buChar char="•"/>
            </a:pPr>
            <a:r>
              <a:rPr lang="en-US" sz="2400" b="0" dirty="0">
                <a:solidFill>
                  <a:srgbClr val="000000"/>
                </a:solidFill>
                <a:effectLst/>
                <a:ea typeface="Calibri" panose="020F0502020204030204" pitchFamily="34" charset="0"/>
              </a:rPr>
              <a:t>Your application will be sent to a new panel.</a:t>
            </a:r>
            <a:endParaRPr lang="en-US" sz="2400" b="0" dirty="0">
              <a:effectLst/>
              <a:ea typeface="Calibri" panose="020F0502020204030204" pitchFamily="34" charset="0"/>
            </a:endParaRPr>
          </a:p>
          <a:p>
            <a:pPr marL="457200" indent="-457200">
              <a:buFont typeface="Arial" panose="020B0604020202020204" pitchFamily="34" charset="0"/>
              <a:buChar char="•"/>
            </a:pPr>
            <a:endParaRPr lang="en-US" sz="2400" b="0" dirty="0"/>
          </a:p>
          <a:p>
            <a:endParaRPr lang="en-US" dirty="0"/>
          </a:p>
        </p:txBody>
      </p:sp>
    </p:spTree>
    <p:extLst>
      <p:ext uri="{BB962C8B-B14F-4D97-AF65-F5344CB8AC3E}">
        <p14:creationId xmlns:p14="http://schemas.microsoft.com/office/powerpoint/2010/main" val="29321437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67FC894-E311-4284-A056-ACCCE2847163}"/>
              </a:ext>
            </a:extLst>
          </p:cNvPr>
          <p:cNvSpPr>
            <a:spLocks noGrp="1"/>
          </p:cNvSpPr>
          <p:nvPr>
            <p:ph type="sldNum" sz="quarter" idx="10"/>
          </p:nvPr>
        </p:nvSpPr>
        <p:spPr/>
        <p:txBody>
          <a:bodyPr/>
          <a:lstStyle/>
          <a:p>
            <a:fld id="{A9B67BE4-B697-4B0C-AED9-AED1985FFEB6}" type="slidenum">
              <a:rPr lang="en-CA" smtClean="0"/>
              <a:pPr/>
              <a:t>31</a:t>
            </a:fld>
            <a:endParaRPr lang="en-CA" dirty="0"/>
          </a:p>
        </p:txBody>
      </p:sp>
      <p:sp>
        <p:nvSpPr>
          <p:cNvPr id="3" name="Title 2">
            <a:extLst>
              <a:ext uri="{FF2B5EF4-FFF2-40B4-BE49-F238E27FC236}">
                <a16:creationId xmlns:a16="http://schemas.microsoft.com/office/drawing/2014/main" id="{08002C86-6808-4A7C-9CF5-5CC2745E4D14}"/>
              </a:ext>
            </a:extLst>
          </p:cNvPr>
          <p:cNvSpPr>
            <a:spLocks noGrp="1"/>
          </p:cNvSpPr>
          <p:nvPr>
            <p:ph type="title"/>
          </p:nvPr>
        </p:nvSpPr>
        <p:spPr/>
        <p:txBody>
          <a:bodyPr/>
          <a:lstStyle/>
          <a:p>
            <a:r>
              <a:rPr lang="en-US" dirty="0"/>
              <a:t>Appeal</a:t>
            </a:r>
          </a:p>
        </p:txBody>
      </p:sp>
      <p:sp>
        <p:nvSpPr>
          <p:cNvPr id="4" name="Content Placeholder 3">
            <a:extLst>
              <a:ext uri="{FF2B5EF4-FFF2-40B4-BE49-F238E27FC236}">
                <a16:creationId xmlns:a16="http://schemas.microsoft.com/office/drawing/2014/main" id="{12E94C10-89A6-49D5-A631-F06031B9AFAE}"/>
              </a:ext>
            </a:extLst>
          </p:cNvPr>
          <p:cNvSpPr>
            <a:spLocks noGrp="1"/>
          </p:cNvSpPr>
          <p:nvPr>
            <p:ph idx="1"/>
          </p:nvPr>
        </p:nvSpPr>
        <p:spPr/>
        <p:txBody>
          <a:bodyPr/>
          <a:lstStyle/>
          <a:p>
            <a:pPr marL="342900" indent="-342900">
              <a:buFont typeface="Arial" panose="020B0604020202020204" pitchFamily="34" charset="0"/>
              <a:buChar char="•"/>
            </a:pPr>
            <a:r>
              <a:rPr lang="en-US" sz="2000" b="0" dirty="0">
                <a:effectLst/>
                <a:ea typeface="Calibri" panose="020F0502020204030204" pitchFamily="34" charset="0"/>
              </a:rPr>
              <a:t>Disagreeing with a Panel’s decision does not constitute grounds for an appeal.</a:t>
            </a:r>
          </a:p>
          <a:p>
            <a:endParaRPr lang="en-US" sz="2400" b="0" dirty="0"/>
          </a:p>
          <a:p>
            <a:r>
              <a:rPr lang="en-US" sz="2400" b="0" dirty="0"/>
              <a:t>Grounds for appeal:</a:t>
            </a:r>
          </a:p>
          <a:p>
            <a:endParaRPr lang="en-US" b="0" dirty="0"/>
          </a:p>
          <a:p>
            <a:pPr marL="2971800" marR="0" lvl="6" indent="-228600">
              <a:spcBef>
                <a:spcPts val="0"/>
              </a:spcBef>
              <a:spcAft>
                <a:spcPts val="0"/>
              </a:spcAft>
              <a:buFont typeface="Arial" panose="020B0604020202020204" pitchFamily="34" charset="0"/>
              <a:buChar char="•"/>
              <a:tabLst>
                <a:tab pos="3200400" algn="l"/>
              </a:tabLst>
            </a:pPr>
            <a:r>
              <a:rPr lang="en-US" sz="2000" dirty="0">
                <a:solidFill>
                  <a:srgbClr val="000000"/>
                </a:solidFill>
                <a:latin typeface="Poppins" panose="00000500000000000000" pitchFamily="2" charset="0"/>
                <a:ea typeface="Calibri" panose="020F0502020204030204" pitchFamily="34" charset="0"/>
                <a:cs typeface="Poppins" panose="00000500000000000000" pitchFamily="2" charset="0"/>
              </a:rPr>
              <a:t>Denial of Natural Justice</a:t>
            </a:r>
            <a:endParaRPr lang="en-US" sz="2000" dirty="0">
              <a:effectLst/>
              <a:latin typeface="Poppins" panose="00000500000000000000" pitchFamily="2" charset="0"/>
              <a:ea typeface="Calibri" panose="020F0502020204030204" pitchFamily="34" charset="0"/>
              <a:cs typeface="Poppins" panose="00000500000000000000" pitchFamily="2" charset="0"/>
            </a:endParaRPr>
          </a:p>
          <a:p>
            <a:pPr marL="2743200" marR="0" lvl="6" indent="0">
              <a:spcBef>
                <a:spcPts val="0"/>
              </a:spcBef>
              <a:spcAft>
                <a:spcPts val="0"/>
              </a:spcAft>
              <a:buNone/>
              <a:tabLst>
                <a:tab pos="3200400" algn="l"/>
              </a:tabLst>
            </a:pPr>
            <a:r>
              <a:rPr lang="en-US" sz="2000" dirty="0">
                <a:solidFill>
                  <a:srgbClr val="000000"/>
                </a:solidFill>
                <a:effectLst/>
                <a:latin typeface="Poppins" panose="00000500000000000000" pitchFamily="2" charset="0"/>
                <a:ea typeface="Calibri" panose="020F0502020204030204" pitchFamily="34" charset="0"/>
                <a:cs typeface="Poppins" panose="00000500000000000000" pitchFamily="2" charset="0"/>
              </a:rPr>
              <a:t>or</a:t>
            </a:r>
            <a:endParaRPr lang="en-US" sz="2000" dirty="0">
              <a:effectLst/>
              <a:latin typeface="Poppins" panose="00000500000000000000" pitchFamily="2" charset="0"/>
              <a:ea typeface="Calibri" panose="020F0502020204030204" pitchFamily="34" charset="0"/>
              <a:cs typeface="Poppins" panose="00000500000000000000" pitchFamily="2" charset="0"/>
            </a:endParaRPr>
          </a:p>
          <a:p>
            <a:pPr marL="2971800" marR="0" lvl="6" indent="-228600">
              <a:spcBef>
                <a:spcPts val="0"/>
              </a:spcBef>
              <a:spcAft>
                <a:spcPts val="0"/>
              </a:spcAft>
              <a:buFont typeface="Arial" panose="020B0604020202020204" pitchFamily="34" charset="0"/>
              <a:buChar char="•"/>
              <a:tabLst>
                <a:tab pos="3200400" algn="l"/>
              </a:tabLst>
            </a:pPr>
            <a:r>
              <a:rPr lang="en-US" sz="2000" i="0" dirty="0">
                <a:solidFill>
                  <a:srgbClr val="000000"/>
                </a:solidFill>
                <a:effectLst/>
                <a:latin typeface="Poppins" panose="00000500000000000000" pitchFamily="2" charset="0"/>
                <a:cs typeface="Poppins" panose="00000500000000000000" pitchFamily="2" charset="0"/>
              </a:rPr>
              <a:t>An error in the decision itself, e.g., the committee or Registrar</a:t>
            </a:r>
          </a:p>
          <a:p>
            <a:pPr marL="2971800" marR="0" lvl="6" indent="-228600">
              <a:spcBef>
                <a:spcPts val="0"/>
              </a:spcBef>
              <a:spcAft>
                <a:spcPts val="0"/>
              </a:spcAft>
              <a:buFont typeface="Arial" panose="020B0604020202020204" pitchFamily="34" charset="0"/>
              <a:buChar char="•"/>
              <a:tabLst>
                <a:tab pos="3200400" algn="l"/>
              </a:tabLst>
            </a:pPr>
            <a:endParaRPr lang="en-US" sz="1400" i="0" dirty="0">
              <a:solidFill>
                <a:srgbClr val="000000"/>
              </a:solidFill>
              <a:effectLst/>
              <a:latin typeface="Poppins" panose="00000500000000000000" pitchFamily="2" charset="0"/>
              <a:cs typeface="Poppins" panose="00000500000000000000" pitchFamily="2" charset="0"/>
            </a:endParaRPr>
          </a:p>
          <a:p>
            <a:pPr marL="2971800" marR="0" lvl="6" indent="-228600">
              <a:spcBef>
                <a:spcPts val="0"/>
              </a:spcBef>
              <a:spcAft>
                <a:spcPts val="0"/>
              </a:spcAft>
              <a:buFont typeface="Arial" panose="020B0604020202020204" pitchFamily="34" charset="0"/>
              <a:buChar char="•"/>
              <a:tabLst>
                <a:tab pos="3200400" algn="l"/>
              </a:tabLst>
            </a:pPr>
            <a:endParaRPr lang="en-US" sz="1400" dirty="0">
              <a:solidFill>
                <a:srgbClr val="000000"/>
              </a:solidFill>
              <a:latin typeface="Poppins" panose="00000500000000000000" pitchFamily="2" charset="0"/>
              <a:ea typeface="Calibri" panose="020F0502020204030204" pitchFamily="34" charset="0"/>
              <a:cs typeface="Poppins" panose="00000500000000000000" pitchFamily="2"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000" b="0" dirty="0">
                <a:solidFill>
                  <a:srgbClr val="000000"/>
                </a:solidFill>
                <a:effectLst/>
                <a:ea typeface="Calibri" panose="020F0502020204030204" pitchFamily="34" charset="0"/>
              </a:rPr>
              <a:t>In order to appeal the decision, a formal Request for Appeal form must be filed within 30 days of receiving the decision. </a:t>
            </a:r>
            <a:endParaRPr lang="en-US" sz="2000" b="0" dirty="0">
              <a:effectLst/>
              <a:ea typeface="Calibri" panose="020F0502020204030204" pitchFamily="34"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000" b="0" dirty="0">
                <a:solidFill>
                  <a:srgbClr val="000000"/>
                </a:solidFill>
                <a:effectLst/>
                <a:ea typeface="Calibri" panose="020F0502020204030204" pitchFamily="34" charset="0"/>
              </a:rPr>
              <a:t>No new information may be submitted as part of an appeal.</a:t>
            </a:r>
            <a:endParaRPr lang="en-US" sz="2000" b="0" dirty="0">
              <a:effectLst/>
              <a:ea typeface="Calibri" panose="020F0502020204030204" pitchFamily="34" charset="0"/>
            </a:endParaRPr>
          </a:p>
          <a:p>
            <a:pPr>
              <a:spcBef>
                <a:spcPts val="0"/>
              </a:spcBef>
              <a:tabLst>
                <a:tab pos="3200400" algn="l"/>
              </a:tabLs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b="0" dirty="0"/>
          </a:p>
          <a:p>
            <a:endParaRPr lang="en-US" dirty="0"/>
          </a:p>
        </p:txBody>
      </p:sp>
    </p:spTree>
    <p:extLst>
      <p:ext uri="{BB962C8B-B14F-4D97-AF65-F5344CB8AC3E}">
        <p14:creationId xmlns:p14="http://schemas.microsoft.com/office/powerpoint/2010/main" val="3699552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EBC2E6-E328-4738-BEF4-163466648096}"/>
              </a:ext>
            </a:extLst>
          </p:cNvPr>
          <p:cNvSpPr>
            <a:spLocks noGrp="1"/>
          </p:cNvSpPr>
          <p:nvPr>
            <p:ph type="sldNum" sz="quarter" idx="10"/>
          </p:nvPr>
        </p:nvSpPr>
        <p:spPr/>
        <p:txBody>
          <a:bodyPr/>
          <a:lstStyle/>
          <a:p>
            <a:fld id="{A9B67BE4-B697-4B0C-AED9-AED1985FFEB6}" type="slidenum">
              <a:rPr lang="en-CA" smtClean="0"/>
              <a:pPr/>
              <a:t>32</a:t>
            </a:fld>
            <a:endParaRPr lang="en-CA" dirty="0"/>
          </a:p>
        </p:txBody>
      </p:sp>
      <p:sp>
        <p:nvSpPr>
          <p:cNvPr id="3" name="Title 2">
            <a:extLst>
              <a:ext uri="{FF2B5EF4-FFF2-40B4-BE49-F238E27FC236}">
                <a16:creationId xmlns:a16="http://schemas.microsoft.com/office/drawing/2014/main" id="{069DE7D0-968E-4E0B-929C-A04F3F6872C8}"/>
              </a:ext>
            </a:extLst>
          </p:cNvPr>
          <p:cNvSpPr>
            <a:spLocks noGrp="1"/>
          </p:cNvSpPr>
          <p:nvPr>
            <p:ph type="title"/>
          </p:nvPr>
        </p:nvSpPr>
        <p:spPr/>
        <p:txBody>
          <a:bodyPr/>
          <a:lstStyle/>
          <a:p>
            <a:r>
              <a:rPr lang="en-US" sz="3600" dirty="0"/>
              <a:t>Continuing Professional Development (CPD) Requirement</a:t>
            </a:r>
          </a:p>
        </p:txBody>
      </p:sp>
      <p:sp>
        <p:nvSpPr>
          <p:cNvPr id="4" name="Content Placeholder 3">
            <a:extLst>
              <a:ext uri="{FF2B5EF4-FFF2-40B4-BE49-F238E27FC236}">
                <a16:creationId xmlns:a16="http://schemas.microsoft.com/office/drawing/2014/main" id="{78DB54B0-FA2B-4227-83B0-4E0C33B88A90}"/>
              </a:ext>
            </a:extLst>
          </p:cNvPr>
          <p:cNvSpPr>
            <a:spLocks noGrp="1"/>
          </p:cNvSpPr>
          <p:nvPr>
            <p:ph idx="1"/>
          </p:nvPr>
        </p:nvSpPr>
        <p:spPr/>
        <p:txBody>
          <a:bodyPr/>
          <a:lstStyle/>
          <a:p>
            <a:endParaRPr lang="en-US" dirty="0"/>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b="0" dirty="0">
                <a:effectLst/>
                <a:ea typeface="Calibri" panose="020F0502020204030204" pitchFamily="34" charset="0"/>
              </a:rPr>
              <a:t>Registrants who hold the CHRE designation must complete 66.67 hours of continuing professional development every three years.</a:t>
            </a:r>
          </a:p>
          <a:p>
            <a:pPr marL="342900" marR="0" lvl="0" indent="-342900">
              <a:lnSpc>
                <a:spcPct val="107000"/>
              </a:lnSpc>
              <a:spcBef>
                <a:spcPts val="0"/>
              </a:spcBef>
              <a:spcAft>
                <a:spcPts val="800"/>
              </a:spcAft>
              <a:buFont typeface="Arial" panose="020B0604020202020204" pitchFamily="34" charset="0"/>
              <a:buChar char="•"/>
              <a:tabLst>
                <a:tab pos="457200" algn="l"/>
              </a:tabLst>
            </a:pPr>
            <a:endParaRPr lang="en-US" sz="2400" b="0" dirty="0">
              <a:effectLst/>
              <a:ea typeface="Calibri" panose="020F0502020204030204" pitchFamily="34"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b="0" dirty="0">
                <a:effectLst/>
                <a:ea typeface="Calibri" panose="020F0502020204030204" pitchFamily="34" charset="0"/>
              </a:rPr>
              <a:t>If you have more than one designations, your CPD period is aligned with your current CHRP or CHRL CPD date.</a:t>
            </a:r>
          </a:p>
          <a:p>
            <a:pPr marL="342900" marR="0" lvl="0" indent="-342900">
              <a:lnSpc>
                <a:spcPct val="107000"/>
              </a:lnSpc>
              <a:spcBef>
                <a:spcPts val="0"/>
              </a:spcBef>
              <a:spcAft>
                <a:spcPts val="800"/>
              </a:spcAft>
              <a:buFont typeface="Arial" panose="020B0604020202020204" pitchFamily="34" charset="0"/>
              <a:buChar char="•"/>
              <a:tabLst>
                <a:tab pos="457200" algn="l"/>
              </a:tabLst>
            </a:pPr>
            <a:endParaRPr lang="en-US" sz="2400" b="0" dirty="0">
              <a:effectLst/>
              <a:ea typeface="Calibri" panose="020F0502020204030204" pitchFamily="34"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b="0" dirty="0">
                <a:effectLst/>
                <a:ea typeface="Calibri" panose="020F0502020204030204" pitchFamily="34" charset="0"/>
              </a:rPr>
              <a:t>Unsure of the CPD submission deadline?</a:t>
            </a:r>
          </a:p>
          <a:p>
            <a:pPr marR="0" lvl="0" algn="ctr">
              <a:lnSpc>
                <a:spcPct val="107000"/>
              </a:lnSpc>
              <a:spcBef>
                <a:spcPts val="0"/>
              </a:spcBef>
              <a:spcAft>
                <a:spcPts val="800"/>
              </a:spcAft>
              <a:tabLst>
                <a:tab pos="457200" algn="l"/>
              </a:tabLst>
            </a:pPr>
            <a:r>
              <a:rPr lang="en-US" sz="2400" b="0" dirty="0">
                <a:effectLst/>
                <a:ea typeface="Calibri" panose="020F0502020204030204" pitchFamily="34" charset="0"/>
              </a:rPr>
              <a:t>  </a:t>
            </a:r>
            <a:r>
              <a:rPr lang="en-US" sz="2400" b="0" u="sng" dirty="0">
                <a:solidFill>
                  <a:srgbClr val="0563C1"/>
                </a:solidFill>
                <a:effectLst/>
                <a:ea typeface="Calibri" panose="020F0502020204030204" pitchFamily="34" charset="0"/>
                <a:hlinkClick r:id="rId3"/>
              </a:rPr>
              <a:t>registrar@hrpa.ca</a:t>
            </a:r>
            <a:r>
              <a:rPr lang="en-US" sz="2400" b="0" dirty="0">
                <a:effectLst/>
                <a:ea typeface="Calibri" panose="020F0502020204030204" pitchFamily="34" charset="0"/>
              </a:rPr>
              <a:t> </a:t>
            </a:r>
          </a:p>
          <a:p>
            <a:pPr marL="342900" marR="0" lvl="0" indent="-342900">
              <a:lnSpc>
                <a:spcPct val="107000"/>
              </a:lnSpc>
              <a:spcBef>
                <a:spcPts val="0"/>
              </a:spcBef>
              <a:spcAft>
                <a:spcPts val="800"/>
              </a:spcAft>
              <a:buFont typeface="Arial" panose="020B0604020202020204" pitchFamily="34" charset="0"/>
              <a:buChar char="•"/>
              <a:tabLst>
                <a:tab pos="45720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806710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E023FF-9B8E-462D-9D91-B5343A9CAA2D}"/>
              </a:ext>
            </a:extLst>
          </p:cNvPr>
          <p:cNvSpPr>
            <a:spLocks noGrp="1"/>
          </p:cNvSpPr>
          <p:nvPr>
            <p:ph type="sldNum" sz="quarter" idx="10"/>
          </p:nvPr>
        </p:nvSpPr>
        <p:spPr/>
        <p:txBody>
          <a:bodyPr/>
          <a:lstStyle/>
          <a:p>
            <a:fld id="{A9B67BE4-B697-4B0C-AED9-AED1985FFEB6}" type="slidenum">
              <a:rPr lang="en-CA" smtClean="0"/>
              <a:pPr/>
              <a:t>33</a:t>
            </a:fld>
            <a:endParaRPr lang="en-CA" dirty="0"/>
          </a:p>
        </p:txBody>
      </p:sp>
      <p:sp>
        <p:nvSpPr>
          <p:cNvPr id="3" name="Title 2">
            <a:extLst>
              <a:ext uri="{FF2B5EF4-FFF2-40B4-BE49-F238E27FC236}">
                <a16:creationId xmlns:a16="http://schemas.microsoft.com/office/drawing/2014/main" id="{8D854424-8575-4731-AB65-74AAE943CCE4}"/>
              </a:ext>
            </a:extLst>
          </p:cNvPr>
          <p:cNvSpPr>
            <a:spLocks noGrp="1"/>
          </p:cNvSpPr>
          <p:nvPr>
            <p:ph type="title"/>
          </p:nvPr>
        </p:nvSpPr>
        <p:spPr/>
        <p:txBody>
          <a:bodyPr/>
          <a:lstStyle/>
          <a:p>
            <a:pPr algn="ctr"/>
            <a:r>
              <a:rPr lang="en-US" sz="4800" dirty="0"/>
              <a:t>Questions</a:t>
            </a:r>
          </a:p>
        </p:txBody>
      </p:sp>
      <p:sp>
        <p:nvSpPr>
          <p:cNvPr id="4" name="Content Placeholder 3">
            <a:extLst>
              <a:ext uri="{FF2B5EF4-FFF2-40B4-BE49-F238E27FC236}">
                <a16:creationId xmlns:a16="http://schemas.microsoft.com/office/drawing/2014/main" id="{538410B3-4293-446B-979F-749FFDACBC68}"/>
              </a:ext>
            </a:extLst>
          </p:cNvPr>
          <p:cNvSpPr>
            <a:spLocks noGrp="1"/>
          </p:cNvSpPr>
          <p:nvPr>
            <p:ph idx="1"/>
          </p:nvPr>
        </p:nvSpPr>
        <p:spPr/>
        <p:txBody>
          <a:bodyPr/>
          <a:lstStyle/>
          <a:p>
            <a:endParaRPr lang="en-US" dirty="0"/>
          </a:p>
          <a:p>
            <a:pPr marL="457200" indent="-457200">
              <a:buFont typeface="Arial" panose="020B0604020202020204" pitchFamily="34" charset="0"/>
              <a:buChar char="•"/>
            </a:pPr>
            <a:r>
              <a:rPr lang="en-US" sz="2800" b="0" dirty="0"/>
              <a:t>Webinar not eligible for CPD hours.</a:t>
            </a:r>
          </a:p>
          <a:p>
            <a:pPr marL="457200" indent="-457200">
              <a:buFont typeface="Arial" panose="020B0604020202020204" pitchFamily="34" charset="0"/>
              <a:buChar char="•"/>
            </a:pPr>
            <a:r>
              <a:rPr lang="en-US" sz="2800" b="0" dirty="0"/>
              <a:t>Not the appropriate place to address specific individual circumstances.</a:t>
            </a:r>
          </a:p>
          <a:p>
            <a:pPr marL="457200" indent="-457200">
              <a:buFont typeface="Arial" panose="020B0604020202020204" pitchFamily="34" charset="0"/>
              <a:buChar char="•"/>
            </a:pPr>
            <a:r>
              <a:rPr lang="en-US" sz="2800" b="0" dirty="0"/>
              <a:t>Sometimes the correct answer depends on some details that are not provided with the question.</a:t>
            </a:r>
          </a:p>
          <a:p>
            <a:endParaRPr lang="en-US" sz="2800" b="0" dirty="0"/>
          </a:p>
          <a:p>
            <a:pPr algn="ctr"/>
            <a:r>
              <a:rPr lang="en-US" b="0" dirty="0">
                <a:hlinkClick r:id="rId3"/>
              </a:rPr>
              <a:t>registrar@hrpa.ca</a:t>
            </a:r>
            <a:r>
              <a:rPr lang="en-US" b="0" dirty="0"/>
              <a:t> </a:t>
            </a:r>
            <a:endParaRPr lang="en-US" sz="2800" b="0" dirty="0"/>
          </a:p>
          <a:p>
            <a:endParaRPr lang="en-US" dirty="0"/>
          </a:p>
        </p:txBody>
      </p:sp>
    </p:spTree>
    <p:extLst>
      <p:ext uri="{BB962C8B-B14F-4D97-AF65-F5344CB8AC3E}">
        <p14:creationId xmlns:p14="http://schemas.microsoft.com/office/powerpoint/2010/main" val="28433095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52787-52E0-4D3C-9EC5-FD2CA4E916E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16A49D5-1FB5-46F3-966F-0D47F7DD33F6}"/>
              </a:ext>
            </a:extLst>
          </p:cNvPr>
          <p:cNvSpPr>
            <a:spLocks noGrp="1"/>
          </p:cNvSpPr>
          <p:nvPr>
            <p:ph sz="half" idx="1"/>
          </p:nvPr>
        </p:nvSpPr>
        <p:spPr/>
        <p:txBody>
          <a:bodyPr/>
          <a:lstStyle/>
          <a:p>
            <a:endParaRPr lang="en-US" dirty="0"/>
          </a:p>
          <a:p>
            <a:endParaRPr lang="en-US" dirty="0"/>
          </a:p>
          <a:p>
            <a:endParaRPr lang="en-US" dirty="0"/>
          </a:p>
          <a:p>
            <a:pPr marL="1828800" lvl="4" indent="0">
              <a:spcBef>
                <a:spcPts val="300"/>
              </a:spcBef>
              <a:spcAft>
                <a:spcPts val="300"/>
              </a:spcAft>
              <a:buNone/>
            </a:pPr>
            <a:r>
              <a:rPr lang="en-US" sz="1200" b="1" dirty="0">
                <a:solidFill>
                  <a:srgbClr val="7030A0"/>
                </a:solidFill>
              </a:rPr>
              <a:t>Margaret Wilson, CHRL</a:t>
            </a:r>
          </a:p>
          <a:p>
            <a:pPr marL="1828800" lvl="4" indent="0">
              <a:spcBef>
                <a:spcPts val="300"/>
              </a:spcBef>
              <a:spcAft>
                <a:spcPts val="300"/>
              </a:spcAft>
              <a:buNone/>
            </a:pPr>
            <a:r>
              <a:rPr lang="en-US" sz="1200" b="1" dirty="0">
                <a:solidFill>
                  <a:srgbClr val="7030A0"/>
                </a:solidFill>
                <a:hlinkClick r:id="rId3"/>
              </a:rPr>
              <a:t>mwilson@hpra.ca</a:t>
            </a:r>
            <a:r>
              <a:rPr lang="en-US" sz="1200" b="1" dirty="0">
                <a:solidFill>
                  <a:srgbClr val="7030A0"/>
                </a:solidFill>
              </a:rPr>
              <a:t> </a:t>
            </a:r>
          </a:p>
          <a:p>
            <a:pPr marL="1828800" lvl="4" indent="0">
              <a:spcBef>
                <a:spcPts val="300"/>
              </a:spcBef>
              <a:spcAft>
                <a:spcPts val="300"/>
              </a:spcAft>
              <a:buNone/>
            </a:pPr>
            <a:r>
              <a:rPr lang="en-US" sz="1200" b="1" dirty="0">
                <a:solidFill>
                  <a:srgbClr val="7030A0"/>
                </a:solidFill>
              </a:rPr>
              <a:t>416-923-2324 x343</a:t>
            </a:r>
          </a:p>
          <a:p>
            <a:pPr marL="1828800" lvl="4" indent="0">
              <a:spcBef>
                <a:spcPts val="300"/>
              </a:spcBef>
              <a:spcAft>
                <a:spcPts val="300"/>
              </a:spcAft>
              <a:buNone/>
            </a:pPr>
            <a:r>
              <a:rPr lang="en-US" sz="1200" dirty="0"/>
              <a:t>Regulatory Process Specialist</a:t>
            </a:r>
          </a:p>
          <a:p>
            <a:pPr marL="1828800" lvl="4" indent="0">
              <a:spcBef>
                <a:spcPts val="300"/>
              </a:spcBef>
              <a:spcAft>
                <a:spcPts val="300"/>
              </a:spcAft>
              <a:buNone/>
            </a:pPr>
            <a:r>
              <a:rPr lang="en-US" sz="1200" dirty="0"/>
              <a:t>Human Resources Professionals Association</a:t>
            </a:r>
          </a:p>
        </p:txBody>
      </p:sp>
      <p:sp>
        <p:nvSpPr>
          <p:cNvPr id="5" name="Slide Number Placeholder 4">
            <a:extLst>
              <a:ext uri="{FF2B5EF4-FFF2-40B4-BE49-F238E27FC236}">
                <a16:creationId xmlns:a16="http://schemas.microsoft.com/office/drawing/2014/main" id="{ADFD1C41-2278-4157-84E4-BF1907AB3D00}"/>
              </a:ext>
            </a:extLst>
          </p:cNvPr>
          <p:cNvSpPr>
            <a:spLocks noGrp="1"/>
          </p:cNvSpPr>
          <p:nvPr>
            <p:ph type="sldNum" sz="quarter" idx="10"/>
          </p:nvPr>
        </p:nvSpPr>
        <p:spPr/>
        <p:txBody>
          <a:bodyPr/>
          <a:lstStyle/>
          <a:p>
            <a:fld id="{A9B67BE4-B697-4B0C-AED9-AED1985FFEB6}" type="slidenum">
              <a:rPr lang="en-CA" smtClean="0"/>
              <a:pPr/>
              <a:t>34</a:t>
            </a:fld>
            <a:endParaRPr lang="en-CA" dirty="0"/>
          </a:p>
        </p:txBody>
      </p:sp>
      <p:pic>
        <p:nvPicPr>
          <p:cNvPr id="6" name="Content Placeholder 5">
            <a:extLst>
              <a:ext uri="{FF2B5EF4-FFF2-40B4-BE49-F238E27FC236}">
                <a16:creationId xmlns:a16="http://schemas.microsoft.com/office/drawing/2014/main" id="{F5AD77A2-0D43-4AEF-AF4D-24BA307EFA82}"/>
              </a:ext>
            </a:extLst>
          </p:cNvPr>
          <p:cNvPicPr>
            <a:picLocks noGrp="1" noChangeAspect="1"/>
          </p:cNvPicPr>
          <p:nvPr>
            <p:ph sz="half" idx="2"/>
          </p:nvPr>
        </p:nvPicPr>
        <p:blipFill>
          <a:blip r:embed="rId4" cstate="print">
            <a:extLst>
              <a:ext uri="{28A0092B-C50C-407E-A947-70E740481C1C}">
                <a14:useLocalDpi xmlns:a14="http://schemas.microsoft.com/office/drawing/2010/main" val="0"/>
              </a:ext>
            </a:extLst>
          </a:blip>
          <a:stretch>
            <a:fillRect/>
          </a:stretch>
        </p:blipFill>
        <p:spPr>
          <a:xfrm>
            <a:off x="7640520" y="2118436"/>
            <a:ext cx="2494796" cy="3326396"/>
          </a:xfrm>
          <a:prstGeom prst="rect">
            <a:avLst/>
          </a:prstGeom>
        </p:spPr>
      </p:pic>
    </p:spTree>
    <p:extLst>
      <p:ext uri="{BB962C8B-B14F-4D97-AF65-F5344CB8AC3E}">
        <p14:creationId xmlns:p14="http://schemas.microsoft.com/office/powerpoint/2010/main" val="2281711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BEC2F79-EC4E-4216-9A2E-920CE5E2CD35}"/>
              </a:ext>
            </a:extLst>
          </p:cNvPr>
          <p:cNvSpPr>
            <a:spLocks noGrp="1"/>
          </p:cNvSpPr>
          <p:nvPr>
            <p:ph type="title"/>
          </p:nvPr>
        </p:nvSpPr>
        <p:spPr/>
        <p:txBody>
          <a:bodyPr/>
          <a:lstStyle/>
          <a:p>
            <a:r>
              <a:rPr lang="en-US" dirty="0"/>
              <a:t>Agenda</a:t>
            </a:r>
          </a:p>
        </p:txBody>
      </p:sp>
      <p:sp>
        <p:nvSpPr>
          <p:cNvPr id="4" name="Content Placeholder 3">
            <a:extLst>
              <a:ext uri="{FF2B5EF4-FFF2-40B4-BE49-F238E27FC236}">
                <a16:creationId xmlns:a16="http://schemas.microsoft.com/office/drawing/2014/main" id="{4835B1C8-8D2A-49BA-80A4-E77A60662BFA}"/>
              </a:ext>
            </a:extLst>
          </p:cNvPr>
          <p:cNvSpPr>
            <a:spLocks noGrp="1"/>
          </p:cNvSpPr>
          <p:nvPr>
            <p:ph sz="half" idx="1"/>
          </p:nvPr>
        </p:nvSpPr>
        <p:spPr>
          <a:xfrm>
            <a:off x="695325" y="1387821"/>
            <a:ext cx="5601780" cy="4710041"/>
          </a:xfrm>
        </p:spPr>
        <p:txBody>
          <a:bodyPr/>
          <a:lstStyle/>
          <a:p>
            <a:pPr marL="457200" indent="-457200">
              <a:buFont typeface="Arial" panose="020B0604020202020204" pitchFamily="34" charset="0"/>
              <a:buChar char="•"/>
            </a:pPr>
            <a:r>
              <a:rPr lang="en-CA" b="0" dirty="0"/>
              <a:t>HRPA’s Objects</a:t>
            </a:r>
          </a:p>
          <a:p>
            <a:pPr marL="457200" indent="-457200">
              <a:buFont typeface="Arial" panose="020B0604020202020204" pitchFamily="34" charset="0"/>
              <a:buChar char="•"/>
            </a:pPr>
            <a:r>
              <a:rPr lang="en-CA" b="0" dirty="0"/>
              <a:t>The Three Designations</a:t>
            </a:r>
          </a:p>
          <a:p>
            <a:pPr marL="457200" indent="-457200">
              <a:buFont typeface="Arial" panose="020B0604020202020204" pitchFamily="34" charset="0"/>
              <a:buChar char="•"/>
            </a:pPr>
            <a:r>
              <a:rPr lang="en-CA" b="0" dirty="0"/>
              <a:t>Profile of a CHRE</a:t>
            </a:r>
          </a:p>
          <a:p>
            <a:pPr marL="457200" indent="-457200">
              <a:buFont typeface="Arial" panose="020B0604020202020204" pitchFamily="34" charset="0"/>
              <a:buChar char="•"/>
            </a:pPr>
            <a:r>
              <a:rPr lang="en-CA" b="0" dirty="0"/>
              <a:t>The Application Process</a:t>
            </a:r>
          </a:p>
          <a:p>
            <a:pPr marL="457200" indent="-457200">
              <a:buFont typeface="Arial" panose="020B0604020202020204" pitchFamily="34" charset="0"/>
              <a:buChar char="•"/>
            </a:pPr>
            <a:r>
              <a:rPr lang="en-CA" b="0" dirty="0"/>
              <a:t>The CHRE Evaluation Grid</a:t>
            </a:r>
          </a:p>
          <a:p>
            <a:pPr marL="457200" indent="-457200">
              <a:buFont typeface="Arial" panose="020B0604020202020204" pitchFamily="34" charset="0"/>
              <a:buChar char="•"/>
            </a:pPr>
            <a:r>
              <a:rPr lang="en-CA" b="0" dirty="0"/>
              <a:t>STAR Method</a:t>
            </a:r>
          </a:p>
          <a:p>
            <a:pPr marL="457200" indent="-457200">
              <a:buFont typeface="Arial" panose="020B0604020202020204" pitchFamily="34" charset="0"/>
              <a:buChar char="•"/>
            </a:pPr>
            <a:r>
              <a:rPr lang="en-CA" b="0" dirty="0"/>
              <a:t>Input from the CHRE Review Committee Chair – </a:t>
            </a:r>
            <a:r>
              <a:rPr lang="en-CA" sz="1800" b="0" dirty="0">
                <a:solidFill>
                  <a:srgbClr val="FF0000"/>
                </a:solidFill>
              </a:rPr>
              <a:t>new!</a:t>
            </a:r>
            <a:endParaRPr lang="en-CA" b="0" dirty="0"/>
          </a:p>
          <a:p>
            <a:endParaRPr lang="en-US" dirty="0"/>
          </a:p>
        </p:txBody>
      </p:sp>
      <p:sp>
        <p:nvSpPr>
          <p:cNvPr id="5" name="Content Placeholder 4">
            <a:extLst>
              <a:ext uri="{FF2B5EF4-FFF2-40B4-BE49-F238E27FC236}">
                <a16:creationId xmlns:a16="http://schemas.microsoft.com/office/drawing/2014/main" id="{EC09973C-1C1D-4903-91FA-D1B5E9D5EF74}"/>
              </a:ext>
            </a:extLst>
          </p:cNvPr>
          <p:cNvSpPr>
            <a:spLocks noGrp="1"/>
          </p:cNvSpPr>
          <p:nvPr>
            <p:ph sz="half" idx="2"/>
          </p:nvPr>
        </p:nvSpPr>
        <p:spPr/>
        <p:txBody>
          <a:bodyPr/>
          <a:lstStyle/>
          <a:p>
            <a:pPr marL="457200" indent="-457200">
              <a:buFont typeface="Arial" panose="020B0604020202020204" pitchFamily="34" charset="0"/>
              <a:buChar char="•"/>
            </a:pPr>
            <a:r>
              <a:rPr lang="en-CA" b="0" dirty="0"/>
              <a:t>Useful Tips</a:t>
            </a:r>
          </a:p>
          <a:p>
            <a:pPr marL="457200" indent="-457200">
              <a:buFont typeface="Arial" panose="020B0604020202020204" pitchFamily="34" charset="0"/>
              <a:buChar char="•"/>
            </a:pPr>
            <a:r>
              <a:rPr lang="en-CA" b="0" dirty="0"/>
              <a:t>Outcome of evaluation</a:t>
            </a:r>
          </a:p>
          <a:p>
            <a:pPr marL="457200" indent="-457200"/>
            <a:r>
              <a:rPr lang="en-CA" b="0" dirty="0"/>
              <a:t>Q &amp; A</a:t>
            </a:r>
          </a:p>
          <a:p>
            <a:pPr marL="457200" indent="-457200">
              <a:buFont typeface="Arial" panose="020B0604020202020204" pitchFamily="34" charset="0"/>
              <a:buChar char="•"/>
            </a:pPr>
            <a:endParaRPr lang="en-CA" b="0" dirty="0"/>
          </a:p>
          <a:p>
            <a:endParaRPr lang="en-US" dirty="0"/>
          </a:p>
        </p:txBody>
      </p:sp>
      <p:sp>
        <p:nvSpPr>
          <p:cNvPr id="2" name="Slide Number Placeholder 1">
            <a:extLst>
              <a:ext uri="{FF2B5EF4-FFF2-40B4-BE49-F238E27FC236}">
                <a16:creationId xmlns:a16="http://schemas.microsoft.com/office/drawing/2014/main" id="{909061AC-1795-45A4-AB6B-7368B66CE514}"/>
              </a:ext>
            </a:extLst>
          </p:cNvPr>
          <p:cNvSpPr>
            <a:spLocks noGrp="1"/>
          </p:cNvSpPr>
          <p:nvPr>
            <p:ph type="sldNum" sz="quarter" idx="10"/>
          </p:nvPr>
        </p:nvSpPr>
        <p:spPr/>
        <p:txBody>
          <a:bodyPr/>
          <a:lstStyle/>
          <a:p>
            <a:fld id="{A9B67BE4-B697-4B0C-AED9-AED1985FFEB6}" type="slidenum">
              <a:rPr lang="en-CA" smtClean="0"/>
              <a:pPr/>
              <a:t>4</a:t>
            </a:fld>
            <a:endParaRPr lang="en-CA" dirty="0"/>
          </a:p>
        </p:txBody>
      </p:sp>
    </p:spTree>
    <p:extLst>
      <p:ext uri="{BB962C8B-B14F-4D97-AF65-F5344CB8AC3E}">
        <p14:creationId xmlns:p14="http://schemas.microsoft.com/office/powerpoint/2010/main" val="2930509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627633A-B72A-4B03-AABD-F207BA7DB293}"/>
              </a:ext>
            </a:extLst>
          </p:cNvPr>
          <p:cNvSpPr>
            <a:spLocks noGrp="1"/>
          </p:cNvSpPr>
          <p:nvPr>
            <p:ph type="sldNum" sz="quarter" idx="10"/>
          </p:nvPr>
        </p:nvSpPr>
        <p:spPr/>
        <p:txBody>
          <a:bodyPr/>
          <a:lstStyle/>
          <a:p>
            <a:fld id="{A9B67BE4-B697-4B0C-AED9-AED1985FFEB6}" type="slidenum">
              <a:rPr lang="en-CA" smtClean="0"/>
              <a:pPr/>
              <a:t>5</a:t>
            </a:fld>
            <a:endParaRPr lang="en-CA" dirty="0"/>
          </a:p>
        </p:txBody>
      </p:sp>
      <p:sp>
        <p:nvSpPr>
          <p:cNvPr id="3" name="Title 2">
            <a:extLst>
              <a:ext uri="{FF2B5EF4-FFF2-40B4-BE49-F238E27FC236}">
                <a16:creationId xmlns:a16="http://schemas.microsoft.com/office/drawing/2014/main" id="{06ED478F-7B77-43E8-AE84-BC687A45AA99}"/>
              </a:ext>
            </a:extLst>
          </p:cNvPr>
          <p:cNvSpPr>
            <a:spLocks noGrp="1"/>
          </p:cNvSpPr>
          <p:nvPr>
            <p:ph type="title"/>
          </p:nvPr>
        </p:nvSpPr>
        <p:spPr/>
        <p:txBody>
          <a:bodyPr/>
          <a:lstStyle/>
          <a:p>
            <a:r>
              <a:rPr lang="en-US" sz="4400" b="1" dirty="0">
                <a:latin typeface="Poppins" panose="00000500000000000000" pitchFamily="2" charset="0"/>
                <a:cs typeface="Poppins" panose="00000500000000000000" pitchFamily="2" charset="0"/>
              </a:rPr>
              <a:t>Objects</a:t>
            </a:r>
            <a:endParaRPr lang="en-US" dirty="0"/>
          </a:p>
        </p:txBody>
      </p:sp>
      <p:sp>
        <p:nvSpPr>
          <p:cNvPr id="4" name="Content Placeholder 3">
            <a:extLst>
              <a:ext uri="{FF2B5EF4-FFF2-40B4-BE49-F238E27FC236}">
                <a16:creationId xmlns:a16="http://schemas.microsoft.com/office/drawing/2014/main" id="{62E6C101-AA7D-484F-978B-D43DBA215DBF}"/>
              </a:ext>
            </a:extLst>
          </p:cNvPr>
          <p:cNvSpPr>
            <a:spLocks noGrp="1"/>
          </p:cNvSpPr>
          <p:nvPr>
            <p:ph idx="1"/>
          </p:nvPr>
        </p:nvSpPr>
        <p:spPr/>
        <p:txBody>
          <a:bodyPr/>
          <a:lstStyle/>
          <a:p>
            <a:pPr marL="342891" indent="-282568">
              <a:lnSpc>
                <a:spcPct val="114000"/>
              </a:lnSpc>
              <a:spcBef>
                <a:spcPts val="500"/>
              </a:spcBef>
            </a:pPr>
            <a:r>
              <a:rPr lang="en-CA" sz="1400" b="0" dirty="0"/>
              <a:t>As per the </a:t>
            </a:r>
            <a:r>
              <a:rPr lang="en-CA" sz="1400" dirty="0">
                <a:hlinkClick r:id="rId3"/>
              </a:rPr>
              <a:t>Registered Human Resources Professionals Act, 2013</a:t>
            </a:r>
            <a:endParaRPr lang="en-CA" sz="1400" dirty="0"/>
          </a:p>
          <a:p>
            <a:pPr marL="342891" indent="-282568">
              <a:lnSpc>
                <a:spcPct val="114000"/>
              </a:lnSpc>
              <a:spcBef>
                <a:spcPts val="500"/>
              </a:spcBef>
            </a:pPr>
            <a:endParaRPr lang="en-CA" sz="1400" b="0" dirty="0">
              <a:solidFill>
                <a:srgbClr val="000000"/>
              </a:solidFill>
              <a:latin typeface="Poppins" panose="00000500000000000000" pitchFamily="2" charset="0"/>
              <a:ea typeface="Calibri" panose="020F0502020204030204" pitchFamily="34" charset="0"/>
              <a:cs typeface="Poppins" panose="00000500000000000000" pitchFamily="2" charset="0"/>
            </a:endParaRPr>
          </a:p>
          <a:p>
            <a:pPr marL="342891" indent="-282568">
              <a:lnSpc>
                <a:spcPct val="114000"/>
              </a:lnSpc>
              <a:spcBef>
                <a:spcPts val="500"/>
              </a:spcBef>
            </a:pPr>
            <a:r>
              <a:rPr lang="en-CA" sz="1400" b="0" dirty="0">
                <a:solidFill>
                  <a:srgbClr val="000000"/>
                </a:solidFill>
                <a:latin typeface="Poppins" panose="00000500000000000000" pitchFamily="2" charset="0"/>
                <a:ea typeface="Calibri" panose="020F0502020204030204" pitchFamily="34" charset="0"/>
                <a:cs typeface="Poppins" panose="00000500000000000000" pitchFamily="2" charset="0"/>
              </a:rPr>
              <a:t>The objects of the Association are, </a:t>
            </a:r>
            <a:endParaRPr lang="en-US" sz="1400" b="0" dirty="0">
              <a:solidFill>
                <a:srgbClr val="000000"/>
              </a:solidFill>
              <a:latin typeface="Poppins" panose="00000500000000000000" pitchFamily="2" charset="0"/>
              <a:ea typeface="Calibri" panose="020F0502020204030204" pitchFamily="34" charset="0"/>
              <a:cs typeface="Poppins" panose="00000500000000000000" pitchFamily="2" charset="0"/>
            </a:endParaRPr>
          </a:p>
          <a:p>
            <a:pPr marL="685783" indent="-342891">
              <a:lnSpc>
                <a:spcPct val="114000"/>
              </a:lnSpc>
              <a:spcBef>
                <a:spcPts val="500"/>
              </a:spcBef>
            </a:pPr>
            <a:r>
              <a:rPr lang="en-CA" sz="1400" b="0" dirty="0">
                <a:solidFill>
                  <a:srgbClr val="000000"/>
                </a:solidFill>
                <a:latin typeface="Poppins" panose="00000500000000000000" pitchFamily="2" charset="0"/>
                <a:ea typeface="Calibri" panose="020F0502020204030204" pitchFamily="34" charset="0"/>
                <a:cs typeface="Poppins" panose="00000500000000000000" pitchFamily="2" charset="0"/>
              </a:rPr>
              <a:t>(a)	to promote and protect the public interest by governing and regulating the practice of members of the Association and firms in accordance with this Act and the by-laws, including,</a:t>
            </a:r>
            <a:endParaRPr lang="en-US" sz="1400" b="0" dirty="0">
              <a:latin typeface="Poppins" panose="00000500000000000000" pitchFamily="2" charset="0"/>
              <a:ea typeface="Calibri" panose="020F0502020204030204" pitchFamily="34" charset="0"/>
              <a:cs typeface="Poppins" panose="00000500000000000000" pitchFamily="2" charset="0"/>
            </a:endParaRPr>
          </a:p>
          <a:p>
            <a:pPr marL="1142971" indent="-457189">
              <a:lnSpc>
                <a:spcPct val="114000"/>
              </a:lnSpc>
              <a:spcBef>
                <a:spcPts val="500"/>
              </a:spcBef>
            </a:pPr>
            <a:r>
              <a:rPr lang="en-CA" sz="1400" b="0" dirty="0">
                <a:solidFill>
                  <a:srgbClr val="000000"/>
                </a:solidFill>
                <a:latin typeface="Poppins" panose="00000500000000000000" pitchFamily="2" charset="0"/>
                <a:ea typeface="Calibri" panose="020F0502020204030204" pitchFamily="34" charset="0"/>
                <a:cs typeface="Poppins" panose="00000500000000000000" pitchFamily="2" charset="0"/>
              </a:rPr>
              <a:t>(i)	</a:t>
            </a:r>
            <a:r>
              <a:rPr lang="en-CA" sz="1400" b="0" i="1" dirty="0">
                <a:solidFill>
                  <a:srgbClr val="FF0000"/>
                </a:solidFill>
                <a:latin typeface="Poppins" panose="00000500000000000000" pitchFamily="2" charset="0"/>
                <a:ea typeface="Calibri" panose="020F0502020204030204" pitchFamily="34" charset="0"/>
                <a:cs typeface="Poppins" panose="00000500000000000000" pitchFamily="2" charset="0"/>
              </a:rPr>
              <a:t>establishing, maintaining, developing and enforcing standards of qualification,</a:t>
            </a:r>
            <a:endParaRPr lang="en-US" sz="1400" b="0" i="1" dirty="0">
              <a:solidFill>
                <a:srgbClr val="FF0000"/>
              </a:solidFill>
              <a:latin typeface="Poppins" panose="00000500000000000000" pitchFamily="2" charset="0"/>
              <a:ea typeface="Calibri" panose="020F0502020204030204" pitchFamily="34" charset="0"/>
              <a:cs typeface="Poppins" panose="00000500000000000000" pitchFamily="2" charset="0"/>
            </a:endParaRPr>
          </a:p>
          <a:p>
            <a:pPr marL="1142971" indent="-457189">
              <a:lnSpc>
                <a:spcPct val="114000"/>
              </a:lnSpc>
              <a:spcBef>
                <a:spcPts val="500"/>
              </a:spcBef>
            </a:pPr>
            <a:r>
              <a:rPr lang="en-CA" sz="1400" b="0" dirty="0">
                <a:solidFill>
                  <a:srgbClr val="000000"/>
                </a:solidFill>
                <a:latin typeface="Poppins" panose="00000500000000000000" pitchFamily="2" charset="0"/>
                <a:ea typeface="Calibri" panose="020F0502020204030204" pitchFamily="34" charset="0"/>
                <a:cs typeface="Poppins" panose="00000500000000000000" pitchFamily="2" charset="0"/>
              </a:rPr>
              <a:t>(ii)	establishing, maintaining, developing and enforcing standards of practice,</a:t>
            </a:r>
            <a:endParaRPr lang="en-US" sz="1400" b="0" dirty="0">
              <a:latin typeface="Poppins" panose="00000500000000000000" pitchFamily="2" charset="0"/>
              <a:ea typeface="Calibri" panose="020F0502020204030204" pitchFamily="34" charset="0"/>
              <a:cs typeface="Poppins" panose="00000500000000000000" pitchFamily="2" charset="0"/>
            </a:endParaRPr>
          </a:p>
          <a:p>
            <a:pPr marL="1142971" indent="-457189">
              <a:lnSpc>
                <a:spcPct val="114000"/>
              </a:lnSpc>
              <a:spcBef>
                <a:spcPts val="500"/>
              </a:spcBef>
            </a:pPr>
            <a:r>
              <a:rPr lang="en-CA" sz="1400" b="0" dirty="0">
                <a:solidFill>
                  <a:srgbClr val="000000"/>
                </a:solidFill>
                <a:latin typeface="Poppins" panose="00000500000000000000" pitchFamily="2" charset="0"/>
                <a:ea typeface="Calibri" panose="020F0502020204030204" pitchFamily="34" charset="0"/>
                <a:cs typeface="Poppins" panose="00000500000000000000" pitchFamily="2" charset="0"/>
              </a:rPr>
              <a:t>(iii)	establishing, maintaining, developing and enforcing standards of professional ethics,</a:t>
            </a:r>
            <a:endParaRPr lang="en-US" sz="1400" b="0" dirty="0">
              <a:latin typeface="Poppins" panose="00000500000000000000" pitchFamily="2" charset="0"/>
              <a:ea typeface="Calibri" panose="020F0502020204030204" pitchFamily="34" charset="0"/>
              <a:cs typeface="Poppins" panose="00000500000000000000" pitchFamily="2" charset="0"/>
            </a:endParaRPr>
          </a:p>
          <a:p>
            <a:pPr marL="1142971" indent="-457189">
              <a:lnSpc>
                <a:spcPct val="114000"/>
              </a:lnSpc>
              <a:spcBef>
                <a:spcPts val="500"/>
              </a:spcBef>
            </a:pPr>
            <a:r>
              <a:rPr lang="en-CA" sz="1400" b="0" dirty="0">
                <a:solidFill>
                  <a:srgbClr val="000000"/>
                </a:solidFill>
                <a:latin typeface="Poppins" panose="00000500000000000000" pitchFamily="2" charset="0"/>
                <a:ea typeface="Calibri" panose="020F0502020204030204" pitchFamily="34" charset="0"/>
                <a:cs typeface="Poppins" panose="00000500000000000000" pitchFamily="2" charset="0"/>
              </a:rPr>
              <a:t>(iv)	establishing, maintaining, developing and enforcing standards of knowledge, skill and proficiency, and </a:t>
            </a:r>
            <a:endParaRPr lang="en-US" sz="1400" b="0" dirty="0">
              <a:latin typeface="Poppins" panose="00000500000000000000" pitchFamily="2" charset="0"/>
              <a:ea typeface="Calibri" panose="020F0502020204030204" pitchFamily="34" charset="0"/>
              <a:cs typeface="Poppins" panose="00000500000000000000" pitchFamily="2" charset="0"/>
            </a:endParaRPr>
          </a:p>
          <a:p>
            <a:pPr marL="1142971" indent="-457189">
              <a:lnSpc>
                <a:spcPct val="114000"/>
              </a:lnSpc>
              <a:spcBef>
                <a:spcPts val="500"/>
              </a:spcBef>
            </a:pPr>
            <a:r>
              <a:rPr lang="en-CA" sz="1400" b="0" dirty="0">
                <a:solidFill>
                  <a:srgbClr val="000000"/>
                </a:solidFill>
                <a:latin typeface="Poppins" panose="00000500000000000000" pitchFamily="2" charset="0"/>
                <a:ea typeface="Calibri" panose="020F0502020204030204" pitchFamily="34" charset="0"/>
                <a:cs typeface="Poppins" panose="00000500000000000000" pitchFamily="2" charset="0"/>
              </a:rPr>
              <a:t>(v)	regulating the practice, competence and professional conduct of members of the Association and firms;</a:t>
            </a:r>
            <a:endParaRPr lang="en-US" sz="1400" b="0" dirty="0">
              <a:latin typeface="Poppins" panose="00000500000000000000" pitchFamily="2" charset="0"/>
              <a:ea typeface="Calibri" panose="020F0502020204030204" pitchFamily="34" charset="0"/>
              <a:cs typeface="Poppins" panose="00000500000000000000" pitchFamily="2" charset="0"/>
            </a:endParaRPr>
          </a:p>
          <a:p>
            <a:pPr marL="685783" indent="-344479">
              <a:lnSpc>
                <a:spcPct val="114000"/>
              </a:lnSpc>
              <a:spcBef>
                <a:spcPts val="500"/>
              </a:spcBef>
            </a:pPr>
            <a:r>
              <a:rPr lang="en-CA" sz="1400" b="0" dirty="0">
                <a:solidFill>
                  <a:srgbClr val="000000"/>
                </a:solidFill>
                <a:latin typeface="Poppins" panose="00000500000000000000" pitchFamily="2" charset="0"/>
                <a:ea typeface="Calibri" panose="020F0502020204030204" pitchFamily="34" charset="0"/>
                <a:cs typeface="Poppins" panose="00000500000000000000" pitchFamily="2" charset="0"/>
              </a:rPr>
              <a:t>(b)	to promote and increase the knowledge, skill and proficiency of members of the Association, firms and students;</a:t>
            </a:r>
            <a:endParaRPr lang="en-US" sz="1400" b="0" dirty="0">
              <a:solidFill>
                <a:srgbClr val="000000"/>
              </a:solidFill>
              <a:latin typeface="Poppins" panose="00000500000000000000" pitchFamily="2" charset="0"/>
              <a:ea typeface="Calibri" panose="020F0502020204030204" pitchFamily="34" charset="0"/>
              <a:cs typeface="Poppins" panose="00000500000000000000" pitchFamily="2" charset="0"/>
            </a:endParaRPr>
          </a:p>
          <a:p>
            <a:pPr marL="685783" indent="-344479">
              <a:lnSpc>
                <a:spcPct val="114000"/>
              </a:lnSpc>
              <a:spcBef>
                <a:spcPts val="500"/>
              </a:spcBef>
            </a:pPr>
            <a:r>
              <a:rPr lang="en-CA" sz="1400" b="0" dirty="0">
                <a:solidFill>
                  <a:srgbClr val="000000"/>
                </a:solidFill>
                <a:latin typeface="Poppins" panose="00000500000000000000" pitchFamily="2" charset="0"/>
                <a:ea typeface="Calibri" panose="020F0502020204030204" pitchFamily="34" charset="0"/>
                <a:cs typeface="Poppins" panose="00000500000000000000" pitchFamily="2" charset="0"/>
              </a:rPr>
              <a:t>(c)	to promote and protect the welfare and interests of the Association and of the human resources profession;</a:t>
            </a:r>
            <a:endParaRPr lang="en-US" sz="1400" b="0" dirty="0">
              <a:solidFill>
                <a:srgbClr val="000000"/>
              </a:solidFill>
              <a:latin typeface="Poppins" panose="00000500000000000000" pitchFamily="2" charset="0"/>
              <a:ea typeface="Calibri" panose="020F0502020204030204" pitchFamily="34" charset="0"/>
              <a:cs typeface="Poppins" panose="00000500000000000000" pitchFamily="2" charset="0"/>
            </a:endParaRPr>
          </a:p>
          <a:p>
            <a:pPr marL="685783" indent="-344479">
              <a:lnSpc>
                <a:spcPct val="114000"/>
              </a:lnSpc>
              <a:spcBef>
                <a:spcPts val="500"/>
              </a:spcBef>
            </a:pPr>
            <a:r>
              <a:rPr lang="en-CA" sz="1400" b="0" dirty="0">
                <a:solidFill>
                  <a:srgbClr val="000000"/>
                </a:solidFill>
                <a:latin typeface="Poppins" panose="00000500000000000000" pitchFamily="2" charset="0"/>
                <a:ea typeface="Calibri" panose="020F0502020204030204" pitchFamily="34" charset="0"/>
                <a:cs typeface="Poppins" panose="00000500000000000000" pitchFamily="2" charset="0"/>
              </a:rPr>
              <a:t>(d)	to promote inter-professional collaboration with other professional bodies;</a:t>
            </a:r>
            <a:endParaRPr lang="en-US" sz="1400" b="0" dirty="0">
              <a:solidFill>
                <a:srgbClr val="000000"/>
              </a:solidFill>
              <a:latin typeface="Poppins" panose="00000500000000000000" pitchFamily="2" charset="0"/>
              <a:ea typeface="Calibri" panose="020F0502020204030204" pitchFamily="34" charset="0"/>
              <a:cs typeface="Poppins" panose="00000500000000000000" pitchFamily="2" charset="0"/>
            </a:endParaRPr>
          </a:p>
          <a:p>
            <a:pPr marL="685783" indent="-344479">
              <a:lnSpc>
                <a:spcPct val="114000"/>
              </a:lnSpc>
              <a:spcBef>
                <a:spcPts val="500"/>
              </a:spcBef>
            </a:pPr>
            <a:r>
              <a:rPr lang="en-CA" sz="1400" b="0" dirty="0">
                <a:solidFill>
                  <a:srgbClr val="000000"/>
                </a:solidFill>
                <a:latin typeface="Poppins" panose="00000500000000000000" pitchFamily="2" charset="0"/>
                <a:ea typeface="Calibri" panose="020F0502020204030204" pitchFamily="34" charset="0"/>
                <a:cs typeface="Poppins" panose="00000500000000000000" pitchFamily="2" charset="0"/>
              </a:rPr>
              <a:t>(e)	to address any other matter that relates to the regulation of its members that the Board considers appropriate</a:t>
            </a:r>
            <a:r>
              <a:rPr lang="en-CA" sz="1600" dirty="0">
                <a:solidFill>
                  <a:srgbClr val="000000"/>
                </a:solidFill>
                <a:latin typeface="Poppins" panose="00000500000000000000" pitchFamily="2" charset="0"/>
                <a:ea typeface="Calibri" panose="020F0502020204030204" pitchFamily="34" charset="0"/>
                <a:cs typeface="Poppins" panose="00000500000000000000" pitchFamily="2" charset="0"/>
              </a:rPr>
              <a:t>.</a:t>
            </a:r>
            <a:endParaRPr lang="en-US" sz="1600" dirty="0">
              <a:solidFill>
                <a:srgbClr val="000000"/>
              </a:solidFill>
              <a:latin typeface="Poppins" panose="00000500000000000000" pitchFamily="2" charset="0"/>
              <a:ea typeface="Calibri" panose="020F0502020204030204" pitchFamily="34" charset="0"/>
              <a:cs typeface="Poppins" panose="00000500000000000000" pitchFamily="2" charset="0"/>
            </a:endParaRPr>
          </a:p>
          <a:p>
            <a:endParaRPr lang="en-US" sz="1600" dirty="0"/>
          </a:p>
        </p:txBody>
      </p:sp>
    </p:spTree>
    <p:extLst>
      <p:ext uri="{BB962C8B-B14F-4D97-AF65-F5344CB8AC3E}">
        <p14:creationId xmlns:p14="http://schemas.microsoft.com/office/powerpoint/2010/main" val="3172498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8" name="Content Placeholder 3">
            <a:extLst>
              <a:ext uri="{FF2B5EF4-FFF2-40B4-BE49-F238E27FC236}">
                <a16:creationId xmlns:a16="http://schemas.microsoft.com/office/drawing/2014/main" id="{3FEA3A28-03EF-4BC2-B1C2-B3D9BA5335F4}"/>
              </a:ext>
            </a:extLst>
          </p:cNvPr>
          <p:cNvGraphicFramePr>
            <a:graphicFrameLocks noGrp="1"/>
          </p:cNvGraphicFramePr>
          <p:nvPr>
            <p:ph sz="half" idx="2"/>
            <p:extLst>
              <p:ext uri="{D42A27DB-BD31-4B8C-83A1-F6EECF244321}">
                <p14:modId xmlns:p14="http://schemas.microsoft.com/office/powerpoint/2010/main" val="3100418175"/>
              </p:ext>
            </p:extLst>
          </p:nvPr>
        </p:nvGraphicFramePr>
        <p:xfrm>
          <a:off x="5650645" y="877530"/>
          <a:ext cx="5499755" cy="48973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a:extLst>
              <a:ext uri="{FF2B5EF4-FFF2-40B4-BE49-F238E27FC236}">
                <a16:creationId xmlns:a16="http://schemas.microsoft.com/office/drawing/2014/main" id="{E6FFAEF0-27C1-4C66-98EB-6CE2A9F2F5F6}"/>
              </a:ext>
            </a:extLst>
          </p:cNvPr>
          <p:cNvSpPr>
            <a:spLocks noGrp="1"/>
          </p:cNvSpPr>
          <p:nvPr>
            <p:ph type="sldNum" sz="quarter" idx="10"/>
          </p:nvPr>
        </p:nvSpPr>
        <p:spPr/>
        <p:txBody>
          <a:bodyPr/>
          <a:lstStyle/>
          <a:p>
            <a:fld id="{A9B67BE4-B697-4B0C-AED9-AED1985FFEB6}" type="slidenum">
              <a:rPr lang="en-CA" smtClean="0"/>
              <a:pPr/>
              <a:t>6</a:t>
            </a:fld>
            <a:endParaRPr lang="en-CA" dirty="0"/>
          </a:p>
        </p:txBody>
      </p:sp>
      <p:pic>
        <p:nvPicPr>
          <p:cNvPr id="3074" name="Picture 2" descr="chrp@2x">
            <a:extLst>
              <a:ext uri="{FF2B5EF4-FFF2-40B4-BE49-F238E27FC236}">
                <a16:creationId xmlns:a16="http://schemas.microsoft.com/office/drawing/2014/main" id="{BF7915BF-6F55-4C49-92EF-8BE80B26F5B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83363" y="507571"/>
            <a:ext cx="1706563" cy="1235075"/>
          </a:xfrm>
          <a:prstGeom prst="rect">
            <a:avLst/>
          </a:prstGeom>
          <a:noFill/>
          <a:extLst>
            <a:ext uri="{909E8E84-426E-40DD-AFC4-6F175D3DCCD1}">
              <a14:hiddenFill xmlns:a14="http://schemas.microsoft.com/office/drawing/2010/main">
                <a:solidFill>
                  <a:srgbClr val="FFFFFF"/>
                </a:solidFill>
              </a14:hiddenFill>
            </a:ext>
          </a:extLst>
        </p:spPr>
      </p:pic>
      <p:pic>
        <p:nvPicPr>
          <p:cNvPr id="3073" name="Picture 1" descr="chrl@2x">
            <a:extLst>
              <a:ext uri="{FF2B5EF4-FFF2-40B4-BE49-F238E27FC236}">
                <a16:creationId xmlns:a16="http://schemas.microsoft.com/office/drawing/2014/main" id="{11F1F477-BCC1-4BBB-AF44-05F119B91FD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36229" y="1901707"/>
            <a:ext cx="1722438" cy="12414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a:extLst>
              <a:ext uri="{FF2B5EF4-FFF2-40B4-BE49-F238E27FC236}">
                <a16:creationId xmlns:a16="http://schemas.microsoft.com/office/drawing/2014/main" id="{EF257254-05F5-4F45-937A-920C4EC8AD80}"/>
              </a:ext>
            </a:extLst>
          </p:cNvPr>
          <p:cNvSpPr>
            <a:spLocks noChangeArrowheads="1"/>
          </p:cNvSpPr>
          <p:nvPr/>
        </p:nvSpPr>
        <p:spPr bwMode="auto">
          <a:xfrm>
            <a:off x="838200" y="108307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8" name="Rectangle 4">
            <a:extLst>
              <a:ext uri="{FF2B5EF4-FFF2-40B4-BE49-F238E27FC236}">
                <a16:creationId xmlns:a16="http://schemas.microsoft.com/office/drawing/2014/main" id="{4786B4D8-EE28-48E7-A814-0602BA89FA7E}"/>
              </a:ext>
            </a:extLst>
          </p:cNvPr>
          <p:cNvSpPr>
            <a:spLocks noChangeArrowheads="1"/>
          </p:cNvSpPr>
          <p:nvPr/>
        </p:nvSpPr>
        <p:spPr bwMode="auto">
          <a:xfrm>
            <a:off x="838200" y="277535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11" name="Content Placeholder 10" descr="chre@2x">
            <a:extLst>
              <a:ext uri="{FF2B5EF4-FFF2-40B4-BE49-F238E27FC236}">
                <a16:creationId xmlns:a16="http://schemas.microsoft.com/office/drawing/2014/main" id="{56ACD03D-5E9E-4197-A0E3-E040ED384BCF}"/>
              </a:ext>
            </a:extLst>
          </p:cNvPr>
          <p:cNvPicPr>
            <a:picLocks noGrp="1"/>
          </p:cNvPicPr>
          <p:nvPr>
            <p:ph sz="half" idx="1"/>
          </p:nvPr>
        </p:nvPicPr>
        <p:blipFill>
          <a:blip r:embed="rId10">
            <a:extLst>
              <a:ext uri="{28A0092B-C50C-407E-A947-70E740481C1C}">
                <a14:useLocalDpi xmlns:a14="http://schemas.microsoft.com/office/drawing/2010/main" val="0"/>
              </a:ext>
            </a:extLst>
          </a:blip>
          <a:srcRect/>
          <a:stretch>
            <a:fillRect/>
          </a:stretch>
        </p:blipFill>
        <p:spPr bwMode="auto">
          <a:xfrm>
            <a:off x="2104971" y="3529695"/>
            <a:ext cx="1784955" cy="1241425"/>
          </a:xfrm>
          <a:prstGeom prst="rect">
            <a:avLst/>
          </a:prstGeom>
          <a:noFill/>
          <a:ln>
            <a:noFill/>
          </a:ln>
        </p:spPr>
      </p:pic>
    </p:spTree>
    <p:extLst>
      <p:ext uri="{BB962C8B-B14F-4D97-AF65-F5344CB8AC3E}">
        <p14:creationId xmlns:p14="http://schemas.microsoft.com/office/powerpoint/2010/main" val="3249004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98EB1-F23E-41CA-BA02-688D10C25A01}"/>
              </a:ext>
            </a:extLst>
          </p:cNvPr>
          <p:cNvSpPr>
            <a:spLocks noGrp="1"/>
          </p:cNvSpPr>
          <p:nvPr>
            <p:ph type="title"/>
          </p:nvPr>
        </p:nvSpPr>
        <p:spPr/>
        <p:txBody>
          <a:bodyPr/>
          <a:lstStyle/>
          <a:p>
            <a:r>
              <a:rPr lang="en-US" dirty="0"/>
              <a:t>Achievement Model	</a:t>
            </a:r>
          </a:p>
        </p:txBody>
      </p:sp>
      <p:sp>
        <p:nvSpPr>
          <p:cNvPr id="3" name="Slide Number Placeholder 2">
            <a:extLst>
              <a:ext uri="{FF2B5EF4-FFF2-40B4-BE49-F238E27FC236}">
                <a16:creationId xmlns:a16="http://schemas.microsoft.com/office/drawing/2014/main" id="{0E1E993C-D982-4B20-AF16-7DE2612FAEE2}"/>
              </a:ext>
            </a:extLst>
          </p:cNvPr>
          <p:cNvSpPr>
            <a:spLocks noGrp="1"/>
          </p:cNvSpPr>
          <p:nvPr>
            <p:ph type="sldNum" sz="quarter" idx="10"/>
          </p:nvPr>
        </p:nvSpPr>
        <p:spPr/>
        <p:txBody>
          <a:bodyPr/>
          <a:lstStyle/>
          <a:p>
            <a:fld id="{A9B67BE4-B697-4B0C-AED9-AED1985FFEB6}" type="slidenum">
              <a:rPr lang="en-CA" smtClean="0"/>
              <a:pPr/>
              <a:t>7</a:t>
            </a:fld>
            <a:endParaRPr lang="en-CA" dirty="0"/>
          </a:p>
        </p:txBody>
      </p:sp>
      <p:sp>
        <p:nvSpPr>
          <p:cNvPr id="4" name="Content Placeholder 3">
            <a:extLst>
              <a:ext uri="{FF2B5EF4-FFF2-40B4-BE49-F238E27FC236}">
                <a16:creationId xmlns:a16="http://schemas.microsoft.com/office/drawing/2014/main" id="{7174B876-0DE6-4A95-A586-72B155D39F1E}"/>
              </a:ext>
            </a:extLst>
          </p:cNvPr>
          <p:cNvSpPr>
            <a:spLocks noGrp="1"/>
          </p:cNvSpPr>
          <p:nvPr>
            <p:ph idx="1"/>
          </p:nvPr>
        </p:nvSpPr>
        <p:spPr/>
        <p:txBody>
          <a:bodyPr/>
          <a:lstStyle/>
          <a:p>
            <a:endParaRPr lang="en-US" b="0" dirty="0"/>
          </a:p>
          <a:p>
            <a:r>
              <a:rPr lang="en-US" b="0" dirty="0"/>
              <a:t>Unlike the CHRP or CHRL, the CHRE is awarded based solely on the applicant’s experiential achievements as an HR practitioner.</a:t>
            </a:r>
          </a:p>
          <a:p>
            <a:endParaRPr lang="en-US" b="0" dirty="0"/>
          </a:p>
          <a:p>
            <a:r>
              <a:rPr lang="en-US" b="0" dirty="0"/>
              <a:t>The Certified Human Resources Executive (CHRE) designation is granted by assessing what the individual has already done.</a:t>
            </a:r>
          </a:p>
          <a:p>
            <a:r>
              <a:rPr lang="en-US" dirty="0"/>
              <a:t> </a:t>
            </a:r>
          </a:p>
          <a:p>
            <a:endParaRPr lang="en-US" dirty="0"/>
          </a:p>
        </p:txBody>
      </p:sp>
    </p:spTree>
    <p:extLst>
      <p:ext uri="{BB962C8B-B14F-4D97-AF65-F5344CB8AC3E}">
        <p14:creationId xmlns:p14="http://schemas.microsoft.com/office/powerpoint/2010/main" val="4011281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62154C-1E64-4A44-8025-C2DE1C5BFA50}"/>
              </a:ext>
            </a:extLst>
          </p:cNvPr>
          <p:cNvSpPr>
            <a:spLocks noGrp="1"/>
          </p:cNvSpPr>
          <p:nvPr>
            <p:ph type="sldNum" sz="quarter" idx="10"/>
          </p:nvPr>
        </p:nvSpPr>
        <p:spPr/>
        <p:txBody>
          <a:bodyPr/>
          <a:lstStyle/>
          <a:p>
            <a:fld id="{A9B67BE4-B697-4B0C-AED9-AED1985FFEB6}" type="slidenum">
              <a:rPr lang="en-CA" smtClean="0"/>
              <a:pPr/>
              <a:t>8</a:t>
            </a:fld>
            <a:endParaRPr lang="en-CA" dirty="0"/>
          </a:p>
        </p:txBody>
      </p:sp>
      <p:sp>
        <p:nvSpPr>
          <p:cNvPr id="3" name="Title 2">
            <a:extLst>
              <a:ext uri="{FF2B5EF4-FFF2-40B4-BE49-F238E27FC236}">
                <a16:creationId xmlns:a16="http://schemas.microsoft.com/office/drawing/2014/main" id="{DBD3478D-C50D-495E-B1EF-BA19FFB3BE02}"/>
              </a:ext>
            </a:extLst>
          </p:cNvPr>
          <p:cNvSpPr>
            <a:spLocks noGrp="1"/>
          </p:cNvSpPr>
          <p:nvPr>
            <p:ph type="title"/>
          </p:nvPr>
        </p:nvSpPr>
        <p:spPr/>
        <p:txBody>
          <a:bodyPr/>
          <a:lstStyle/>
          <a:p>
            <a:r>
              <a:rPr lang="en-US" dirty="0"/>
              <a:t>Profile of a CHRE	</a:t>
            </a:r>
          </a:p>
        </p:txBody>
      </p:sp>
      <p:sp>
        <p:nvSpPr>
          <p:cNvPr id="4" name="Content Placeholder 3">
            <a:extLst>
              <a:ext uri="{FF2B5EF4-FFF2-40B4-BE49-F238E27FC236}">
                <a16:creationId xmlns:a16="http://schemas.microsoft.com/office/drawing/2014/main" id="{1E77D0E6-42EE-4A8B-B660-EC7911BFE500}"/>
              </a:ext>
            </a:extLst>
          </p:cNvPr>
          <p:cNvSpPr>
            <a:spLocks noGrp="1"/>
          </p:cNvSpPr>
          <p:nvPr>
            <p:ph idx="1"/>
          </p:nvPr>
        </p:nvSpPr>
        <p:spPr/>
        <p:txBody>
          <a:bodyPr/>
          <a:lstStyle/>
          <a:p>
            <a:r>
              <a:rPr lang="en-CA" altLang="en-US" b="0" dirty="0"/>
              <a:t>The CHRE is a professional HR designation reserved for senior HR leaders who have demonstrated high-impact leadership within their organizations and the HR profession.</a:t>
            </a:r>
          </a:p>
          <a:p>
            <a:endParaRPr lang="en-CA" altLang="en-US" b="0" dirty="0"/>
          </a:p>
          <a:p>
            <a:r>
              <a:rPr lang="en-CA" altLang="en-US" b="0" dirty="0"/>
              <a:t>The CHRE is meant to recognize individuals who, through </a:t>
            </a:r>
            <a:r>
              <a:rPr lang="en-US" altLang="en-US" b="0" dirty="0"/>
              <a:t>achievements, have reached the upper echelons of the HR profession.</a:t>
            </a:r>
          </a:p>
          <a:p>
            <a:endParaRPr lang="en-US" dirty="0"/>
          </a:p>
        </p:txBody>
      </p:sp>
    </p:spTree>
    <p:extLst>
      <p:ext uri="{BB962C8B-B14F-4D97-AF65-F5344CB8AC3E}">
        <p14:creationId xmlns:p14="http://schemas.microsoft.com/office/powerpoint/2010/main" val="144985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B4D2FE1-88C0-4B0E-A56B-3A032EF980FB}"/>
              </a:ext>
            </a:extLst>
          </p:cNvPr>
          <p:cNvSpPr>
            <a:spLocks noGrp="1"/>
          </p:cNvSpPr>
          <p:nvPr>
            <p:ph type="sldNum" sz="quarter" idx="10"/>
          </p:nvPr>
        </p:nvSpPr>
        <p:spPr/>
        <p:txBody>
          <a:bodyPr/>
          <a:lstStyle/>
          <a:p>
            <a:fld id="{A9B67BE4-B697-4B0C-AED9-AED1985FFEB6}" type="slidenum">
              <a:rPr lang="en-CA" smtClean="0"/>
              <a:pPr/>
              <a:t>9</a:t>
            </a:fld>
            <a:endParaRPr lang="en-CA" dirty="0"/>
          </a:p>
        </p:txBody>
      </p:sp>
      <p:sp>
        <p:nvSpPr>
          <p:cNvPr id="5" name="Title 4">
            <a:extLst>
              <a:ext uri="{FF2B5EF4-FFF2-40B4-BE49-F238E27FC236}">
                <a16:creationId xmlns:a16="http://schemas.microsoft.com/office/drawing/2014/main" id="{C969B597-BA0B-4796-A69E-2B99AC97FA38}"/>
              </a:ext>
            </a:extLst>
          </p:cNvPr>
          <p:cNvSpPr>
            <a:spLocks noGrp="1"/>
          </p:cNvSpPr>
          <p:nvPr>
            <p:ph type="title"/>
          </p:nvPr>
        </p:nvSpPr>
        <p:spPr/>
        <p:txBody>
          <a:bodyPr/>
          <a:lstStyle/>
          <a:p>
            <a:r>
              <a:rPr lang="en-US" dirty="0"/>
              <a:t>Profile of a CHRE (cont.)</a:t>
            </a:r>
          </a:p>
        </p:txBody>
      </p:sp>
      <p:sp>
        <p:nvSpPr>
          <p:cNvPr id="6" name="Content Placeholder 5">
            <a:extLst>
              <a:ext uri="{FF2B5EF4-FFF2-40B4-BE49-F238E27FC236}">
                <a16:creationId xmlns:a16="http://schemas.microsoft.com/office/drawing/2014/main" id="{1ADF2541-FBD4-4529-A02D-F52EB5A08B2C}"/>
              </a:ext>
            </a:extLst>
          </p:cNvPr>
          <p:cNvSpPr>
            <a:spLocks noGrp="1"/>
          </p:cNvSpPr>
          <p:nvPr>
            <p:ph idx="1"/>
          </p:nvPr>
        </p:nvSpPr>
        <p:spPr>
          <a:xfrm>
            <a:off x="698734" y="1377522"/>
            <a:ext cx="10761429" cy="4853703"/>
          </a:xfrm>
        </p:spPr>
        <p:txBody>
          <a:bodyPr/>
          <a:lstStyle/>
          <a:p>
            <a:endParaRPr lang="en-US" dirty="0"/>
          </a:p>
          <a:p>
            <a:pPr marL="457200" indent="-457200">
              <a:buFont typeface="Arial" panose="020B0604020202020204" pitchFamily="34" charset="0"/>
              <a:buChar char="•"/>
            </a:pPr>
            <a:r>
              <a:rPr lang="en-US" b="0" dirty="0">
                <a:effectLst/>
                <a:ea typeface="Calibri" panose="020F0502020204030204" pitchFamily="34" charset="0"/>
              </a:rPr>
              <a:t>Every senior executive has HR components to their position; however, the CHRE designation is not intended for general senior executives but rather senior HR executives.</a:t>
            </a:r>
          </a:p>
          <a:p>
            <a:pPr marL="457200" indent="-457200">
              <a:buFont typeface="Arial" panose="020B0604020202020204" pitchFamily="34" charset="0"/>
              <a:buChar char="•"/>
            </a:pPr>
            <a:endParaRPr lang="en-US" b="0" dirty="0">
              <a:ea typeface="Calibri" panose="020F0502020204030204" pitchFamily="34" charset="0"/>
            </a:endParaRPr>
          </a:p>
          <a:p>
            <a:pPr marL="457200" indent="-457200">
              <a:buFont typeface="Arial" panose="020B0604020202020204" pitchFamily="34" charset="0"/>
              <a:buChar char="•"/>
            </a:pPr>
            <a:r>
              <a:rPr lang="en-US" b="0" dirty="0">
                <a:effectLst/>
                <a:ea typeface="Calibri" panose="020F0502020204030204" pitchFamily="34" charset="0"/>
              </a:rPr>
              <a:t>Every CEO is ultimately responsible for the HR of the organization,  that doesn’t mean the CEO is an HR Professional at the CHRE level.</a:t>
            </a:r>
          </a:p>
          <a:p>
            <a:endParaRPr lang="en-US" dirty="0"/>
          </a:p>
        </p:txBody>
      </p:sp>
    </p:spTree>
    <p:extLst>
      <p:ext uri="{BB962C8B-B14F-4D97-AF65-F5344CB8AC3E}">
        <p14:creationId xmlns:p14="http://schemas.microsoft.com/office/powerpoint/2010/main" val="115492989"/>
      </p:ext>
    </p:extLst>
  </p:cSld>
  <p:clrMapOvr>
    <a:masterClrMapping/>
  </p:clrMapOvr>
</p:sld>
</file>

<file path=ppt/theme/theme1.xml><?xml version="1.0" encoding="utf-8"?>
<a:theme xmlns:a="http://schemas.openxmlformats.org/drawingml/2006/main" name="Title Page">
  <a:themeElements>
    <a:clrScheme name="Custom 2">
      <a:dk1>
        <a:srgbClr val="29334A"/>
      </a:dk1>
      <a:lt1>
        <a:srgbClr val="FFFFFF"/>
      </a:lt1>
      <a:dk2>
        <a:srgbClr val="F55259"/>
      </a:dk2>
      <a:lt2>
        <a:srgbClr val="F5F5F0"/>
      </a:lt2>
      <a:accent1>
        <a:srgbClr val="29334A"/>
      </a:accent1>
      <a:accent2>
        <a:srgbClr val="F55259"/>
      </a:accent2>
      <a:accent3>
        <a:srgbClr val="B5D9D6"/>
      </a:accent3>
      <a:accent4>
        <a:srgbClr val="F5F5F0"/>
      </a:accent4>
      <a:accent5>
        <a:srgbClr val="4472C4"/>
      </a:accent5>
      <a:accent6>
        <a:srgbClr val="70AD47"/>
      </a:accent6>
      <a:hlink>
        <a:srgbClr val="0563C1"/>
      </a:hlink>
      <a:folHlink>
        <a:srgbClr val="481F67"/>
      </a:folHlink>
    </a:clrScheme>
    <a:fontScheme name="Tw Cen MT-Rockwell">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A86ABC38B24074EBDDC9492839CAFD1" ma:contentTypeVersion="8" ma:contentTypeDescription="Create a new document." ma:contentTypeScope="" ma:versionID="9298930a18ec4fcc36673f043fe3fee2">
  <xsd:schema xmlns:xsd="http://www.w3.org/2001/XMLSchema" xmlns:xs="http://www.w3.org/2001/XMLSchema" xmlns:p="http://schemas.microsoft.com/office/2006/metadata/properties" xmlns:ns2="0cbcf418-7bcf-4e7d-9973-a2a8e5544f38" targetNamespace="http://schemas.microsoft.com/office/2006/metadata/properties" ma:root="true" ma:fieldsID="f8efeb73f9570ebe2f560ababa51005e" ns2:_="">
    <xsd:import namespace="0cbcf418-7bcf-4e7d-9973-a2a8e5544f3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bcf418-7bcf-4e7d-9973-a2a8e5544f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A0EC26-940E-4C70-B077-12FCAF3B6203}">
  <ds:schemaRefs>
    <ds:schemaRef ds:uri="http://schemas.microsoft.com/office/2006/documentManagement/types"/>
    <ds:schemaRef ds:uri="http://purl.org/dc/terms/"/>
    <ds:schemaRef ds:uri="0cbcf418-7bcf-4e7d-9973-a2a8e5544f38"/>
    <ds:schemaRef ds:uri="http://purl.org/dc/dcmitype/"/>
    <ds:schemaRef ds:uri="http://schemas.microsoft.com/office/infopath/2007/PartnerControls"/>
    <ds:schemaRef ds:uri="http://purl.org/dc/elements/1.1/"/>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8A2FA499-9CE1-49F5-B6B4-EB6175B206A1}">
  <ds:schemaRefs>
    <ds:schemaRef ds:uri="http://schemas.microsoft.com/sharepoint/v3/contenttype/forms"/>
  </ds:schemaRefs>
</ds:datastoreItem>
</file>

<file path=customXml/itemProps3.xml><?xml version="1.0" encoding="utf-8"?>
<ds:datastoreItem xmlns:ds="http://schemas.openxmlformats.org/officeDocument/2006/customXml" ds:itemID="{80D3BB3F-30F8-45DA-AF9E-820C0E368E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bcf418-7bcf-4e7d-9973-a2a8e5544f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7736</TotalTime>
  <Words>4999</Words>
  <Application>Microsoft Office PowerPoint</Application>
  <PresentationFormat>Widescreen</PresentationFormat>
  <Paragraphs>604</Paragraphs>
  <Slides>34</Slides>
  <Notes>34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Arial</vt:lpstr>
      <vt:lpstr>Calibri</vt:lpstr>
      <vt:lpstr>Klavika</vt:lpstr>
      <vt:lpstr>Klavika Basic Bold</vt:lpstr>
      <vt:lpstr>Poppins</vt:lpstr>
      <vt:lpstr>Rockwell</vt:lpstr>
      <vt:lpstr>Tw Cen MT</vt:lpstr>
      <vt:lpstr>Wingdings</vt:lpstr>
      <vt:lpstr>Title Page</vt:lpstr>
      <vt:lpstr>PowerPoint Presentation</vt:lpstr>
      <vt:lpstr>House-Keeping Items</vt:lpstr>
      <vt:lpstr>Questions</vt:lpstr>
      <vt:lpstr>Agenda</vt:lpstr>
      <vt:lpstr>Objects</vt:lpstr>
      <vt:lpstr>PowerPoint Presentation</vt:lpstr>
      <vt:lpstr>Achievement Model </vt:lpstr>
      <vt:lpstr>Profile of a CHRE </vt:lpstr>
      <vt:lpstr>Profile of a CHRE (cont.)</vt:lpstr>
      <vt:lpstr>Bio of a CHRE  </vt:lpstr>
      <vt:lpstr>PowerPoint Presentation</vt:lpstr>
      <vt:lpstr> </vt:lpstr>
      <vt:lpstr> CHRE Application Process</vt:lpstr>
      <vt:lpstr>CHRE Application Process-  cont.</vt:lpstr>
      <vt:lpstr>PowerPoint Presentation</vt:lpstr>
      <vt:lpstr>CHRE Evaluation Grid - Rubric</vt:lpstr>
      <vt:lpstr>CHRE Competencies</vt:lpstr>
      <vt:lpstr>CHRE Grid – Negotiation and Influencing</vt:lpstr>
      <vt:lpstr>STAR Method</vt:lpstr>
      <vt:lpstr>Situation</vt:lpstr>
      <vt:lpstr>Tasks</vt:lpstr>
      <vt:lpstr>Action</vt:lpstr>
      <vt:lpstr>Results </vt:lpstr>
      <vt:lpstr>Evaluation Process</vt:lpstr>
      <vt:lpstr>CHRE Review Chair</vt:lpstr>
      <vt:lpstr>CHRE Grid – Emotional Intelligence </vt:lpstr>
      <vt:lpstr>Useful Tips</vt:lpstr>
      <vt:lpstr>Evaluation Timeline </vt:lpstr>
      <vt:lpstr>Outcome</vt:lpstr>
      <vt:lpstr>Unsuccessful application - options</vt:lpstr>
      <vt:lpstr>Appeal</vt:lpstr>
      <vt:lpstr>Continuing Professional Development (CPD) Requirement</vt:lpstr>
      <vt:lpstr>Questions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Phoenix</dc:creator>
  <cp:lastModifiedBy>Margaret Wilson</cp:lastModifiedBy>
  <cp:revision>326</cp:revision>
  <cp:lastPrinted>2021-10-26T13:15:11Z</cp:lastPrinted>
  <dcterms:created xsi:type="dcterms:W3CDTF">2019-04-04T20:10:48Z</dcterms:created>
  <dcterms:modified xsi:type="dcterms:W3CDTF">2021-10-26T13:20:37Z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0x0101004A86ABC38B24074EBDDC9492839CAFD1</vt:lpwstr>
  </property>
</Properties>
</file>