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262" r:id="rId5"/>
    <p:sldId id="335" r:id="rId6"/>
    <p:sldId id="336" r:id="rId7"/>
    <p:sldId id="333" r:id="rId8"/>
    <p:sldId id="334" r:id="rId9"/>
    <p:sldId id="377" r:id="rId10"/>
    <p:sldId id="393" r:id="rId11"/>
    <p:sldId id="792" r:id="rId12"/>
    <p:sldId id="481" r:id="rId13"/>
    <p:sldId id="398" r:id="rId14"/>
    <p:sldId id="406" r:id="rId15"/>
    <p:sldId id="397" r:id="rId16"/>
    <p:sldId id="399" r:id="rId17"/>
    <p:sldId id="400" r:id="rId18"/>
    <p:sldId id="401" r:id="rId19"/>
    <p:sldId id="402" r:id="rId20"/>
    <p:sldId id="403" r:id="rId21"/>
    <p:sldId id="483" r:id="rId22"/>
    <p:sldId id="408" r:id="rId23"/>
    <p:sldId id="410" r:id="rId24"/>
    <p:sldId id="487" r:id="rId25"/>
    <p:sldId id="793" r:id="rId26"/>
    <p:sldId id="26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D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27" autoAdjust="0"/>
    <p:restoredTop sz="94660"/>
  </p:normalViewPr>
  <p:slideViewPr>
    <p:cSldViewPr snapToGrid="0">
      <p:cViewPr varScale="1">
        <p:scale>
          <a:sx n="103" d="100"/>
          <a:sy n="103" d="100"/>
        </p:scale>
        <p:origin x="462" y="65"/>
      </p:cViewPr>
      <p:guideLst/>
    </p:cSldViewPr>
  </p:slideViewPr>
  <p:notesTextViewPr>
    <p:cViewPr>
      <p:scale>
        <a:sx n="1" d="1"/>
        <a:sy n="1" d="1"/>
      </p:scale>
      <p:origin x="0" y="0"/>
    </p:cViewPr>
  </p:notesTextViewPr>
  <p:notesViewPr>
    <p:cSldViewPr snapToGrid="0" showGuide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94CDC-C62D-4844-9BAC-D3AF5FAF1C0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C605AC4-E075-4511-891A-9945D20C147A}">
      <dgm:prSet/>
      <dgm:spPr>
        <a:solidFill>
          <a:schemeClr val="tx2">
            <a:lumMod val="20000"/>
            <a:lumOff val="80000"/>
          </a:schemeClr>
        </a:solidFill>
      </dgm:spPr>
      <dgm:t>
        <a:bodyPr/>
        <a:lstStyle/>
        <a:p>
          <a:r>
            <a:rPr lang="en-CA" b="0">
              <a:solidFill>
                <a:schemeClr val="tx1"/>
              </a:solidFill>
              <a:latin typeface="Poppins" panose="00000500000000000000" pitchFamily="2" charset="0"/>
              <a:cs typeface="Poppins" panose="00000500000000000000" pitchFamily="2" charset="0"/>
            </a:rPr>
            <a:t>Attendees will be kept on mute throughout the entire presentation.</a:t>
          </a:r>
          <a:endParaRPr lang="en-US" b="0">
            <a:solidFill>
              <a:schemeClr val="tx1"/>
            </a:solidFill>
            <a:latin typeface="Poppins" panose="00000500000000000000" pitchFamily="2" charset="0"/>
            <a:cs typeface="Poppins" panose="00000500000000000000" pitchFamily="2" charset="0"/>
          </a:endParaRPr>
        </a:p>
      </dgm:t>
    </dgm:pt>
    <dgm:pt modelId="{38E574EB-3CFF-4182-B96A-F104CF1FCB49}" type="parTrans" cxnId="{990C5E45-7401-4FE3-93C7-979975B71A63}">
      <dgm:prSet/>
      <dgm:spPr/>
      <dgm:t>
        <a:bodyPr/>
        <a:lstStyle/>
        <a:p>
          <a:endParaRPr lang="en-US"/>
        </a:p>
      </dgm:t>
    </dgm:pt>
    <dgm:pt modelId="{C8FE7892-7E32-4704-81E6-E683A6FDAD2C}" type="sibTrans" cxnId="{990C5E45-7401-4FE3-93C7-979975B71A63}">
      <dgm:prSet/>
      <dgm:spPr/>
      <dgm:t>
        <a:bodyPr/>
        <a:lstStyle/>
        <a:p>
          <a:endParaRPr lang="en-US"/>
        </a:p>
      </dgm:t>
    </dgm:pt>
    <dgm:pt modelId="{DC5C3615-1C99-41E2-9658-DFD338FDE8BB}">
      <dgm:prSet/>
      <dgm:spPr>
        <a:solidFill>
          <a:schemeClr val="tx2">
            <a:lumMod val="20000"/>
            <a:lumOff val="80000"/>
          </a:schemeClr>
        </a:solidFill>
      </dgm:spPr>
      <dgm:t>
        <a:bodyPr/>
        <a:lstStyle/>
        <a:p>
          <a:r>
            <a:rPr lang="en-CA" b="0">
              <a:solidFill>
                <a:schemeClr val="tx1"/>
              </a:solidFill>
              <a:latin typeface="Poppins" panose="00000500000000000000" pitchFamily="2" charset="0"/>
              <a:cs typeface="Poppins" panose="00000500000000000000" pitchFamily="2" charset="0"/>
            </a:rPr>
            <a:t>The event survey will be sent out 24 hours after today’s event. </a:t>
          </a:r>
          <a:endParaRPr lang="en-US" b="1">
            <a:solidFill>
              <a:schemeClr val="tx1"/>
            </a:solidFill>
            <a:latin typeface="Poppins" panose="00000500000000000000" pitchFamily="2" charset="0"/>
            <a:cs typeface="Poppins" panose="00000500000000000000" pitchFamily="2" charset="0"/>
          </a:endParaRPr>
        </a:p>
      </dgm:t>
    </dgm:pt>
    <dgm:pt modelId="{7DC8EF20-F067-4C40-A21A-D041679CEF6F}" type="parTrans" cxnId="{5103E66C-A0F7-4178-8AD3-D2F522AAD433}">
      <dgm:prSet/>
      <dgm:spPr/>
      <dgm:t>
        <a:bodyPr/>
        <a:lstStyle/>
        <a:p>
          <a:endParaRPr lang="en-US"/>
        </a:p>
      </dgm:t>
    </dgm:pt>
    <dgm:pt modelId="{D3A8F1B3-0EDE-4E40-8AA5-201ED40CF0FF}" type="sibTrans" cxnId="{5103E66C-A0F7-4178-8AD3-D2F522AAD433}">
      <dgm:prSet/>
      <dgm:spPr/>
      <dgm:t>
        <a:bodyPr/>
        <a:lstStyle/>
        <a:p>
          <a:endParaRPr lang="en-US"/>
        </a:p>
      </dgm:t>
    </dgm:pt>
    <dgm:pt modelId="{097919D1-C214-45AB-BF9D-F88A222D5E11}">
      <dgm:prSet/>
      <dgm:spPr>
        <a:solidFill>
          <a:schemeClr val="tx2">
            <a:lumMod val="20000"/>
            <a:lumOff val="80000"/>
          </a:schemeClr>
        </a:solidFill>
      </dgm:spPr>
      <dgm:t>
        <a:bodyPr/>
        <a:lstStyle/>
        <a:p>
          <a:r>
            <a:rPr lang="en-CA" b="0">
              <a:solidFill>
                <a:schemeClr val="tx1"/>
              </a:solidFill>
              <a:latin typeface="Poppins" panose="00000500000000000000" pitchFamily="2" charset="0"/>
              <a:cs typeface="Poppins" panose="00000500000000000000" pitchFamily="2" charset="0"/>
            </a:rPr>
            <a:t>Slides and recordings will </a:t>
          </a:r>
          <a:r>
            <a:rPr lang="en-CA" b="1">
              <a:solidFill>
                <a:schemeClr val="tx1"/>
              </a:solidFill>
              <a:latin typeface="Poppins" panose="00000500000000000000" pitchFamily="2" charset="0"/>
              <a:cs typeface="Poppins" panose="00000500000000000000" pitchFamily="2" charset="0"/>
            </a:rPr>
            <a:t>NOT</a:t>
          </a:r>
          <a:r>
            <a:rPr lang="en-CA" b="0">
              <a:solidFill>
                <a:schemeClr val="tx1"/>
              </a:solidFill>
              <a:latin typeface="Poppins" panose="00000500000000000000" pitchFamily="2" charset="0"/>
              <a:cs typeface="Poppins" panose="00000500000000000000" pitchFamily="2" charset="0"/>
            </a:rPr>
            <a:t> be emailed. A PDF of the slides can be downloaded from the </a:t>
          </a:r>
          <a:r>
            <a:rPr lang="en-CA" b="1">
              <a:solidFill>
                <a:schemeClr val="tx1"/>
              </a:solidFill>
              <a:latin typeface="Poppins" panose="00000500000000000000" pitchFamily="2" charset="0"/>
              <a:cs typeface="Poppins" panose="00000500000000000000" pitchFamily="2" charset="0"/>
            </a:rPr>
            <a:t>“Resource Box”.</a:t>
          </a:r>
          <a:endParaRPr lang="en-US" b="1">
            <a:solidFill>
              <a:schemeClr val="tx1"/>
            </a:solidFill>
            <a:latin typeface="Poppins" panose="00000500000000000000" pitchFamily="2" charset="0"/>
            <a:cs typeface="Poppins" panose="00000500000000000000" pitchFamily="2" charset="0"/>
          </a:endParaRPr>
        </a:p>
      </dgm:t>
    </dgm:pt>
    <dgm:pt modelId="{F3F51A34-9992-4A43-8406-685185D970F5}" type="parTrans" cxnId="{5275DFED-CDD4-4129-B1D7-980798E975DA}">
      <dgm:prSet/>
      <dgm:spPr/>
      <dgm:t>
        <a:bodyPr/>
        <a:lstStyle/>
        <a:p>
          <a:endParaRPr lang="en-US"/>
        </a:p>
      </dgm:t>
    </dgm:pt>
    <dgm:pt modelId="{53FD14EB-A3B8-4516-891B-C16E8657E352}" type="sibTrans" cxnId="{5275DFED-CDD4-4129-B1D7-980798E975DA}">
      <dgm:prSet/>
      <dgm:spPr/>
      <dgm:t>
        <a:bodyPr/>
        <a:lstStyle/>
        <a:p>
          <a:endParaRPr lang="en-US"/>
        </a:p>
      </dgm:t>
    </dgm:pt>
    <dgm:pt modelId="{1ECB3206-32FB-4E08-9DFF-C117A19441D4}">
      <dgm:prSet/>
      <dgm:spPr>
        <a:solidFill>
          <a:schemeClr val="tx2">
            <a:lumMod val="20000"/>
            <a:lumOff val="80000"/>
          </a:schemeClr>
        </a:solidFill>
      </dgm:spPr>
      <dgm:t>
        <a:bodyPr/>
        <a:lstStyle/>
        <a:p>
          <a:r>
            <a:rPr lang="en-CA" b="0">
              <a:solidFill>
                <a:schemeClr val="tx1"/>
              </a:solidFill>
              <a:latin typeface="Poppins" panose="00000500000000000000" pitchFamily="2" charset="0"/>
              <a:cs typeface="Poppins" panose="00000500000000000000" pitchFamily="2" charset="0"/>
            </a:rPr>
            <a:t>Please ensure your </a:t>
          </a:r>
          <a:r>
            <a:rPr lang="en-CA" b="1">
              <a:solidFill>
                <a:schemeClr val="tx1"/>
              </a:solidFill>
              <a:latin typeface="Poppins" panose="00000500000000000000" pitchFamily="2" charset="0"/>
              <a:cs typeface="Poppins" panose="00000500000000000000" pitchFamily="2" charset="0"/>
            </a:rPr>
            <a:t>Media Player, Slides </a:t>
          </a:r>
          <a:r>
            <a:rPr lang="en-CA" b="0">
              <a:solidFill>
                <a:schemeClr val="tx1"/>
              </a:solidFill>
              <a:latin typeface="Poppins" panose="00000500000000000000" pitchFamily="2" charset="0"/>
              <a:cs typeface="Poppins" panose="00000500000000000000" pitchFamily="2" charset="0"/>
            </a:rPr>
            <a:t>and</a:t>
          </a:r>
          <a:r>
            <a:rPr lang="en-CA" b="1">
              <a:solidFill>
                <a:schemeClr val="tx1"/>
              </a:solidFill>
              <a:latin typeface="Poppins" panose="00000500000000000000" pitchFamily="2" charset="0"/>
              <a:cs typeface="Poppins" panose="00000500000000000000" pitchFamily="2" charset="0"/>
            </a:rPr>
            <a:t> Q&amp;A box </a:t>
          </a:r>
          <a:r>
            <a:rPr lang="en-CA" b="0">
              <a:solidFill>
                <a:schemeClr val="tx1"/>
              </a:solidFill>
              <a:latin typeface="Poppins" panose="00000500000000000000" pitchFamily="2" charset="0"/>
              <a:cs typeface="Poppins" panose="00000500000000000000" pitchFamily="2" charset="0"/>
            </a:rPr>
            <a:t>are open on your screen.</a:t>
          </a:r>
          <a:endParaRPr lang="en-US" b="0">
            <a:solidFill>
              <a:schemeClr val="tx1"/>
            </a:solidFill>
            <a:latin typeface="Poppins" panose="00000500000000000000" pitchFamily="2" charset="0"/>
            <a:cs typeface="Poppins" panose="00000500000000000000" pitchFamily="2" charset="0"/>
          </a:endParaRPr>
        </a:p>
      </dgm:t>
    </dgm:pt>
    <dgm:pt modelId="{EB3FAE46-76EC-4B40-8F9C-C1BC6AE11235}" type="parTrans" cxnId="{9FF0B928-43B0-4258-BD2A-5017D6D0E6FD}">
      <dgm:prSet/>
      <dgm:spPr/>
      <dgm:t>
        <a:bodyPr/>
        <a:lstStyle/>
        <a:p>
          <a:endParaRPr lang="en-US"/>
        </a:p>
      </dgm:t>
    </dgm:pt>
    <dgm:pt modelId="{C725B924-3A48-4474-8D38-D93386F5DA19}" type="sibTrans" cxnId="{9FF0B928-43B0-4258-BD2A-5017D6D0E6FD}">
      <dgm:prSet/>
      <dgm:spPr/>
      <dgm:t>
        <a:bodyPr/>
        <a:lstStyle/>
        <a:p>
          <a:endParaRPr lang="en-US"/>
        </a:p>
      </dgm:t>
    </dgm:pt>
    <dgm:pt modelId="{23F3D6F2-B1F0-4B07-A234-93C968407577}">
      <dgm:prSet/>
      <dgm:spPr>
        <a:solidFill>
          <a:schemeClr val="tx2">
            <a:lumMod val="20000"/>
            <a:lumOff val="80000"/>
          </a:schemeClr>
        </a:solidFill>
      </dgm:spPr>
      <dgm:t>
        <a:bodyPr/>
        <a:lstStyle/>
        <a:p>
          <a:r>
            <a:rPr lang="en-US">
              <a:solidFill>
                <a:schemeClr val="tx1"/>
              </a:solidFill>
              <a:latin typeface="Poppins" panose="00000500000000000000" pitchFamily="2" charset="0"/>
              <a:cs typeface="Poppins" panose="00000500000000000000" pitchFamily="2" charset="0"/>
            </a:rPr>
            <a:t>Please listen to the announcements for instructions on using the </a:t>
          </a:r>
          <a:r>
            <a:rPr lang="en-US" b="1">
              <a:solidFill>
                <a:schemeClr val="tx1"/>
              </a:solidFill>
              <a:latin typeface="Poppins" panose="00000500000000000000" pitchFamily="2" charset="0"/>
              <a:cs typeface="Poppins" panose="00000500000000000000" pitchFamily="2" charset="0"/>
            </a:rPr>
            <a:t>Q&amp;A and Chat Box</a:t>
          </a:r>
          <a:r>
            <a:rPr lang="en-US">
              <a:solidFill>
                <a:schemeClr val="tx1"/>
              </a:solidFill>
              <a:latin typeface="Poppins" panose="00000500000000000000" pitchFamily="2" charset="0"/>
              <a:cs typeface="Poppins" panose="00000500000000000000" pitchFamily="2" charset="0"/>
            </a:rPr>
            <a:t>.  </a:t>
          </a:r>
        </a:p>
      </dgm:t>
    </dgm:pt>
    <dgm:pt modelId="{91C78774-01CE-4E12-ABF5-73A6A8964FD8}" type="parTrans" cxnId="{CCFAB67A-B6CF-4B6A-A241-587634AE5187}">
      <dgm:prSet/>
      <dgm:spPr/>
      <dgm:t>
        <a:bodyPr/>
        <a:lstStyle/>
        <a:p>
          <a:endParaRPr lang="en-US"/>
        </a:p>
      </dgm:t>
    </dgm:pt>
    <dgm:pt modelId="{4B4FC3DA-6895-4694-9F77-A7437287EAE8}" type="sibTrans" cxnId="{CCFAB67A-B6CF-4B6A-A241-587634AE5187}">
      <dgm:prSet/>
      <dgm:spPr/>
      <dgm:t>
        <a:bodyPr/>
        <a:lstStyle/>
        <a:p>
          <a:endParaRPr lang="en-US"/>
        </a:p>
      </dgm:t>
    </dgm:pt>
    <dgm:pt modelId="{4DDE8205-E575-4973-AAD5-3BA20C097BEB}">
      <dgm:prSet/>
      <dgm:spPr>
        <a:solidFill>
          <a:schemeClr val="tx2">
            <a:lumMod val="20000"/>
            <a:lumOff val="80000"/>
          </a:schemeClr>
        </a:solidFill>
      </dgm:spPr>
      <dgm:t>
        <a:bodyPr/>
        <a:lstStyle/>
        <a:p>
          <a:r>
            <a:rPr lang="en-US">
              <a:solidFill>
                <a:schemeClr val="tx1"/>
              </a:solidFill>
              <a:latin typeface="Poppins" panose="00000500000000000000" pitchFamily="2" charset="0"/>
              <a:cs typeface="Poppins" panose="00000500000000000000" pitchFamily="2" charset="0"/>
            </a:rPr>
            <a:t>Please retain the </a:t>
          </a:r>
          <a:r>
            <a:rPr lang="en-US" b="1">
              <a:solidFill>
                <a:schemeClr val="tx1"/>
              </a:solidFill>
              <a:latin typeface="Poppins" panose="00000500000000000000" pitchFamily="2" charset="0"/>
              <a:cs typeface="Poppins" panose="00000500000000000000" pitchFamily="2" charset="0"/>
            </a:rPr>
            <a:t>access URL </a:t>
          </a:r>
          <a:r>
            <a:rPr lang="en-US">
              <a:solidFill>
                <a:schemeClr val="tx1"/>
              </a:solidFill>
              <a:latin typeface="Poppins" panose="00000500000000000000" pitchFamily="2" charset="0"/>
              <a:cs typeface="Poppins" panose="00000500000000000000" pitchFamily="2" charset="0"/>
            </a:rPr>
            <a:t>you used to join today’s webcast for on-demand viewing of the recording (up to 2 months post event).</a:t>
          </a:r>
        </a:p>
      </dgm:t>
    </dgm:pt>
    <dgm:pt modelId="{DEA113E4-8F32-41F2-8BDD-B4B85567F7D6}" type="parTrans" cxnId="{82A8D914-A7A2-4DC0-9B43-61F510D796E2}">
      <dgm:prSet/>
      <dgm:spPr/>
      <dgm:t>
        <a:bodyPr/>
        <a:lstStyle/>
        <a:p>
          <a:endParaRPr lang="en-US"/>
        </a:p>
      </dgm:t>
    </dgm:pt>
    <dgm:pt modelId="{9F281F90-FC67-4C3B-BC1B-D6B895C628D5}" type="sibTrans" cxnId="{82A8D914-A7A2-4DC0-9B43-61F510D796E2}">
      <dgm:prSet/>
      <dgm:spPr/>
      <dgm:t>
        <a:bodyPr/>
        <a:lstStyle/>
        <a:p>
          <a:endParaRPr lang="en-US"/>
        </a:p>
      </dgm:t>
    </dgm:pt>
    <dgm:pt modelId="{D03F2EAC-60DD-4009-BFC9-EFEAB0087650}" type="pres">
      <dgm:prSet presAssocID="{24C94CDC-C62D-4844-9BAC-D3AF5FAF1C0C}" presName="linearFlow" presStyleCnt="0">
        <dgm:presLayoutVars>
          <dgm:dir/>
          <dgm:resizeHandles val="exact"/>
        </dgm:presLayoutVars>
      </dgm:prSet>
      <dgm:spPr/>
    </dgm:pt>
    <dgm:pt modelId="{AED03CE3-BCB4-49CD-B1A7-570FC7DE73BF}" type="pres">
      <dgm:prSet presAssocID="{4C605AC4-E075-4511-891A-9945D20C147A}" presName="composite" presStyleCnt="0"/>
      <dgm:spPr/>
    </dgm:pt>
    <dgm:pt modelId="{1955325A-CBE8-428A-98D2-BB067B362C0C}" type="pres">
      <dgm:prSet presAssocID="{4C605AC4-E075-4511-891A-9945D20C147A}" presName="imgShp" presStyleLbl="fgImgPlace1" presStyleIdx="0" presStyleCnt="6" custLinFactNeighborX="-52467" custLinFactNeighborY="936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ute speaker"/>
        </a:ext>
      </dgm:extLst>
    </dgm:pt>
    <dgm:pt modelId="{96236D9E-51DF-4A96-B0EA-FB3139AF5E4C}" type="pres">
      <dgm:prSet presAssocID="{4C605AC4-E075-4511-891A-9945D20C147A}" presName="txShp" presStyleLbl="node1" presStyleIdx="0" presStyleCnt="6" custScaleX="101271">
        <dgm:presLayoutVars>
          <dgm:bulletEnabled val="1"/>
        </dgm:presLayoutVars>
      </dgm:prSet>
      <dgm:spPr/>
    </dgm:pt>
    <dgm:pt modelId="{C211EBA2-48D9-4661-982A-4DF4CDB63879}" type="pres">
      <dgm:prSet presAssocID="{C8FE7892-7E32-4704-81E6-E683A6FDAD2C}" presName="spacing" presStyleCnt="0"/>
      <dgm:spPr/>
    </dgm:pt>
    <dgm:pt modelId="{AF93BF1B-5BDE-4864-B6F6-9D8DA91A53AC}" type="pres">
      <dgm:prSet presAssocID="{23F3D6F2-B1F0-4B07-A234-93C968407577}" presName="composite" presStyleCnt="0"/>
      <dgm:spPr/>
    </dgm:pt>
    <dgm:pt modelId="{3D927AE1-1FAE-4CA8-A346-5CBA0A01A5B3}" type="pres">
      <dgm:prSet presAssocID="{23F3D6F2-B1F0-4B07-A234-93C968407577}" presName="imgShp" presStyleLbl="fgImgPlace1" presStyleIdx="1" presStyleCnt="6" custLinFactNeighborX="-45730" custLinFactNeighborY="1235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at RTL"/>
        </a:ext>
      </dgm:extLst>
    </dgm:pt>
    <dgm:pt modelId="{3392309C-8336-4C10-ADB9-4F7F995CED5A}" type="pres">
      <dgm:prSet presAssocID="{23F3D6F2-B1F0-4B07-A234-93C968407577}" presName="txShp" presStyleLbl="node1" presStyleIdx="1" presStyleCnt="6">
        <dgm:presLayoutVars>
          <dgm:bulletEnabled val="1"/>
        </dgm:presLayoutVars>
      </dgm:prSet>
      <dgm:spPr/>
    </dgm:pt>
    <dgm:pt modelId="{5BF8644A-C111-460D-871A-0850BF9CF31C}" type="pres">
      <dgm:prSet presAssocID="{4B4FC3DA-6895-4694-9F77-A7437287EAE8}" presName="spacing" presStyleCnt="0"/>
      <dgm:spPr/>
    </dgm:pt>
    <dgm:pt modelId="{E4E8F83A-ACAD-4F32-A32C-ACDF7CBCCC48}" type="pres">
      <dgm:prSet presAssocID="{DC5C3615-1C99-41E2-9658-DFD338FDE8BB}" presName="composite" presStyleCnt="0"/>
      <dgm:spPr/>
    </dgm:pt>
    <dgm:pt modelId="{45CBA90F-6955-4FF1-B2F3-7CA1F1D0C57E}" type="pres">
      <dgm:prSet presAssocID="{DC5C3615-1C99-41E2-9658-DFD338FDE8BB}" presName="imgShp" presStyleLbl="fgImgPlace1" presStyleIdx="2" presStyleCnt="6" custLinFactNeighborX="-45730" custLinFactNeighborY="425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cument"/>
        </a:ext>
      </dgm:extLst>
    </dgm:pt>
    <dgm:pt modelId="{91898AB5-CF11-43D7-989A-362F0AEE25F4}" type="pres">
      <dgm:prSet presAssocID="{DC5C3615-1C99-41E2-9658-DFD338FDE8BB}" presName="txShp" presStyleLbl="node1" presStyleIdx="2" presStyleCnt="6">
        <dgm:presLayoutVars>
          <dgm:bulletEnabled val="1"/>
        </dgm:presLayoutVars>
      </dgm:prSet>
      <dgm:spPr/>
    </dgm:pt>
    <dgm:pt modelId="{61C1FBB9-6483-41B0-B019-9C2F2A38C603}" type="pres">
      <dgm:prSet presAssocID="{D3A8F1B3-0EDE-4E40-8AA5-201ED40CF0FF}" presName="spacing" presStyleCnt="0"/>
      <dgm:spPr/>
    </dgm:pt>
    <dgm:pt modelId="{B069DE85-3A53-4F67-8327-AD4984EB5B97}" type="pres">
      <dgm:prSet presAssocID="{4DDE8205-E575-4973-AAD5-3BA20C097BEB}" presName="composite" presStyleCnt="0"/>
      <dgm:spPr/>
    </dgm:pt>
    <dgm:pt modelId="{9CF72DDC-BA86-4DD3-85BE-DDF385D21547}" type="pres">
      <dgm:prSet presAssocID="{4DDE8205-E575-4973-AAD5-3BA20C097BEB}" presName="imgShp" presStyleLbl="fgImgPlace1" presStyleIdx="3" presStyleCnt="6" custLinFactNeighborX="-45730" custLinFactNeighborY="41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Internet"/>
        </a:ext>
      </dgm:extLst>
    </dgm:pt>
    <dgm:pt modelId="{73FA52E4-9B5D-4335-9AC1-1A6F90D02CAF}" type="pres">
      <dgm:prSet presAssocID="{4DDE8205-E575-4973-AAD5-3BA20C097BEB}" presName="txShp" presStyleLbl="node1" presStyleIdx="3" presStyleCnt="6">
        <dgm:presLayoutVars>
          <dgm:bulletEnabled val="1"/>
        </dgm:presLayoutVars>
      </dgm:prSet>
      <dgm:spPr/>
    </dgm:pt>
    <dgm:pt modelId="{6634D021-C3D9-4B75-A0F0-C171B603F565}" type="pres">
      <dgm:prSet presAssocID="{9F281F90-FC67-4C3B-BC1B-D6B895C628D5}" presName="spacing" presStyleCnt="0"/>
      <dgm:spPr/>
    </dgm:pt>
    <dgm:pt modelId="{DF7D8356-A6F5-4533-85CB-0C9983B86531}" type="pres">
      <dgm:prSet presAssocID="{097919D1-C214-45AB-BF9D-F88A222D5E11}" presName="composite" presStyleCnt="0"/>
      <dgm:spPr/>
    </dgm:pt>
    <dgm:pt modelId="{678B89A5-9241-48CD-8E59-3756563A5AA6}" type="pres">
      <dgm:prSet presAssocID="{097919D1-C214-45AB-BF9D-F88A222D5E11}" presName="imgShp" presStyleLbl="fgImgPlace1" presStyleIdx="4" presStyleCnt="6" custLinFactNeighborX="-45730" custLinFactNeighborY="298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Projector screen"/>
        </a:ext>
      </dgm:extLst>
    </dgm:pt>
    <dgm:pt modelId="{FA937BE8-B076-4D98-8E6E-6E625058DE03}" type="pres">
      <dgm:prSet presAssocID="{097919D1-C214-45AB-BF9D-F88A222D5E11}" presName="txShp" presStyleLbl="node1" presStyleIdx="4" presStyleCnt="6">
        <dgm:presLayoutVars>
          <dgm:bulletEnabled val="1"/>
        </dgm:presLayoutVars>
      </dgm:prSet>
      <dgm:spPr/>
    </dgm:pt>
    <dgm:pt modelId="{88D91260-D7AF-4870-A0B3-C3B1834C26D7}" type="pres">
      <dgm:prSet presAssocID="{53FD14EB-A3B8-4516-891B-C16E8657E352}" presName="spacing" presStyleCnt="0"/>
      <dgm:spPr/>
    </dgm:pt>
    <dgm:pt modelId="{19D70C1B-96C0-4E24-9F0A-B1CE6A510C38}" type="pres">
      <dgm:prSet presAssocID="{1ECB3206-32FB-4E08-9DFF-C117A19441D4}" presName="composite" presStyleCnt="0"/>
      <dgm:spPr/>
    </dgm:pt>
    <dgm:pt modelId="{95F5C282-6535-412C-946A-2A6A2445C779}" type="pres">
      <dgm:prSet presAssocID="{1ECB3206-32FB-4E08-9DFF-C117A19441D4}" presName="imgShp" presStyleLbl="fgImgPlace1" presStyleIdx="5" presStyleCnt="6" custLinFactNeighborX="-45730" custLinFactNeighborY="201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Presentation with media"/>
        </a:ext>
      </dgm:extLst>
    </dgm:pt>
    <dgm:pt modelId="{F6813DAA-C3DB-41A3-8B28-5A995BF5CD49}" type="pres">
      <dgm:prSet presAssocID="{1ECB3206-32FB-4E08-9DFF-C117A19441D4}" presName="txShp" presStyleLbl="node1" presStyleIdx="5" presStyleCnt="6">
        <dgm:presLayoutVars>
          <dgm:bulletEnabled val="1"/>
        </dgm:presLayoutVars>
      </dgm:prSet>
      <dgm:spPr/>
    </dgm:pt>
  </dgm:ptLst>
  <dgm:cxnLst>
    <dgm:cxn modelId="{82A8D914-A7A2-4DC0-9B43-61F510D796E2}" srcId="{24C94CDC-C62D-4844-9BAC-D3AF5FAF1C0C}" destId="{4DDE8205-E575-4973-AAD5-3BA20C097BEB}" srcOrd="3" destOrd="0" parTransId="{DEA113E4-8F32-41F2-8BDD-B4B85567F7D6}" sibTransId="{9F281F90-FC67-4C3B-BC1B-D6B895C628D5}"/>
    <dgm:cxn modelId="{9FF0B928-43B0-4258-BD2A-5017D6D0E6FD}" srcId="{24C94CDC-C62D-4844-9BAC-D3AF5FAF1C0C}" destId="{1ECB3206-32FB-4E08-9DFF-C117A19441D4}" srcOrd="5" destOrd="0" parTransId="{EB3FAE46-76EC-4B40-8F9C-C1BC6AE11235}" sibTransId="{C725B924-3A48-4474-8D38-D93386F5DA19}"/>
    <dgm:cxn modelId="{E9E0EB34-58D3-4949-B010-024B7870ECFA}" type="presOf" srcId="{1ECB3206-32FB-4E08-9DFF-C117A19441D4}" destId="{F6813DAA-C3DB-41A3-8B28-5A995BF5CD49}" srcOrd="0" destOrd="0" presId="urn:microsoft.com/office/officeart/2005/8/layout/vList3"/>
    <dgm:cxn modelId="{A5E3F73E-9A3D-4BF3-909B-CC956C7D3B1B}" type="presOf" srcId="{23F3D6F2-B1F0-4B07-A234-93C968407577}" destId="{3392309C-8336-4C10-ADB9-4F7F995CED5A}" srcOrd="0" destOrd="0" presId="urn:microsoft.com/office/officeart/2005/8/layout/vList3"/>
    <dgm:cxn modelId="{990C5E45-7401-4FE3-93C7-979975B71A63}" srcId="{24C94CDC-C62D-4844-9BAC-D3AF5FAF1C0C}" destId="{4C605AC4-E075-4511-891A-9945D20C147A}" srcOrd="0" destOrd="0" parTransId="{38E574EB-3CFF-4182-B96A-F104CF1FCB49}" sibTransId="{C8FE7892-7E32-4704-81E6-E683A6FDAD2C}"/>
    <dgm:cxn modelId="{5103E66C-A0F7-4178-8AD3-D2F522AAD433}" srcId="{24C94CDC-C62D-4844-9BAC-D3AF5FAF1C0C}" destId="{DC5C3615-1C99-41E2-9658-DFD338FDE8BB}" srcOrd="2" destOrd="0" parTransId="{7DC8EF20-F067-4C40-A21A-D041679CEF6F}" sibTransId="{D3A8F1B3-0EDE-4E40-8AA5-201ED40CF0FF}"/>
    <dgm:cxn modelId="{CCFAB67A-B6CF-4B6A-A241-587634AE5187}" srcId="{24C94CDC-C62D-4844-9BAC-D3AF5FAF1C0C}" destId="{23F3D6F2-B1F0-4B07-A234-93C968407577}" srcOrd="1" destOrd="0" parTransId="{91C78774-01CE-4E12-ABF5-73A6A8964FD8}" sibTransId="{4B4FC3DA-6895-4694-9F77-A7437287EAE8}"/>
    <dgm:cxn modelId="{56A43C80-B275-4A8A-9827-CABD4BEA5AE6}" type="presOf" srcId="{4DDE8205-E575-4973-AAD5-3BA20C097BEB}" destId="{73FA52E4-9B5D-4335-9AC1-1A6F90D02CAF}" srcOrd="0" destOrd="0" presId="urn:microsoft.com/office/officeart/2005/8/layout/vList3"/>
    <dgm:cxn modelId="{8C04DC89-2A27-4AA6-AC22-4E478C56992E}" type="presOf" srcId="{4C605AC4-E075-4511-891A-9945D20C147A}" destId="{96236D9E-51DF-4A96-B0EA-FB3139AF5E4C}" srcOrd="0" destOrd="0" presId="urn:microsoft.com/office/officeart/2005/8/layout/vList3"/>
    <dgm:cxn modelId="{00DFC3A8-3B60-4AE6-BE38-60A8E56E004C}" type="presOf" srcId="{097919D1-C214-45AB-BF9D-F88A222D5E11}" destId="{FA937BE8-B076-4D98-8E6E-6E625058DE03}" srcOrd="0" destOrd="0" presId="urn:microsoft.com/office/officeart/2005/8/layout/vList3"/>
    <dgm:cxn modelId="{34B218BD-C2C7-4001-BD16-4A4ECBE088A0}" type="presOf" srcId="{24C94CDC-C62D-4844-9BAC-D3AF5FAF1C0C}" destId="{D03F2EAC-60DD-4009-BFC9-EFEAB0087650}" srcOrd="0" destOrd="0" presId="urn:microsoft.com/office/officeart/2005/8/layout/vList3"/>
    <dgm:cxn modelId="{1985CBD8-32A8-4811-B9EC-893BF3123D1A}" type="presOf" srcId="{DC5C3615-1C99-41E2-9658-DFD338FDE8BB}" destId="{91898AB5-CF11-43D7-989A-362F0AEE25F4}" srcOrd="0" destOrd="0" presId="urn:microsoft.com/office/officeart/2005/8/layout/vList3"/>
    <dgm:cxn modelId="{5275DFED-CDD4-4129-B1D7-980798E975DA}" srcId="{24C94CDC-C62D-4844-9BAC-D3AF5FAF1C0C}" destId="{097919D1-C214-45AB-BF9D-F88A222D5E11}" srcOrd="4" destOrd="0" parTransId="{F3F51A34-9992-4A43-8406-685185D970F5}" sibTransId="{53FD14EB-A3B8-4516-891B-C16E8657E352}"/>
    <dgm:cxn modelId="{FB980579-86BB-4AF0-AD00-C274D611F69B}" type="presParOf" srcId="{D03F2EAC-60DD-4009-BFC9-EFEAB0087650}" destId="{AED03CE3-BCB4-49CD-B1A7-570FC7DE73BF}" srcOrd="0" destOrd="0" presId="urn:microsoft.com/office/officeart/2005/8/layout/vList3"/>
    <dgm:cxn modelId="{7BDBAD26-54AE-4169-992B-A70CA2AE7BDD}" type="presParOf" srcId="{AED03CE3-BCB4-49CD-B1A7-570FC7DE73BF}" destId="{1955325A-CBE8-428A-98D2-BB067B362C0C}" srcOrd="0" destOrd="0" presId="urn:microsoft.com/office/officeart/2005/8/layout/vList3"/>
    <dgm:cxn modelId="{D04AF227-CE14-401C-B3AD-9F2C3581DEF5}" type="presParOf" srcId="{AED03CE3-BCB4-49CD-B1A7-570FC7DE73BF}" destId="{96236D9E-51DF-4A96-B0EA-FB3139AF5E4C}" srcOrd="1" destOrd="0" presId="urn:microsoft.com/office/officeart/2005/8/layout/vList3"/>
    <dgm:cxn modelId="{A7466B64-EDBC-4D47-8AB2-A3BA40AFC1D2}" type="presParOf" srcId="{D03F2EAC-60DD-4009-BFC9-EFEAB0087650}" destId="{C211EBA2-48D9-4661-982A-4DF4CDB63879}" srcOrd="1" destOrd="0" presId="urn:microsoft.com/office/officeart/2005/8/layout/vList3"/>
    <dgm:cxn modelId="{94B2EF93-2DB3-4D8C-A940-2A020DC13D01}" type="presParOf" srcId="{D03F2EAC-60DD-4009-BFC9-EFEAB0087650}" destId="{AF93BF1B-5BDE-4864-B6F6-9D8DA91A53AC}" srcOrd="2" destOrd="0" presId="urn:microsoft.com/office/officeart/2005/8/layout/vList3"/>
    <dgm:cxn modelId="{DB059B48-7E48-42F7-8D8A-5D1D7D6EE52D}" type="presParOf" srcId="{AF93BF1B-5BDE-4864-B6F6-9D8DA91A53AC}" destId="{3D927AE1-1FAE-4CA8-A346-5CBA0A01A5B3}" srcOrd="0" destOrd="0" presId="urn:microsoft.com/office/officeart/2005/8/layout/vList3"/>
    <dgm:cxn modelId="{5AF7A42D-B2DA-4F00-A61E-C98728DCA3DD}" type="presParOf" srcId="{AF93BF1B-5BDE-4864-B6F6-9D8DA91A53AC}" destId="{3392309C-8336-4C10-ADB9-4F7F995CED5A}" srcOrd="1" destOrd="0" presId="urn:microsoft.com/office/officeart/2005/8/layout/vList3"/>
    <dgm:cxn modelId="{CB6ACB80-F8F3-4AE8-8042-71E360515825}" type="presParOf" srcId="{D03F2EAC-60DD-4009-BFC9-EFEAB0087650}" destId="{5BF8644A-C111-460D-871A-0850BF9CF31C}" srcOrd="3" destOrd="0" presId="urn:microsoft.com/office/officeart/2005/8/layout/vList3"/>
    <dgm:cxn modelId="{274AF951-5A9A-4215-A148-02072693049D}" type="presParOf" srcId="{D03F2EAC-60DD-4009-BFC9-EFEAB0087650}" destId="{E4E8F83A-ACAD-4F32-A32C-ACDF7CBCCC48}" srcOrd="4" destOrd="0" presId="urn:microsoft.com/office/officeart/2005/8/layout/vList3"/>
    <dgm:cxn modelId="{B8E239FC-BF9E-4366-BA71-133944D5B639}" type="presParOf" srcId="{E4E8F83A-ACAD-4F32-A32C-ACDF7CBCCC48}" destId="{45CBA90F-6955-4FF1-B2F3-7CA1F1D0C57E}" srcOrd="0" destOrd="0" presId="urn:microsoft.com/office/officeart/2005/8/layout/vList3"/>
    <dgm:cxn modelId="{329EE2D8-4FF1-4861-863A-425A5561F566}" type="presParOf" srcId="{E4E8F83A-ACAD-4F32-A32C-ACDF7CBCCC48}" destId="{91898AB5-CF11-43D7-989A-362F0AEE25F4}" srcOrd="1" destOrd="0" presId="urn:microsoft.com/office/officeart/2005/8/layout/vList3"/>
    <dgm:cxn modelId="{6B6B30CC-CB7F-4592-8186-576D2A686826}" type="presParOf" srcId="{D03F2EAC-60DD-4009-BFC9-EFEAB0087650}" destId="{61C1FBB9-6483-41B0-B019-9C2F2A38C603}" srcOrd="5" destOrd="0" presId="urn:microsoft.com/office/officeart/2005/8/layout/vList3"/>
    <dgm:cxn modelId="{A96200EC-0C8E-4A8B-AFBE-DCDF6B36342C}" type="presParOf" srcId="{D03F2EAC-60DD-4009-BFC9-EFEAB0087650}" destId="{B069DE85-3A53-4F67-8327-AD4984EB5B97}" srcOrd="6" destOrd="0" presId="urn:microsoft.com/office/officeart/2005/8/layout/vList3"/>
    <dgm:cxn modelId="{CA0C11B5-FB28-4E86-8013-9CB849CFE56B}" type="presParOf" srcId="{B069DE85-3A53-4F67-8327-AD4984EB5B97}" destId="{9CF72DDC-BA86-4DD3-85BE-DDF385D21547}" srcOrd="0" destOrd="0" presId="urn:microsoft.com/office/officeart/2005/8/layout/vList3"/>
    <dgm:cxn modelId="{3C2C4C6D-5DCE-494E-BB5F-92D7CB29E159}" type="presParOf" srcId="{B069DE85-3A53-4F67-8327-AD4984EB5B97}" destId="{73FA52E4-9B5D-4335-9AC1-1A6F90D02CAF}" srcOrd="1" destOrd="0" presId="urn:microsoft.com/office/officeart/2005/8/layout/vList3"/>
    <dgm:cxn modelId="{AB058DCA-C780-4949-B1A6-1E7E5A25A467}" type="presParOf" srcId="{D03F2EAC-60DD-4009-BFC9-EFEAB0087650}" destId="{6634D021-C3D9-4B75-A0F0-C171B603F565}" srcOrd="7" destOrd="0" presId="urn:microsoft.com/office/officeart/2005/8/layout/vList3"/>
    <dgm:cxn modelId="{211FA403-FAA1-49A2-99D3-9A5105F73015}" type="presParOf" srcId="{D03F2EAC-60DD-4009-BFC9-EFEAB0087650}" destId="{DF7D8356-A6F5-4533-85CB-0C9983B86531}" srcOrd="8" destOrd="0" presId="urn:microsoft.com/office/officeart/2005/8/layout/vList3"/>
    <dgm:cxn modelId="{EFCFA4EA-4685-459D-9738-0712A7F04E2D}" type="presParOf" srcId="{DF7D8356-A6F5-4533-85CB-0C9983B86531}" destId="{678B89A5-9241-48CD-8E59-3756563A5AA6}" srcOrd="0" destOrd="0" presId="urn:microsoft.com/office/officeart/2005/8/layout/vList3"/>
    <dgm:cxn modelId="{CB18D41C-5CB3-4488-92FF-38EAC17EDC73}" type="presParOf" srcId="{DF7D8356-A6F5-4533-85CB-0C9983B86531}" destId="{FA937BE8-B076-4D98-8E6E-6E625058DE03}" srcOrd="1" destOrd="0" presId="urn:microsoft.com/office/officeart/2005/8/layout/vList3"/>
    <dgm:cxn modelId="{DB0557AB-BC23-4BCD-99FE-AF077454FF79}" type="presParOf" srcId="{D03F2EAC-60DD-4009-BFC9-EFEAB0087650}" destId="{88D91260-D7AF-4870-A0B3-C3B1834C26D7}" srcOrd="9" destOrd="0" presId="urn:microsoft.com/office/officeart/2005/8/layout/vList3"/>
    <dgm:cxn modelId="{A2759AEE-CC59-4800-90C5-414B2DA2ECFC}" type="presParOf" srcId="{D03F2EAC-60DD-4009-BFC9-EFEAB0087650}" destId="{19D70C1B-96C0-4E24-9F0A-B1CE6A510C38}" srcOrd="10" destOrd="0" presId="urn:microsoft.com/office/officeart/2005/8/layout/vList3"/>
    <dgm:cxn modelId="{46302C5F-53BD-41AB-B7C6-7546F13A8837}" type="presParOf" srcId="{19D70C1B-96C0-4E24-9F0A-B1CE6A510C38}" destId="{95F5C282-6535-412C-946A-2A6A2445C779}" srcOrd="0" destOrd="0" presId="urn:microsoft.com/office/officeart/2005/8/layout/vList3"/>
    <dgm:cxn modelId="{DE404378-1150-4E3B-847B-8473EEAC4E03}" type="presParOf" srcId="{19D70C1B-96C0-4E24-9F0A-B1CE6A510C38}" destId="{F6813DAA-C3DB-41A3-8B28-5A995BF5CD4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36D9E-51DF-4A96-B0EA-FB3139AF5E4C}">
      <dsp:nvSpPr>
        <dsp:cNvPr id="0" name=""/>
        <dsp:cNvSpPr/>
      </dsp:nvSpPr>
      <dsp:spPr>
        <a:xfrm rot="10800000">
          <a:off x="1285844" y="790"/>
          <a:ext cx="4543208" cy="794517"/>
        </a:xfrm>
        <a:prstGeom prst="homePlat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360" tIns="49530" rIns="92456" bIns="49530" numCol="1" spcCol="1270" anchor="ctr" anchorCtr="0">
          <a:noAutofit/>
        </a:bodyPr>
        <a:lstStyle/>
        <a:p>
          <a:pPr marL="0" lvl="0" indent="0" algn="ctr" defTabSz="577850">
            <a:lnSpc>
              <a:spcPct val="90000"/>
            </a:lnSpc>
            <a:spcBef>
              <a:spcPct val="0"/>
            </a:spcBef>
            <a:spcAft>
              <a:spcPct val="35000"/>
            </a:spcAft>
            <a:buNone/>
          </a:pPr>
          <a:r>
            <a:rPr lang="en-CA" sz="1300" b="0" kern="1200">
              <a:solidFill>
                <a:schemeClr val="tx1"/>
              </a:solidFill>
              <a:latin typeface="Poppins" panose="00000500000000000000" pitchFamily="2" charset="0"/>
              <a:cs typeface="Poppins" panose="00000500000000000000" pitchFamily="2" charset="0"/>
            </a:rPr>
            <a:t>Attendees will be kept on mute throughout the entire presentation.</a:t>
          </a:r>
          <a:endParaRPr lang="en-US" sz="1300" b="0" kern="1200">
            <a:solidFill>
              <a:schemeClr val="tx1"/>
            </a:solidFill>
            <a:latin typeface="Poppins" panose="00000500000000000000" pitchFamily="2" charset="0"/>
            <a:cs typeface="Poppins" panose="00000500000000000000" pitchFamily="2" charset="0"/>
          </a:endParaRPr>
        </a:p>
      </dsp:txBody>
      <dsp:txXfrm rot="10800000">
        <a:off x="1484473" y="790"/>
        <a:ext cx="4344579" cy="794517"/>
      </dsp:txXfrm>
    </dsp:sp>
    <dsp:sp modelId="{1955325A-CBE8-428A-98D2-BB067B362C0C}">
      <dsp:nvSpPr>
        <dsp:cNvPr id="0" name=""/>
        <dsp:cNvSpPr/>
      </dsp:nvSpPr>
      <dsp:spPr>
        <a:xfrm>
          <a:off x="500236" y="75220"/>
          <a:ext cx="794517" cy="7945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92309C-8336-4C10-ADB9-4F7F995CED5A}">
      <dsp:nvSpPr>
        <dsp:cNvPr id="0" name=""/>
        <dsp:cNvSpPr/>
      </dsp:nvSpPr>
      <dsp:spPr>
        <a:xfrm rot="10800000">
          <a:off x="1328609" y="1032476"/>
          <a:ext cx="4486189" cy="794517"/>
        </a:xfrm>
        <a:prstGeom prst="homePlat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360"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latin typeface="Poppins" panose="00000500000000000000" pitchFamily="2" charset="0"/>
              <a:cs typeface="Poppins" panose="00000500000000000000" pitchFamily="2" charset="0"/>
            </a:rPr>
            <a:t>Please listen to the announcements for instructions on using the </a:t>
          </a:r>
          <a:r>
            <a:rPr lang="en-US" sz="1300" b="1" kern="1200">
              <a:solidFill>
                <a:schemeClr val="tx1"/>
              </a:solidFill>
              <a:latin typeface="Poppins" panose="00000500000000000000" pitchFamily="2" charset="0"/>
              <a:cs typeface="Poppins" panose="00000500000000000000" pitchFamily="2" charset="0"/>
            </a:rPr>
            <a:t>Q&amp;A and Chat Box</a:t>
          </a:r>
          <a:r>
            <a:rPr lang="en-US" sz="1300" kern="1200">
              <a:solidFill>
                <a:schemeClr val="tx1"/>
              </a:solidFill>
              <a:latin typeface="Poppins" panose="00000500000000000000" pitchFamily="2" charset="0"/>
              <a:cs typeface="Poppins" panose="00000500000000000000" pitchFamily="2" charset="0"/>
            </a:rPr>
            <a:t>.  </a:t>
          </a:r>
        </a:p>
      </dsp:txBody>
      <dsp:txXfrm rot="10800000">
        <a:off x="1527238" y="1032476"/>
        <a:ext cx="4287560" cy="794517"/>
      </dsp:txXfrm>
    </dsp:sp>
    <dsp:sp modelId="{3D927AE1-1FAE-4CA8-A346-5CBA0A01A5B3}">
      <dsp:nvSpPr>
        <dsp:cNvPr id="0" name=""/>
        <dsp:cNvSpPr/>
      </dsp:nvSpPr>
      <dsp:spPr>
        <a:xfrm>
          <a:off x="568017" y="1130631"/>
          <a:ext cx="794517" cy="79451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898AB5-CF11-43D7-989A-362F0AEE25F4}">
      <dsp:nvSpPr>
        <dsp:cNvPr id="0" name=""/>
        <dsp:cNvSpPr/>
      </dsp:nvSpPr>
      <dsp:spPr>
        <a:xfrm rot="10800000">
          <a:off x="1328609" y="2064163"/>
          <a:ext cx="4486189" cy="794517"/>
        </a:xfrm>
        <a:prstGeom prst="homePlat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360" tIns="49530" rIns="92456" bIns="49530" numCol="1" spcCol="1270" anchor="ctr" anchorCtr="0">
          <a:noAutofit/>
        </a:bodyPr>
        <a:lstStyle/>
        <a:p>
          <a:pPr marL="0" lvl="0" indent="0" algn="ctr" defTabSz="577850">
            <a:lnSpc>
              <a:spcPct val="90000"/>
            </a:lnSpc>
            <a:spcBef>
              <a:spcPct val="0"/>
            </a:spcBef>
            <a:spcAft>
              <a:spcPct val="35000"/>
            </a:spcAft>
            <a:buNone/>
          </a:pPr>
          <a:r>
            <a:rPr lang="en-CA" sz="1300" b="0" kern="1200">
              <a:solidFill>
                <a:schemeClr val="tx1"/>
              </a:solidFill>
              <a:latin typeface="Poppins" panose="00000500000000000000" pitchFamily="2" charset="0"/>
              <a:cs typeface="Poppins" panose="00000500000000000000" pitchFamily="2" charset="0"/>
            </a:rPr>
            <a:t>The event survey will be sent out 24 hours after today’s event. </a:t>
          </a:r>
          <a:endParaRPr lang="en-US" sz="1300" b="1" kern="1200">
            <a:solidFill>
              <a:schemeClr val="tx1"/>
            </a:solidFill>
            <a:latin typeface="Poppins" panose="00000500000000000000" pitchFamily="2" charset="0"/>
            <a:cs typeface="Poppins" panose="00000500000000000000" pitchFamily="2" charset="0"/>
          </a:endParaRPr>
        </a:p>
      </dsp:txBody>
      <dsp:txXfrm rot="10800000">
        <a:off x="1527238" y="2064163"/>
        <a:ext cx="4287560" cy="794517"/>
      </dsp:txXfrm>
    </dsp:sp>
    <dsp:sp modelId="{45CBA90F-6955-4FF1-B2F3-7CA1F1D0C57E}">
      <dsp:nvSpPr>
        <dsp:cNvPr id="0" name=""/>
        <dsp:cNvSpPr/>
      </dsp:nvSpPr>
      <dsp:spPr>
        <a:xfrm>
          <a:off x="568017" y="2097985"/>
          <a:ext cx="794517" cy="79451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FA52E4-9B5D-4335-9AC1-1A6F90D02CAF}">
      <dsp:nvSpPr>
        <dsp:cNvPr id="0" name=""/>
        <dsp:cNvSpPr/>
      </dsp:nvSpPr>
      <dsp:spPr>
        <a:xfrm rot="10800000">
          <a:off x="1328609" y="3095849"/>
          <a:ext cx="4486189" cy="794517"/>
        </a:xfrm>
        <a:prstGeom prst="homePlat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360"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latin typeface="Poppins" panose="00000500000000000000" pitchFamily="2" charset="0"/>
              <a:cs typeface="Poppins" panose="00000500000000000000" pitchFamily="2" charset="0"/>
            </a:rPr>
            <a:t>Please retain the </a:t>
          </a:r>
          <a:r>
            <a:rPr lang="en-US" sz="1300" b="1" kern="1200">
              <a:solidFill>
                <a:schemeClr val="tx1"/>
              </a:solidFill>
              <a:latin typeface="Poppins" panose="00000500000000000000" pitchFamily="2" charset="0"/>
              <a:cs typeface="Poppins" panose="00000500000000000000" pitchFamily="2" charset="0"/>
            </a:rPr>
            <a:t>access URL </a:t>
          </a:r>
          <a:r>
            <a:rPr lang="en-US" sz="1300" kern="1200">
              <a:solidFill>
                <a:schemeClr val="tx1"/>
              </a:solidFill>
              <a:latin typeface="Poppins" panose="00000500000000000000" pitchFamily="2" charset="0"/>
              <a:cs typeface="Poppins" panose="00000500000000000000" pitchFamily="2" charset="0"/>
            </a:rPr>
            <a:t>you used to join today’s webcast for on-demand viewing of the recording (up to 2 months post event).</a:t>
          </a:r>
        </a:p>
      </dsp:txBody>
      <dsp:txXfrm rot="10800000">
        <a:off x="1527238" y="3095849"/>
        <a:ext cx="4287560" cy="794517"/>
      </dsp:txXfrm>
    </dsp:sp>
    <dsp:sp modelId="{9CF72DDC-BA86-4DD3-85BE-DDF385D21547}">
      <dsp:nvSpPr>
        <dsp:cNvPr id="0" name=""/>
        <dsp:cNvSpPr/>
      </dsp:nvSpPr>
      <dsp:spPr>
        <a:xfrm>
          <a:off x="568017" y="3099131"/>
          <a:ext cx="794517" cy="79451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937BE8-B076-4D98-8E6E-6E625058DE03}">
      <dsp:nvSpPr>
        <dsp:cNvPr id="0" name=""/>
        <dsp:cNvSpPr/>
      </dsp:nvSpPr>
      <dsp:spPr>
        <a:xfrm rot="10800000">
          <a:off x="1328609" y="4127536"/>
          <a:ext cx="4486189" cy="794517"/>
        </a:xfrm>
        <a:prstGeom prst="homePlat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360" tIns="49530" rIns="92456" bIns="49530" numCol="1" spcCol="1270" anchor="ctr" anchorCtr="0">
          <a:noAutofit/>
        </a:bodyPr>
        <a:lstStyle/>
        <a:p>
          <a:pPr marL="0" lvl="0" indent="0" algn="ctr" defTabSz="577850">
            <a:lnSpc>
              <a:spcPct val="90000"/>
            </a:lnSpc>
            <a:spcBef>
              <a:spcPct val="0"/>
            </a:spcBef>
            <a:spcAft>
              <a:spcPct val="35000"/>
            </a:spcAft>
            <a:buNone/>
          </a:pPr>
          <a:r>
            <a:rPr lang="en-CA" sz="1300" b="0" kern="1200">
              <a:solidFill>
                <a:schemeClr val="tx1"/>
              </a:solidFill>
              <a:latin typeface="Poppins" panose="00000500000000000000" pitchFamily="2" charset="0"/>
              <a:cs typeface="Poppins" panose="00000500000000000000" pitchFamily="2" charset="0"/>
            </a:rPr>
            <a:t>Slides and recordings will </a:t>
          </a:r>
          <a:r>
            <a:rPr lang="en-CA" sz="1300" b="1" kern="1200">
              <a:solidFill>
                <a:schemeClr val="tx1"/>
              </a:solidFill>
              <a:latin typeface="Poppins" panose="00000500000000000000" pitchFamily="2" charset="0"/>
              <a:cs typeface="Poppins" panose="00000500000000000000" pitchFamily="2" charset="0"/>
            </a:rPr>
            <a:t>NOT</a:t>
          </a:r>
          <a:r>
            <a:rPr lang="en-CA" sz="1300" b="0" kern="1200">
              <a:solidFill>
                <a:schemeClr val="tx1"/>
              </a:solidFill>
              <a:latin typeface="Poppins" panose="00000500000000000000" pitchFamily="2" charset="0"/>
              <a:cs typeface="Poppins" panose="00000500000000000000" pitchFamily="2" charset="0"/>
            </a:rPr>
            <a:t> be emailed. A PDF of the slides can be downloaded from the </a:t>
          </a:r>
          <a:r>
            <a:rPr lang="en-CA" sz="1300" b="1" kern="1200">
              <a:solidFill>
                <a:schemeClr val="tx1"/>
              </a:solidFill>
              <a:latin typeface="Poppins" panose="00000500000000000000" pitchFamily="2" charset="0"/>
              <a:cs typeface="Poppins" panose="00000500000000000000" pitchFamily="2" charset="0"/>
            </a:rPr>
            <a:t>“Resource Box”.</a:t>
          </a:r>
          <a:endParaRPr lang="en-US" sz="1300" b="1" kern="1200">
            <a:solidFill>
              <a:schemeClr val="tx1"/>
            </a:solidFill>
            <a:latin typeface="Poppins" panose="00000500000000000000" pitchFamily="2" charset="0"/>
            <a:cs typeface="Poppins" panose="00000500000000000000" pitchFamily="2" charset="0"/>
          </a:endParaRPr>
        </a:p>
      </dsp:txBody>
      <dsp:txXfrm rot="10800000">
        <a:off x="1527238" y="4127536"/>
        <a:ext cx="4287560" cy="794517"/>
      </dsp:txXfrm>
    </dsp:sp>
    <dsp:sp modelId="{678B89A5-9241-48CD-8E59-3756563A5AA6}">
      <dsp:nvSpPr>
        <dsp:cNvPr id="0" name=""/>
        <dsp:cNvSpPr/>
      </dsp:nvSpPr>
      <dsp:spPr>
        <a:xfrm>
          <a:off x="568017" y="4151244"/>
          <a:ext cx="794517" cy="794517"/>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813DAA-C3DB-41A3-8B28-5A995BF5CD49}">
      <dsp:nvSpPr>
        <dsp:cNvPr id="0" name=""/>
        <dsp:cNvSpPr/>
      </dsp:nvSpPr>
      <dsp:spPr>
        <a:xfrm rot="10800000">
          <a:off x="1328609" y="5159222"/>
          <a:ext cx="4486189" cy="794517"/>
        </a:xfrm>
        <a:prstGeom prst="homePlat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360" tIns="49530" rIns="92456" bIns="49530" numCol="1" spcCol="1270" anchor="ctr" anchorCtr="0">
          <a:noAutofit/>
        </a:bodyPr>
        <a:lstStyle/>
        <a:p>
          <a:pPr marL="0" lvl="0" indent="0" algn="ctr" defTabSz="577850">
            <a:lnSpc>
              <a:spcPct val="90000"/>
            </a:lnSpc>
            <a:spcBef>
              <a:spcPct val="0"/>
            </a:spcBef>
            <a:spcAft>
              <a:spcPct val="35000"/>
            </a:spcAft>
            <a:buNone/>
          </a:pPr>
          <a:r>
            <a:rPr lang="en-CA" sz="1300" b="0" kern="1200">
              <a:solidFill>
                <a:schemeClr val="tx1"/>
              </a:solidFill>
              <a:latin typeface="Poppins" panose="00000500000000000000" pitchFamily="2" charset="0"/>
              <a:cs typeface="Poppins" panose="00000500000000000000" pitchFamily="2" charset="0"/>
            </a:rPr>
            <a:t>Please ensure your </a:t>
          </a:r>
          <a:r>
            <a:rPr lang="en-CA" sz="1300" b="1" kern="1200">
              <a:solidFill>
                <a:schemeClr val="tx1"/>
              </a:solidFill>
              <a:latin typeface="Poppins" panose="00000500000000000000" pitchFamily="2" charset="0"/>
              <a:cs typeface="Poppins" panose="00000500000000000000" pitchFamily="2" charset="0"/>
            </a:rPr>
            <a:t>Media Player, Slides </a:t>
          </a:r>
          <a:r>
            <a:rPr lang="en-CA" sz="1300" b="0" kern="1200">
              <a:solidFill>
                <a:schemeClr val="tx1"/>
              </a:solidFill>
              <a:latin typeface="Poppins" panose="00000500000000000000" pitchFamily="2" charset="0"/>
              <a:cs typeface="Poppins" panose="00000500000000000000" pitchFamily="2" charset="0"/>
            </a:rPr>
            <a:t>and</a:t>
          </a:r>
          <a:r>
            <a:rPr lang="en-CA" sz="1300" b="1" kern="1200">
              <a:solidFill>
                <a:schemeClr val="tx1"/>
              </a:solidFill>
              <a:latin typeface="Poppins" panose="00000500000000000000" pitchFamily="2" charset="0"/>
              <a:cs typeface="Poppins" panose="00000500000000000000" pitchFamily="2" charset="0"/>
            </a:rPr>
            <a:t> Q&amp;A box </a:t>
          </a:r>
          <a:r>
            <a:rPr lang="en-CA" sz="1300" b="0" kern="1200">
              <a:solidFill>
                <a:schemeClr val="tx1"/>
              </a:solidFill>
              <a:latin typeface="Poppins" panose="00000500000000000000" pitchFamily="2" charset="0"/>
              <a:cs typeface="Poppins" panose="00000500000000000000" pitchFamily="2" charset="0"/>
            </a:rPr>
            <a:t>are open on your screen.</a:t>
          </a:r>
          <a:endParaRPr lang="en-US" sz="1300" b="0" kern="1200">
            <a:solidFill>
              <a:schemeClr val="tx1"/>
            </a:solidFill>
            <a:latin typeface="Poppins" panose="00000500000000000000" pitchFamily="2" charset="0"/>
            <a:cs typeface="Poppins" panose="00000500000000000000" pitchFamily="2" charset="0"/>
          </a:endParaRPr>
        </a:p>
      </dsp:txBody>
      <dsp:txXfrm rot="10800000">
        <a:off x="1527238" y="5159222"/>
        <a:ext cx="4287560" cy="794517"/>
      </dsp:txXfrm>
    </dsp:sp>
    <dsp:sp modelId="{95F5C282-6535-412C-946A-2A6A2445C779}">
      <dsp:nvSpPr>
        <dsp:cNvPr id="0" name=""/>
        <dsp:cNvSpPr/>
      </dsp:nvSpPr>
      <dsp:spPr>
        <a:xfrm>
          <a:off x="568017" y="5160012"/>
          <a:ext cx="794517" cy="794517"/>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96921-784A-4ECD-922A-00BBDC4CEB3C}" type="datetimeFigureOut">
              <a:rPr lang="en-CA" smtClean="0"/>
              <a:t>2021-10-25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001039-BB6A-4C76-B0FA-18058F1188D4}" type="slidenum">
              <a:rPr lang="en-CA" smtClean="0"/>
              <a:t>‹#›</a:t>
            </a:fld>
            <a:endParaRPr lang="en-CA"/>
          </a:p>
        </p:txBody>
      </p:sp>
    </p:spTree>
    <p:extLst>
      <p:ext uri="{BB962C8B-B14F-4D97-AF65-F5344CB8AC3E}">
        <p14:creationId xmlns:p14="http://schemas.microsoft.com/office/powerpoint/2010/main" val="36075646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7EA41-950F-4D86-846D-0C65F5E6113A}" type="datetimeFigureOut">
              <a:rPr lang="en-CA" smtClean="0"/>
              <a:t>2021-10-25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3C272-3646-43D9-945A-A6D371324446}" type="slidenum">
              <a:rPr lang="en-CA" smtClean="0"/>
              <a:t>‹#›</a:t>
            </a:fld>
            <a:endParaRPr lang="en-CA"/>
          </a:p>
        </p:txBody>
      </p:sp>
    </p:spTree>
    <p:extLst>
      <p:ext uri="{BB962C8B-B14F-4D97-AF65-F5344CB8AC3E}">
        <p14:creationId xmlns:p14="http://schemas.microsoft.com/office/powerpoint/2010/main" val="21778563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dirty="0">
                <a:effectLst/>
              </a:rPr>
              <a:t>Even though all participants are on mute, we will be trying to make our session as engaging as possible and encourage you to share your questions and comments.  </a:t>
            </a:r>
            <a:endParaRPr lang="en-CA" dirty="0"/>
          </a:p>
          <a:p>
            <a:pPr fontAlgn="base"/>
            <a:r>
              <a:rPr lang="en-CA" dirty="0"/>
              <a:t>  </a:t>
            </a:r>
            <a:endParaRPr lang="en-CA" dirty="0">
              <a:effectLst/>
            </a:endParaRPr>
          </a:p>
          <a:p>
            <a:pPr fontAlgn="base"/>
            <a:r>
              <a:rPr lang="en-CA" dirty="0"/>
              <a:t>Technical questions can be submitted via the </a:t>
            </a:r>
            <a:r>
              <a:rPr lang="en-CA" b="1" dirty="0"/>
              <a:t>Q&amp;A</a:t>
            </a:r>
            <a:r>
              <a:rPr lang="en-CA" dirty="0"/>
              <a:t> box. These questions and answers can not be seen by others in the audience.</a:t>
            </a:r>
          </a:p>
          <a:p>
            <a:pPr fontAlgn="base"/>
            <a:endParaRPr lang="en-CA" dirty="0"/>
          </a:p>
          <a:p>
            <a:pPr fontAlgn="base"/>
            <a:r>
              <a:rPr lang="en-CA" dirty="0"/>
              <a:t>Content related questions are encouraged through </a:t>
            </a:r>
            <a:r>
              <a:rPr lang="en-CA" b="1" dirty="0"/>
              <a:t>Group Chat</a:t>
            </a:r>
            <a:r>
              <a:rPr lang="en-CA" dirty="0"/>
              <a:t>.  Questions, answers and comments made in Group Chat are seen by everyone. (If Group Chat is not being utilized for this specific event, then Content related questions are encouraged through the Q&amp;A box).</a:t>
            </a:r>
          </a:p>
          <a:p>
            <a:pPr fontAlgn="base"/>
            <a:endParaRPr lang="en-CA" dirty="0"/>
          </a:p>
          <a:p>
            <a:pPr fontAlgn="base"/>
            <a:r>
              <a:rPr lang="en-CA" dirty="0"/>
              <a:t>We will take questions throughout if they’re relevant to the topic and answer any remaining questions at the end of the presentation.</a:t>
            </a:r>
          </a:p>
          <a:p>
            <a:pPr fontAlgn="base"/>
            <a:r>
              <a:rPr lang="en-CA" dirty="0">
                <a:effectLst/>
              </a:rPr>
              <a:t> </a:t>
            </a:r>
          </a:p>
          <a:p>
            <a:pPr fontAlgn="base"/>
            <a:r>
              <a:rPr lang="en-CA" dirty="0">
                <a:effectLst/>
                <a:highlight>
                  <a:srgbClr val="FFFF00"/>
                </a:highlight>
              </a:rPr>
              <a:t>The </a:t>
            </a:r>
            <a:r>
              <a:rPr lang="en-CA" b="1" dirty="0">
                <a:effectLst/>
                <a:highlight>
                  <a:srgbClr val="FFFF00"/>
                </a:highlight>
              </a:rPr>
              <a:t>event survey </a:t>
            </a:r>
            <a:r>
              <a:rPr lang="en-CA" dirty="0">
                <a:effectLst/>
                <a:highlight>
                  <a:srgbClr val="FFFF00"/>
                </a:highlight>
              </a:rPr>
              <a:t>will be automatically sent out 24 hours after today’s event. </a:t>
            </a:r>
          </a:p>
          <a:p>
            <a:pPr fontAlgn="base"/>
            <a:endParaRPr lang="en-CA" dirty="0">
              <a:effectLst/>
              <a:highlight>
                <a:srgbClr val="FFFF00"/>
              </a:highlight>
            </a:endParaRPr>
          </a:p>
          <a:p>
            <a:pPr fontAlgn="base"/>
            <a:r>
              <a:rPr lang="en-CA" dirty="0">
                <a:effectLst/>
                <a:highlight>
                  <a:srgbClr val="FFFF00"/>
                </a:highlight>
              </a:rPr>
              <a:t>The slide deck and recordings will NOT be emailed after the event.</a:t>
            </a:r>
          </a:p>
          <a:p>
            <a:pPr fontAlgn="base"/>
            <a:endParaRPr lang="en-CA" dirty="0">
              <a:effectLst/>
            </a:endParaRPr>
          </a:p>
          <a:p>
            <a:pPr fontAlgn="base"/>
            <a:r>
              <a:rPr lang="en-CA" dirty="0">
                <a:effectLst/>
              </a:rPr>
              <a:t>Please retain the </a:t>
            </a:r>
            <a:r>
              <a:rPr lang="en-CA" b="1" dirty="0">
                <a:effectLst/>
              </a:rPr>
              <a:t>access URL </a:t>
            </a:r>
            <a:r>
              <a:rPr lang="en-CA" dirty="0">
                <a:effectLst/>
              </a:rPr>
              <a:t>you used to join today’s webcast for future on-demand viewing of the recording (up to 2 months post event).</a:t>
            </a:r>
          </a:p>
          <a:p>
            <a:pPr fontAlgn="base"/>
            <a:endParaRPr lang="en-CA" dirty="0">
              <a:effectLst/>
            </a:endParaRPr>
          </a:p>
          <a:p>
            <a:pPr fontAlgn="base"/>
            <a:r>
              <a:rPr lang="en-CA" dirty="0">
                <a:effectLst/>
              </a:rPr>
              <a:t>The slide deck (if the speaker has granted permission to share) from today’s session is available to upload in the “</a:t>
            </a:r>
            <a:r>
              <a:rPr lang="en-CA" b="1" dirty="0">
                <a:effectLst/>
              </a:rPr>
              <a:t>Resource</a:t>
            </a:r>
            <a:r>
              <a:rPr lang="en-CA" dirty="0">
                <a:effectLst/>
              </a:rPr>
              <a:t>” box on your screen.</a:t>
            </a:r>
          </a:p>
          <a:p>
            <a:pPr fontAlgn="base"/>
            <a:endParaRPr lang="en-CA" dirty="0">
              <a:effectLst/>
            </a:endParaRPr>
          </a:p>
          <a:p>
            <a:pPr fontAlgn="base"/>
            <a:r>
              <a:rPr lang="en-CA" dirty="0">
                <a:effectLst/>
              </a:rPr>
              <a:t>Please ensure your Media Player, Slides and Q&amp;A box (and Group Chat box if being utilized for this event) are open on your screen. </a:t>
            </a:r>
          </a:p>
          <a:p>
            <a:pPr fontAlgn="base"/>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9E687-1893-46C6-B60E-B86169EB3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09059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937E1-7538-E540-B802-556A7336A8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623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68402-3749-4642-8D65-0B31D05F28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76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68402-3749-4642-8D65-0B31D05F28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764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6" name="Picture 15" descr="Icon&#10;&#10;Description automatically generated">
            <a:extLst>
              <a:ext uri="{FF2B5EF4-FFF2-40B4-BE49-F238E27FC236}">
                <a16:creationId xmlns:a16="http://schemas.microsoft.com/office/drawing/2014/main" id="{4FC0111C-FBAF-164C-920C-A77253A65F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25354" y="887340"/>
            <a:ext cx="6474388" cy="5970660"/>
          </a:xfrm>
          <a:prstGeom prst="rect">
            <a:avLst/>
          </a:prstGeom>
        </p:spPr>
      </p:pic>
      <p:sp>
        <p:nvSpPr>
          <p:cNvPr id="17" name="Rectangle 16">
            <a:extLst>
              <a:ext uri="{FF2B5EF4-FFF2-40B4-BE49-F238E27FC236}">
                <a16:creationId xmlns:a16="http://schemas.microsoft.com/office/drawing/2014/main" id="{BC94D588-E8EC-9941-B103-9B0C29205BB5}"/>
              </a:ext>
            </a:extLst>
          </p:cNvPr>
          <p:cNvSpPr/>
          <p:nvPr userDrawn="1"/>
        </p:nvSpPr>
        <p:spPr>
          <a:xfrm>
            <a:off x="0" y="887340"/>
            <a:ext cx="7678920" cy="23410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4" name="Rectangle 23">
            <a:extLst>
              <a:ext uri="{FF2B5EF4-FFF2-40B4-BE49-F238E27FC236}">
                <a16:creationId xmlns:a16="http://schemas.microsoft.com/office/drawing/2014/main" id="{6BB840B1-CCFD-E34B-9F06-EEFCA98557D7}"/>
              </a:ext>
            </a:extLst>
          </p:cNvPr>
          <p:cNvSpPr/>
          <p:nvPr userDrawn="1"/>
        </p:nvSpPr>
        <p:spPr>
          <a:xfrm>
            <a:off x="-19453" y="2404579"/>
            <a:ext cx="10158660" cy="44534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6" name="Text Placeholder 25"/>
          <p:cNvSpPr>
            <a:spLocks noGrp="1"/>
          </p:cNvSpPr>
          <p:nvPr>
            <p:ph type="body" sz="quarter" idx="10" hasCustomPrompt="1"/>
          </p:nvPr>
        </p:nvSpPr>
        <p:spPr>
          <a:xfrm>
            <a:off x="7624186" y="5427217"/>
            <a:ext cx="4325194" cy="600364"/>
          </a:xfrm>
          <a:prstGeom prst="rect">
            <a:avLst/>
          </a:prstGeom>
        </p:spPr>
        <p:txBody>
          <a:bodyPr/>
          <a:lstStyle>
            <a:lvl1pPr marL="0" indent="0">
              <a:buNone/>
              <a:defRPr sz="4000" b="1" baseline="0">
                <a:solidFill>
                  <a:schemeClr val="tx1"/>
                </a:solidFill>
                <a:latin typeface="Poppins" panose="00000500000000000000" pitchFamily="2" charset="0"/>
                <a:cs typeface="Poppins" panose="00000500000000000000" pitchFamily="2" charset="0"/>
              </a:defRPr>
            </a:lvl1pPr>
            <a:lvl2pPr>
              <a:defRPr>
                <a:solidFill>
                  <a:schemeClr val="bg1"/>
                </a:solidFill>
                <a:latin typeface="Klavika" panose="02000000000000000000" pitchFamily="2" charset="0"/>
              </a:defRPr>
            </a:lvl2pPr>
            <a:lvl3pPr>
              <a:defRPr>
                <a:solidFill>
                  <a:schemeClr val="bg1"/>
                </a:solidFill>
                <a:latin typeface="Klavika" panose="02000000000000000000" pitchFamily="2" charset="0"/>
              </a:defRPr>
            </a:lvl3pPr>
            <a:lvl4pPr>
              <a:defRPr>
                <a:solidFill>
                  <a:schemeClr val="bg1"/>
                </a:solidFill>
                <a:latin typeface="Klavika" panose="02000000000000000000" pitchFamily="2" charset="0"/>
              </a:defRPr>
            </a:lvl4pPr>
            <a:lvl5pPr>
              <a:defRPr>
                <a:solidFill>
                  <a:schemeClr val="bg1"/>
                </a:solidFill>
                <a:latin typeface="Klavika" panose="02000000000000000000" pitchFamily="2" charset="0"/>
              </a:defRPr>
            </a:lvl5pPr>
          </a:lstStyle>
          <a:p>
            <a:pPr lvl="0"/>
            <a:r>
              <a:rPr lang="en-CA" dirty="0"/>
              <a:t>Insert Title</a:t>
            </a:r>
          </a:p>
        </p:txBody>
      </p:sp>
      <p:sp>
        <p:nvSpPr>
          <p:cNvPr id="30" name="Text Placeholder 29"/>
          <p:cNvSpPr>
            <a:spLocks noGrp="1"/>
          </p:cNvSpPr>
          <p:nvPr>
            <p:ph type="body" sz="quarter" idx="11"/>
          </p:nvPr>
        </p:nvSpPr>
        <p:spPr>
          <a:xfrm>
            <a:off x="7620217" y="6090647"/>
            <a:ext cx="4325194" cy="565727"/>
          </a:xfrm>
          <a:prstGeom prst="rect">
            <a:avLst/>
          </a:prstGeom>
        </p:spPr>
        <p:txBody>
          <a:bodyPr/>
          <a:lstStyle>
            <a:lvl1pPr marL="0" indent="0">
              <a:buNone/>
              <a:defRPr sz="2000" baseline="0">
                <a:solidFill>
                  <a:schemeClr val="bg1">
                    <a:lumMod val="65000"/>
                  </a:schemeClr>
                </a:solidFill>
                <a:latin typeface="Poppins" panose="00000500000000000000" pitchFamily="2" charset="0"/>
                <a:cs typeface="Poppins" panose="00000500000000000000" pitchFamily="2" charset="0"/>
              </a:defRPr>
            </a:lvl1pPr>
          </a:lstStyle>
          <a:p>
            <a:pPr lvl="0"/>
            <a:endParaRPr lang="en-CA" dirty="0"/>
          </a:p>
        </p:txBody>
      </p:sp>
      <p:cxnSp>
        <p:nvCxnSpPr>
          <p:cNvPr id="65" name="Straight Connector 64"/>
          <p:cNvCxnSpPr/>
          <p:nvPr userDrawn="1"/>
        </p:nvCxnSpPr>
        <p:spPr>
          <a:xfrm flipH="1">
            <a:off x="7493502" y="5548154"/>
            <a:ext cx="7937" cy="10188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descr="A picture containing shape&#10;&#10;Description automatically generated">
            <a:extLst>
              <a:ext uri="{FF2B5EF4-FFF2-40B4-BE49-F238E27FC236}">
                <a16:creationId xmlns:a16="http://schemas.microsoft.com/office/drawing/2014/main" id="{FBD9D23C-08D2-3C4F-A8FD-B4DE93116A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8877" y="280648"/>
            <a:ext cx="4794595" cy="4421560"/>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C4DC1408-4BB8-CB40-BCE1-B671870766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8356" y="1776793"/>
            <a:ext cx="4782831" cy="4409107"/>
          </a:xfrm>
          <a:prstGeom prst="rect">
            <a:avLst/>
          </a:prstGeom>
        </p:spPr>
      </p:pic>
      <p:sp>
        <p:nvSpPr>
          <p:cNvPr id="11" name="Rectangle 10">
            <a:extLst>
              <a:ext uri="{FF2B5EF4-FFF2-40B4-BE49-F238E27FC236}">
                <a16:creationId xmlns:a16="http://schemas.microsoft.com/office/drawing/2014/main" id="{88BDF48E-59DF-224A-83F3-7933C1C45B21}"/>
              </a:ext>
            </a:extLst>
          </p:cNvPr>
          <p:cNvSpPr/>
          <p:nvPr userDrawn="1"/>
        </p:nvSpPr>
        <p:spPr>
          <a:xfrm>
            <a:off x="-6070" y="2831190"/>
            <a:ext cx="4782831" cy="18442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descr="Text&#10;&#10;Description automatically generated">
            <a:extLst>
              <a:ext uri="{FF2B5EF4-FFF2-40B4-BE49-F238E27FC236}">
                <a16:creationId xmlns:a16="http://schemas.microsoft.com/office/drawing/2014/main" id="{996A208D-15F9-44EC-931D-7113F5CB132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239" y="2915550"/>
            <a:ext cx="4466181" cy="1674818"/>
          </a:xfrm>
          <a:prstGeom prst="rect">
            <a:avLst/>
          </a:prstGeom>
        </p:spPr>
      </p:pic>
    </p:spTree>
    <p:extLst>
      <p:ext uri="{BB962C8B-B14F-4D97-AF65-F5344CB8AC3E}">
        <p14:creationId xmlns:p14="http://schemas.microsoft.com/office/powerpoint/2010/main" val="4144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98734" y="414821"/>
            <a:ext cx="10655066" cy="804380"/>
          </a:xfrm>
          <a:prstGeom prst="rect">
            <a:avLst/>
          </a:prstGeom>
        </p:spPr>
        <p:txBody>
          <a:bodyPr/>
          <a:lstStyle>
            <a:lvl1pPr>
              <a:defRPr b="1">
                <a:solidFill>
                  <a:schemeClr val="tx1"/>
                </a:solidFill>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3" name="Slide Number Placeholder 2"/>
          <p:cNvSpPr>
            <a:spLocks noGrp="1"/>
          </p:cNvSpPr>
          <p:nvPr>
            <p:ph type="sldNum" sz="quarter" idx="10"/>
          </p:nvPr>
        </p:nvSpPr>
        <p:spPr/>
        <p:txBody>
          <a:bodyPr/>
          <a:lstStyle/>
          <a:p>
            <a:fld id="{A9B67BE4-B697-4B0C-AED9-AED1985FFEB6}" type="slidenum">
              <a:rPr lang="en-CA" smtClean="0"/>
              <a:pPr/>
              <a:t>‹#›</a:t>
            </a:fld>
            <a:endParaRPr lang="en-CA" dirty="0"/>
          </a:p>
        </p:txBody>
      </p:sp>
      <p:cxnSp>
        <p:nvCxnSpPr>
          <p:cNvPr id="4" name="Straight Connector 3">
            <a:extLst>
              <a:ext uri="{FF2B5EF4-FFF2-40B4-BE49-F238E27FC236}">
                <a16:creationId xmlns:a16="http://schemas.microsoft.com/office/drawing/2014/main" id="{B156CC65-1639-4858-99D0-4A9934B0E9EF}"/>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E859182A-FF7A-4B3F-99DF-4E7C3BDD06CC}"/>
              </a:ext>
            </a:extLst>
          </p:cNvPr>
          <p:cNvSpPr>
            <a:spLocks noGrp="1"/>
          </p:cNvSpPr>
          <p:nvPr>
            <p:ph idx="1"/>
          </p:nvPr>
        </p:nvSpPr>
        <p:spPr>
          <a:xfrm>
            <a:off x="698734" y="1359766"/>
            <a:ext cx="10761429" cy="4853705"/>
          </a:xfrm>
          <a:prstGeom prst="rect">
            <a:avLst/>
          </a:prstGeom>
        </p:spPr>
        <p:txBody>
          <a:bodyPr/>
          <a:lstStyle>
            <a:lvl1pPr marL="0" indent="0">
              <a:buNone/>
              <a:defRPr b="1">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97218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9B67BE4-B697-4B0C-AED9-AED1985FFEB6}" type="slidenum">
              <a:rPr lang="en-CA" smtClean="0"/>
              <a:pPr/>
              <a:t>‹#›</a:t>
            </a:fld>
            <a:endParaRPr lang="en-CA" dirty="0"/>
          </a:p>
        </p:txBody>
      </p:sp>
      <p:cxnSp>
        <p:nvCxnSpPr>
          <p:cNvPr id="5" name="Straight Connector 4">
            <a:extLst>
              <a:ext uri="{FF2B5EF4-FFF2-40B4-BE49-F238E27FC236}">
                <a16:creationId xmlns:a16="http://schemas.microsoft.com/office/drawing/2014/main" id="{CA34F12A-619E-40DB-B693-D2CE55589DE7}"/>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AD625F7B-35AE-4791-87C2-50A1CA295398}"/>
              </a:ext>
            </a:extLst>
          </p:cNvPr>
          <p:cNvSpPr>
            <a:spLocks noGrp="1"/>
          </p:cNvSpPr>
          <p:nvPr>
            <p:ph type="title"/>
          </p:nvPr>
        </p:nvSpPr>
        <p:spPr>
          <a:xfrm>
            <a:off x="698734" y="414821"/>
            <a:ext cx="10655066" cy="804380"/>
          </a:xfrm>
          <a:prstGeom prst="rect">
            <a:avLst/>
          </a:prstGeom>
        </p:spPr>
        <p:txBody>
          <a:bodyPr/>
          <a:lstStyle>
            <a:lvl1pPr>
              <a:defRPr b="1">
                <a:solidFill>
                  <a:schemeClr val="tx1"/>
                </a:solidFill>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7" name="Content Placeholder 2">
            <a:extLst>
              <a:ext uri="{FF2B5EF4-FFF2-40B4-BE49-F238E27FC236}">
                <a16:creationId xmlns:a16="http://schemas.microsoft.com/office/drawing/2014/main" id="{9C07D7D6-D2E3-4E14-8FB9-FA1E8A757FAD}"/>
              </a:ext>
            </a:extLst>
          </p:cNvPr>
          <p:cNvSpPr>
            <a:spLocks noGrp="1"/>
          </p:cNvSpPr>
          <p:nvPr>
            <p:ph idx="1"/>
          </p:nvPr>
        </p:nvSpPr>
        <p:spPr>
          <a:xfrm>
            <a:off x="698734" y="1359766"/>
            <a:ext cx="10761429" cy="4853703"/>
          </a:xfrm>
          <a:prstGeom prst="rect">
            <a:avLst/>
          </a:prstGeom>
        </p:spPr>
        <p:txBody>
          <a:bodyPr/>
          <a:lstStyle>
            <a:lvl1pPr marL="0" indent="0">
              <a:buNone/>
              <a:defRPr b="1">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90339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3581" y="377686"/>
            <a:ext cx="10764838" cy="1784355"/>
          </a:xfrm>
          <a:prstGeom prst="rect">
            <a:avLst/>
          </a:prstGeom>
        </p:spPr>
        <p:txBody>
          <a:bodyPr anchor="b"/>
          <a:lstStyle>
            <a:lvl1pPr>
              <a:defRPr sz="4400" b="1">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713581" y="2162041"/>
            <a:ext cx="10764838" cy="1500187"/>
          </a:xfrm>
          <a:prstGeom prst="rect">
            <a:avLst/>
          </a:prstGeom>
        </p:spPr>
        <p:txBody>
          <a:bodyPr/>
          <a:lstStyle>
            <a:lvl1pPr marL="0" indent="0">
              <a:buNone/>
              <a:defRPr sz="2400">
                <a:solidFill>
                  <a:schemeClr val="tx1">
                    <a:tint val="75000"/>
                  </a:schemeClr>
                </a:solidFill>
                <a:latin typeface="Poppins" panose="00000500000000000000" pitchFamily="2" charset="0"/>
                <a:cs typeface="Poppins"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4" name="Straight Connector 3">
            <a:extLst>
              <a:ext uri="{FF2B5EF4-FFF2-40B4-BE49-F238E27FC236}">
                <a16:creationId xmlns:a16="http://schemas.microsoft.com/office/drawing/2014/main" id="{E94365AC-3D7E-45EF-8CD4-FB57DDB3991E}"/>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03CE0BC4-A0E7-4E5A-9E65-C0A574D86F3C}"/>
              </a:ext>
            </a:extLst>
          </p:cNvPr>
          <p:cNvSpPr>
            <a:spLocks noGrp="1"/>
          </p:cNvSpPr>
          <p:nvPr>
            <p:ph type="sldNum" sz="quarter" idx="10"/>
          </p:nvPr>
        </p:nvSpPr>
        <p:spPr>
          <a:xfrm>
            <a:off x="11460163" y="6438265"/>
            <a:ext cx="523875" cy="365125"/>
          </a:xfrm>
        </p:spPr>
        <p:txBody>
          <a:bodyPr/>
          <a:lstStyle/>
          <a:p>
            <a:fld id="{A9B67BE4-B697-4B0C-AED9-AED1985FFEB6}" type="slidenum">
              <a:rPr lang="en-CA" smtClean="0"/>
              <a:pPr/>
              <a:t>‹#›</a:t>
            </a:fld>
            <a:endParaRPr lang="en-CA" dirty="0"/>
          </a:p>
        </p:txBody>
      </p:sp>
    </p:spTree>
    <p:extLst>
      <p:ext uri="{BB962C8B-B14F-4D97-AF65-F5344CB8AC3E}">
        <p14:creationId xmlns:p14="http://schemas.microsoft.com/office/powerpoint/2010/main" val="286627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5" y="377379"/>
            <a:ext cx="10658475" cy="1010442"/>
          </a:xfrm>
          <a:prstGeom prst="rect">
            <a:avLst/>
          </a:prstGeom>
        </p:spPr>
        <p:txBody>
          <a:bodyPr/>
          <a:lstStyle>
            <a:lvl1pPr>
              <a:defRPr b="1">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3" name="Content Placeholder 2"/>
          <p:cNvSpPr>
            <a:spLocks noGrp="1"/>
          </p:cNvSpPr>
          <p:nvPr>
            <p:ph sz="half" idx="1" hasCustomPrompt="1"/>
          </p:nvPr>
        </p:nvSpPr>
        <p:spPr>
          <a:xfrm>
            <a:off x="695325" y="1387821"/>
            <a:ext cx="5400675" cy="4710041"/>
          </a:xfrm>
          <a:prstGeom prst="rect">
            <a:avLst/>
          </a:prstGeo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72200" y="1387822"/>
            <a:ext cx="5181600" cy="4710042"/>
          </a:xfrm>
          <a:prstGeom prst="rect">
            <a:avLst/>
          </a:prstGeo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5" name="Straight Connector 4">
            <a:extLst>
              <a:ext uri="{FF2B5EF4-FFF2-40B4-BE49-F238E27FC236}">
                <a16:creationId xmlns:a16="http://schemas.microsoft.com/office/drawing/2014/main" id="{AD29BD81-0D69-42C8-A12E-5254B7773A34}"/>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737BA43C-A9DE-4B8A-A0B9-7FD01591BE57}"/>
              </a:ext>
            </a:extLst>
          </p:cNvPr>
          <p:cNvSpPr>
            <a:spLocks noGrp="1"/>
          </p:cNvSpPr>
          <p:nvPr>
            <p:ph type="sldNum" sz="quarter" idx="10"/>
          </p:nvPr>
        </p:nvSpPr>
        <p:spPr>
          <a:xfrm>
            <a:off x="11460163" y="6438265"/>
            <a:ext cx="523875" cy="365125"/>
          </a:xfrm>
        </p:spPr>
        <p:txBody>
          <a:bodyPr/>
          <a:lstStyle/>
          <a:p>
            <a:fld id="{A9B67BE4-B697-4B0C-AED9-AED1985FFEB6}" type="slidenum">
              <a:rPr lang="en-CA" smtClean="0"/>
              <a:pPr/>
              <a:t>‹#›</a:t>
            </a:fld>
            <a:endParaRPr lang="en-CA" dirty="0"/>
          </a:p>
        </p:txBody>
      </p:sp>
    </p:spTree>
    <p:extLst>
      <p:ext uri="{BB962C8B-B14F-4D97-AF65-F5344CB8AC3E}">
        <p14:creationId xmlns:p14="http://schemas.microsoft.com/office/powerpoint/2010/main" val="397178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5326" y="1189038"/>
            <a:ext cx="5302250" cy="823912"/>
          </a:xfrm>
          <a:prstGeom prst="rect">
            <a:avLst/>
          </a:prstGeom>
        </p:spPr>
        <p:txBody>
          <a:bodyPr anchor="b"/>
          <a:lstStyle>
            <a:lvl1pPr marL="0" indent="0">
              <a:buNone/>
              <a:defRPr sz="2400" b="1">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95326" y="2012949"/>
            <a:ext cx="5324476" cy="4200527"/>
          </a:xfrm>
          <a:prstGeom prst="rect">
            <a:avLst/>
          </a:prstGeo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6172200" y="1189038"/>
            <a:ext cx="5183188" cy="823912"/>
          </a:xfrm>
          <a:prstGeom prst="rect">
            <a:avLst/>
          </a:prstGeom>
        </p:spPr>
        <p:txBody>
          <a:bodyPr anchor="b"/>
          <a:lstStyle>
            <a:lvl1pPr marL="0" indent="0">
              <a:buNone/>
              <a:defRPr sz="2400" b="1">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199" y="2012950"/>
            <a:ext cx="5205523" cy="4200526"/>
          </a:xfrm>
          <a:prstGeom prst="rect">
            <a:avLst/>
          </a:prstGeo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4ED69207-0802-47F9-9FEA-A8D649F0C4C1}"/>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7DCF55A2-6641-4694-B776-E8EBDD168F86}"/>
              </a:ext>
            </a:extLst>
          </p:cNvPr>
          <p:cNvSpPr>
            <a:spLocks noGrp="1"/>
          </p:cNvSpPr>
          <p:nvPr>
            <p:ph type="sldNum" sz="quarter" idx="10"/>
          </p:nvPr>
        </p:nvSpPr>
        <p:spPr>
          <a:xfrm>
            <a:off x="11460163" y="6438265"/>
            <a:ext cx="523875" cy="365125"/>
          </a:xfrm>
        </p:spPr>
        <p:txBody>
          <a:bodyPr/>
          <a:lstStyle/>
          <a:p>
            <a:fld id="{A9B67BE4-B697-4B0C-AED9-AED1985FFEB6}" type="slidenum">
              <a:rPr lang="en-CA" smtClean="0"/>
              <a:pPr/>
              <a:t>‹#›</a:t>
            </a:fld>
            <a:endParaRPr lang="en-CA" dirty="0"/>
          </a:p>
        </p:txBody>
      </p:sp>
      <p:sp>
        <p:nvSpPr>
          <p:cNvPr id="10" name="Title 1">
            <a:extLst>
              <a:ext uri="{FF2B5EF4-FFF2-40B4-BE49-F238E27FC236}">
                <a16:creationId xmlns:a16="http://schemas.microsoft.com/office/drawing/2014/main" id="{C10809EA-24F0-48B3-AD7D-27BFBDA5D120}"/>
              </a:ext>
            </a:extLst>
          </p:cNvPr>
          <p:cNvSpPr>
            <a:spLocks noGrp="1"/>
          </p:cNvSpPr>
          <p:nvPr>
            <p:ph type="title"/>
          </p:nvPr>
        </p:nvSpPr>
        <p:spPr>
          <a:xfrm>
            <a:off x="698734" y="414821"/>
            <a:ext cx="10655066" cy="804380"/>
          </a:xfrm>
          <a:prstGeom prst="rect">
            <a:avLst/>
          </a:prstGeom>
        </p:spPr>
        <p:txBody>
          <a:bodyPr/>
          <a:lstStyle>
            <a:lvl1pPr>
              <a:defRPr b="1">
                <a:solidFill>
                  <a:schemeClr val="tx1"/>
                </a:solidFill>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Tree>
    <p:extLst>
      <p:ext uri="{BB962C8B-B14F-4D97-AF65-F5344CB8AC3E}">
        <p14:creationId xmlns:p14="http://schemas.microsoft.com/office/powerpoint/2010/main" val="253468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b="1">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b="1">
                <a:latin typeface="Poppins" panose="00000500000000000000" pitchFamily="2" charset="0"/>
                <a:cs typeface="Poppins" panose="00000500000000000000" pitchFamily="2" charset="0"/>
              </a:defRPr>
            </a:lvl1pPr>
            <a:lvl2pPr>
              <a:defRPr sz="2800">
                <a:latin typeface="Poppins" panose="00000500000000000000" pitchFamily="2" charset="0"/>
                <a:cs typeface="Poppins" panose="00000500000000000000" pitchFamily="2" charset="0"/>
              </a:defRPr>
            </a:lvl2pPr>
            <a:lvl3pPr>
              <a:defRPr sz="2400">
                <a:latin typeface="Poppins" panose="00000500000000000000" pitchFamily="2" charset="0"/>
                <a:cs typeface="Poppins" panose="00000500000000000000" pitchFamily="2" charset="0"/>
              </a:defRPr>
            </a:lvl3pPr>
            <a:lvl4pPr>
              <a:defRPr sz="2000">
                <a:latin typeface="Poppins" panose="00000500000000000000" pitchFamily="2" charset="0"/>
                <a:cs typeface="Poppins" panose="00000500000000000000" pitchFamily="2" charset="0"/>
              </a:defRPr>
            </a:lvl4pPr>
            <a:lvl5pPr>
              <a:defRPr sz="2000">
                <a:latin typeface="Poppins" panose="00000500000000000000" pitchFamily="2" charset="0"/>
                <a:cs typeface="Poppins" panose="00000500000000000000" pitchFamily="2"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Poppins" panose="00000500000000000000" pitchFamily="2" charset="0"/>
                <a:cs typeface="Poppins"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5" name="Straight Connector 4">
            <a:extLst>
              <a:ext uri="{FF2B5EF4-FFF2-40B4-BE49-F238E27FC236}">
                <a16:creationId xmlns:a16="http://schemas.microsoft.com/office/drawing/2014/main" id="{8B05B49E-8E41-4B65-88E9-ED53229DBA64}"/>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7579D968-90EA-43B0-A2A4-2A15438F6F1A}"/>
              </a:ext>
            </a:extLst>
          </p:cNvPr>
          <p:cNvSpPr>
            <a:spLocks noGrp="1"/>
          </p:cNvSpPr>
          <p:nvPr>
            <p:ph type="sldNum" sz="quarter" idx="10"/>
          </p:nvPr>
        </p:nvSpPr>
        <p:spPr>
          <a:xfrm>
            <a:off x="11460163" y="6438265"/>
            <a:ext cx="523875" cy="365125"/>
          </a:xfrm>
        </p:spPr>
        <p:txBody>
          <a:bodyPr/>
          <a:lstStyle/>
          <a:p>
            <a:fld id="{A9B67BE4-B697-4B0C-AED9-AED1985FFEB6}" type="slidenum">
              <a:rPr lang="en-CA" smtClean="0"/>
              <a:pPr/>
              <a:t>‹#›</a:t>
            </a:fld>
            <a:endParaRPr lang="en-CA" dirty="0"/>
          </a:p>
        </p:txBody>
      </p:sp>
    </p:spTree>
    <p:extLst>
      <p:ext uri="{BB962C8B-B14F-4D97-AF65-F5344CB8AC3E}">
        <p14:creationId xmlns:p14="http://schemas.microsoft.com/office/powerpoint/2010/main" val="379400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b="1">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atin typeface="Poppins" panose="00000500000000000000" pitchFamily="2" charset="0"/>
                <a:cs typeface="Poppins" panose="000005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Poppins" panose="00000500000000000000" pitchFamily="2" charset="0"/>
                <a:cs typeface="Poppins"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5" name="Straight Connector 4">
            <a:extLst>
              <a:ext uri="{FF2B5EF4-FFF2-40B4-BE49-F238E27FC236}">
                <a16:creationId xmlns:a16="http://schemas.microsoft.com/office/drawing/2014/main" id="{5ADC1295-5058-4CEE-A2B8-9E12AA220E80}"/>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FFEBC82C-2EFC-451D-B0DB-60EB7B8B6B4B}"/>
              </a:ext>
            </a:extLst>
          </p:cNvPr>
          <p:cNvSpPr>
            <a:spLocks noGrp="1"/>
          </p:cNvSpPr>
          <p:nvPr>
            <p:ph type="sldNum" sz="quarter" idx="10"/>
          </p:nvPr>
        </p:nvSpPr>
        <p:spPr>
          <a:xfrm>
            <a:off x="11460163" y="6438265"/>
            <a:ext cx="523875" cy="365125"/>
          </a:xfrm>
        </p:spPr>
        <p:txBody>
          <a:bodyPr/>
          <a:lstStyle/>
          <a:p>
            <a:fld id="{A9B67BE4-B697-4B0C-AED9-AED1985FFEB6}" type="slidenum">
              <a:rPr lang="en-CA" smtClean="0"/>
              <a:pPr/>
              <a:t>‹#›</a:t>
            </a:fld>
            <a:endParaRPr lang="en-CA" dirty="0"/>
          </a:p>
        </p:txBody>
      </p:sp>
    </p:spTree>
    <p:extLst>
      <p:ext uri="{BB962C8B-B14F-4D97-AF65-F5344CB8AC3E}">
        <p14:creationId xmlns:p14="http://schemas.microsoft.com/office/powerpoint/2010/main" val="317129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88FBAE5A-3EF9-134D-9BDA-E4F03592F1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4433" y="765283"/>
            <a:ext cx="3956550" cy="3648717"/>
          </a:xfrm>
          <a:prstGeom prst="rect">
            <a:avLst/>
          </a:prstGeom>
        </p:spPr>
      </p:pic>
      <p:sp>
        <p:nvSpPr>
          <p:cNvPr id="12" name="Rectangle 12">
            <a:extLst>
              <a:ext uri="{FF2B5EF4-FFF2-40B4-BE49-F238E27FC236}">
                <a16:creationId xmlns:a16="http://schemas.microsoft.com/office/drawing/2014/main" id="{0F534C51-0C17-CC41-84A1-42CC761928DF}"/>
              </a:ext>
            </a:extLst>
          </p:cNvPr>
          <p:cNvSpPr/>
          <p:nvPr userDrawn="1"/>
        </p:nvSpPr>
        <p:spPr>
          <a:xfrm flipH="1">
            <a:off x="2230397" y="1732964"/>
            <a:ext cx="5589043" cy="5124556"/>
          </a:xfrm>
          <a:custGeom>
            <a:avLst/>
            <a:gdLst>
              <a:gd name="connsiteX0" fmla="*/ 0 w 1515250"/>
              <a:gd name="connsiteY0" fmla="*/ 0 h 4850713"/>
              <a:gd name="connsiteX1" fmla="*/ 1515250 w 1515250"/>
              <a:gd name="connsiteY1" fmla="*/ 0 h 4850713"/>
              <a:gd name="connsiteX2" fmla="*/ 1515250 w 1515250"/>
              <a:gd name="connsiteY2" fmla="*/ 4850713 h 4850713"/>
              <a:gd name="connsiteX3" fmla="*/ 0 w 1515250"/>
              <a:gd name="connsiteY3" fmla="*/ 4850713 h 4850713"/>
              <a:gd name="connsiteX4" fmla="*/ 0 w 1515250"/>
              <a:gd name="connsiteY4" fmla="*/ 0 h 4850713"/>
              <a:gd name="connsiteX0" fmla="*/ 3294185 w 4809435"/>
              <a:gd name="connsiteY0" fmla="*/ 0 h 4850713"/>
              <a:gd name="connsiteX1" fmla="*/ 4809435 w 4809435"/>
              <a:gd name="connsiteY1" fmla="*/ 0 h 4850713"/>
              <a:gd name="connsiteX2" fmla="*/ 4809435 w 4809435"/>
              <a:gd name="connsiteY2" fmla="*/ 4850713 h 4850713"/>
              <a:gd name="connsiteX3" fmla="*/ 0 w 4809435"/>
              <a:gd name="connsiteY3" fmla="*/ 4850713 h 4850713"/>
              <a:gd name="connsiteX4" fmla="*/ 3294185 w 4809435"/>
              <a:gd name="connsiteY4" fmla="*/ 0 h 485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9435" h="4850713">
                <a:moveTo>
                  <a:pt x="3294185" y="0"/>
                </a:moveTo>
                <a:lnTo>
                  <a:pt x="4809435" y="0"/>
                </a:lnTo>
                <a:lnTo>
                  <a:pt x="4809435" y="4850713"/>
                </a:lnTo>
                <a:lnTo>
                  <a:pt x="0" y="4850713"/>
                </a:lnTo>
                <a:lnTo>
                  <a:pt x="329418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3" name="Rectangle 12">
            <a:extLst>
              <a:ext uri="{FF2B5EF4-FFF2-40B4-BE49-F238E27FC236}">
                <a16:creationId xmlns:a16="http://schemas.microsoft.com/office/drawing/2014/main" id="{9CF0C144-9C59-D848-8CEF-75C7185B5CBD}"/>
              </a:ext>
            </a:extLst>
          </p:cNvPr>
          <p:cNvSpPr/>
          <p:nvPr userDrawn="1"/>
        </p:nvSpPr>
        <p:spPr>
          <a:xfrm flipH="1">
            <a:off x="5845993" y="1757196"/>
            <a:ext cx="5589043" cy="5124556"/>
          </a:xfrm>
          <a:custGeom>
            <a:avLst/>
            <a:gdLst>
              <a:gd name="connsiteX0" fmla="*/ 0 w 1515250"/>
              <a:gd name="connsiteY0" fmla="*/ 0 h 4850713"/>
              <a:gd name="connsiteX1" fmla="*/ 1515250 w 1515250"/>
              <a:gd name="connsiteY1" fmla="*/ 0 h 4850713"/>
              <a:gd name="connsiteX2" fmla="*/ 1515250 w 1515250"/>
              <a:gd name="connsiteY2" fmla="*/ 4850713 h 4850713"/>
              <a:gd name="connsiteX3" fmla="*/ 0 w 1515250"/>
              <a:gd name="connsiteY3" fmla="*/ 4850713 h 4850713"/>
              <a:gd name="connsiteX4" fmla="*/ 0 w 1515250"/>
              <a:gd name="connsiteY4" fmla="*/ 0 h 4850713"/>
              <a:gd name="connsiteX0" fmla="*/ 3294185 w 4809435"/>
              <a:gd name="connsiteY0" fmla="*/ 0 h 4850713"/>
              <a:gd name="connsiteX1" fmla="*/ 4809435 w 4809435"/>
              <a:gd name="connsiteY1" fmla="*/ 0 h 4850713"/>
              <a:gd name="connsiteX2" fmla="*/ 4809435 w 4809435"/>
              <a:gd name="connsiteY2" fmla="*/ 4850713 h 4850713"/>
              <a:gd name="connsiteX3" fmla="*/ 0 w 4809435"/>
              <a:gd name="connsiteY3" fmla="*/ 4850713 h 4850713"/>
              <a:gd name="connsiteX4" fmla="*/ 3294185 w 4809435"/>
              <a:gd name="connsiteY4" fmla="*/ 0 h 485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9435" h="4850713">
                <a:moveTo>
                  <a:pt x="3294185" y="0"/>
                </a:moveTo>
                <a:lnTo>
                  <a:pt x="4809435" y="0"/>
                </a:lnTo>
                <a:lnTo>
                  <a:pt x="4809435" y="4850713"/>
                </a:lnTo>
                <a:lnTo>
                  <a:pt x="0" y="4850713"/>
                </a:lnTo>
                <a:lnTo>
                  <a:pt x="329418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descr="A picture containing logo&#10;&#10;Description automatically generated">
            <a:extLst>
              <a:ext uri="{FF2B5EF4-FFF2-40B4-BE49-F238E27FC236}">
                <a16:creationId xmlns:a16="http://schemas.microsoft.com/office/drawing/2014/main" id="{56136F0C-764B-8040-9C4B-AD8F34CCFC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5024" y="2362190"/>
            <a:ext cx="3946842" cy="3638441"/>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F8BA1DA8-6588-8B49-B0DA-7964796D77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48453" y="1370276"/>
            <a:ext cx="3956549" cy="3648718"/>
          </a:xfrm>
          <a:prstGeom prst="rect">
            <a:avLst/>
          </a:prstGeom>
        </p:spPr>
      </p:pic>
      <p:sp>
        <p:nvSpPr>
          <p:cNvPr id="19" name="Text Placeholder 29">
            <a:extLst>
              <a:ext uri="{FF2B5EF4-FFF2-40B4-BE49-F238E27FC236}">
                <a16:creationId xmlns:a16="http://schemas.microsoft.com/office/drawing/2014/main" id="{5D89C606-A7EF-8846-8F86-281CD59D9B20}"/>
              </a:ext>
            </a:extLst>
          </p:cNvPr>
          <p:cNvSpPr>
            <a:spLocks noGrp="1"/>
          </p:cNvSpPr>
          <p:nvPr>
            <p:ph type="body" sz="quarter" idx="11"/>
          </p:nvPr>
        </p:nvSpPr>
        <p:spPr>
          <a:xfrm>
            <a:off x="6867728" y="5154019"/>
            <a:ext cx="5077683" cy="1502355"/>
          </a:xfrm>
          <a:prstGeom prst="rect">
            <a:avLst/>
          </a:prstGeom>
        </p:spPr>
        <p:txBody>
          <a:bodyPr/>
          <a:lstStyle>
            <a:lvl1pPr marL="0" indent="0">
              <a:buNone/>
              <a:defRPr sz="2000" baseline="0">
                <a:solidFill>
                  <a:schemeClr val="tx1"/>
                </a:solidFill>
                <a:latin typeface="Poppins" panose="00000500000000000000" pitchFamily="2" charset="0"/>
                <a:cs typeface="Poppins" panose="00000500000000000000" pitchFamily="2" charset="0"/>
              </a:defRPr>
            </a:lvl1pPr>
          </a:lstStyle>
          <a:p>
            <a:pPr lvl="0"/>
            <a:endParaRPr lang="en-CA" dirty="0"/>
          </a:p>
        </p:txBody>
      </p:sp>
      <p:sp>
        <p:nvSpPr>
          <p:cNvPr id="11" name="Rectangle 10">
            <a:extLst>
              <a:ext uri="{FF2B5EF4-FFF2-40B4-BE49-F238E27FC236}">
                <a16:creationId xmlns:a16="http://schemas.microsoft.com/office/drawing/2014/main" id="{88BDF48E-59DF-224A-83F3-7933C1C45B21}"/>
              </a:ext>
            </a:extLst>
          </p:cNvPr>
          <p:cNvSpPr/>
          <p:nvPr userDrawn="1"/>
        </p:nvSpPr>
        <p:spPr>
          <a:xfrm>
            <a:off x="-6070" y="196393"/>
            <a:ext cx="3264941" cy="12589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descr="Text&#10;&#10;Description automatically generated">
            <a:extLst>
              <a:ext uri="{FF2B5EF4-FFF2-40B4-BE49-F238E27FC236}">
                <a16:creationId xmlns:a16="http://schemas.microsoft.com/office/drawing/2014/main" id="{996A208D-15F9-44EC-931D-7113F5CB132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240" y="226982"/>
            <a:ext cx="3048784" cy="1143294"/>
          </a:xfrm>
          <a:prstGeom prst="rect">
            <a:avLst/>
          </a:prstGeom>
        </p:spPr>
      </p:pic>
    </p:spTree>
    <p:extLst>
      <p:ext uri="{BB962C8B-B14F-4D97-AF65-F5344CB8AC3E}">
        <p14:creationId xmlns:p14="http://schemas.microsoft.com/office/powerpoint/2010/main" val="59531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6345332"/>
            <a:ext cx="12192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A close up of a sign&#10;&#10;Description automatically generated">
            <a:extLst>
              <a:ext uri="{FF2B5EF4-FFF2-40B4-BE49-F238E27FC236}">
                <a16:creationId xmlns:a16="http://schemas.microsoft.com/office/drawing/2014/main" id="{83316C89-0E94-4FE2-BE6E-A5926DEC477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29316" y="6409467"/>
            <a:ext cx="2253666" cy="347788"/>
          </a:xfrm>
          <a:prstGeom prst="rect">
            <a:avLst/>
          </a:prstGeom>
        </p:spPr>
      </p:pic>
      <p:sp>
        <p:nvSpPr>
          <p:cNvPr id="6" name="Slide Number Placeholder 5"/>
          <p:cNvSpPr>
            <a:spLocks noGrp="1"/>
          </p:cNvSpPr>
          <p:nvPr>
            <p:ph type="sldNum" sz="quarter" idx="4"/>
          </p:nvPr>
        </p:nvSpPr>
        <p:spPr>
          <a:xfrm>
            <a:off x="11460163" y="6438265"/>
            <a:ext cx="523875" cy="365125"/>
          </a:xfrm>
          <a:prstGeom prst="rect">
            <a:avLst/>
          </a:prstGeom>
        </p:spPr>
        <p:txBody>
          <a:bodyPr vert="horz" lIns="91440" tIns="45720" rIns="91440" bIns="45720" rtlCol="0" anchor="ctr"/>
          <a:lstStyle>
            <a:lvl1pPr algn="ctr">
              <a:defRPr sz="1100">
                <a:solidFill>
                  <a:schemeClr val="bg1"/>
                </a:solidFill>
                <a:latin typeface="Klavika Basic Bold" panose="020B0806040000020004" pitchFamily="34" charset="0"/>
              </a:defRPr>
            </a:lvl1pPr>
          </a:lstStyle>
          <a:p>
            <a:fld id="{A9B67BE4-B697-4B0C-AED9-AED1985FFEB6}" type="slidenum">
              <a:rPr lang="en-CA" smtClean="0"/>
              <a:pPr/>
              <a:t>‹#›</a:t>
            </a:fld>
            <a:endParaRPr lang="en-CA" dirty="0"/>
          </a:p>
        </p:txBody>
      </p:sp>
      <p:cxnSp>
        <p:nvCxnSpPr>
          <p:cNvPr id="5" name="Straight Connector 4">
            <a:extLst>
              <a:ext uri="{FF2B5EF4-FFF2-40B4-BE49-F238E27FC236}">
                <a16:creationId xmlns:a16="http://schemas.microsoft.com/office/drawing/2014/main" id="{52D8D05E-E91C-4E24-9E46-B7E1ED0BD2D1}"/>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78029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6" r:id="rId7"/>
    <p:sldLayoutId id="2147483657" r:id="rId8"/>
    <p:sldLayoutId id="2147483659" r:id="rId9"/>
  </p:sldLayoutIdLst>
  <p:hf hdr="0" ftr="0" dt="0"/>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19" userDrawn="1">
          <p15:clr>
            <a:srgbClr val="F26B43"/>
          </p15:clr>
        </p15:guide>
        <p15:guide id="4" pos="438" userDrawn="1">
          <p15:clr>
            <a:srgbClr val="F26B43"/>
          </p15:clr>
        </p15:guide>
        <p15:guide id="5" orient="horz" pos="3972" userDrawn="1">
          <p15:clr>
            <a:srgbClr val="F26B43"/>
          </p15:clr>
        </p15:guide>
        <p15:guide id="6"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apps.hrpa.ca/schoolsearch/"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tcallitsis@hrpa.ca"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mailto:registrar@hrpa.ca"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mailto:aandres@hrpa.ca"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hrpa.ca/professional-development/e-learning-on-demand/office-of-the-registr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hrpa.s3.amazonaws.com/uploads/2020/10/Professional-Competency-Framework.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55000" lnSpcReduction="20000"/>
          </a:bodyPr>
          <a:lstStyle/>
          <a:p>
            <a:r>
              <a:rPr lang="en-CA" sz="4000" b="1" kern="1200" dirty="0">
                <a:solidFill>
                  <a:schemeClr val="tx1"/>
                </a:solidFill>
                <a:effectLst/>
                <a:latin typeface="Poppins" panose="00000500000000000000" pitchFamily="2" charset="0"/>
                <a:ea typeface="+mn-ea"/>
                <a:cs typeface="Poppins" panose="00000500000000000000" pitchFamily="2" charset="0"/>
              </a:rPr>
              <a:t>CHRP/CHRL Coursework Requirement Explained</a:t>
            </a:r>
          </a:p>
          <a:p>
            <a:endParaRPr lang="en-CA" dirty="0"/>
          </a:p>
        </p:txBody>
      </p:sp>
      <p:sp>
        <p:nvSpPr>
          <p:cNvPr id="5" name="Text Placeholder 4"/>
          <p:cNvSpPr>
            <a:spLocks noGrp="1"/>
          </p:cNvSpPr>
          <p:nvPr>
            <p:ph type="body" sz="quarter" idx="11"/>
          </p:nvPr>
        </p:nvSpPr>
        <p:spPr/>
        <p:txBody>
          <a:bodyPr/>
          <a:lstStyle/>
          <a:p>
            <a:r>
              <a:rPr lang="en-US" b="1" dirty="0">
                <a:latin typeface="Poppins" panose="00000500000000000000" pitchFamily="2" charset="0"/>
                <a:cs typeface="Poppins" panose="00000500000000000000" pitchFamily="2" charset="0"/>
              </a:rPr>
              <a:t>October 27, 2021</a:t>
            </a:r>
            <a:endParaRPr lang="en-CA" b="1" dirty="0">
              <a:latin typeface="Poppins" panose="00000500000000000000" pitchFamily="2" charset="0"/>
              <a:cs typeface="Poppins" panose="00000500000000000000" pitchFamily="2" charset="0"/>
            </a:endParaRPr>
          </a:p>
          <a:p>
            <a:endParaRPr lang="en-CA" dirty="0"/>
          </a:p>
        </p:txBody>
      </p:sp>
      <p:sp>
        <p:nvSpPr>
          <p:cNvPr id="3" name="Slide Number Placeholder 2"/>
          <p:cNvSpPr>
            <a:spLocks noGrp="1"/>
          </p:cNvSpPr>
          <p:nvPr>
            <p:ph type="sldNum" sz="quarter" idx="4294967295"/>
          </p:nvPr>
        </p:nvSpPr>
        <p:spPr>
          <a:xfrm>
            <a:off x="11668125" y="6438900"/>
            <a:ext cx="523875" cy="365125"/>
          </a:xfrm>
        </p:spPr>
        <p:txBody>
          <a:bodyPr/>
          <a:lstStyle/>
          <a:p>
            <a:fld id="{A9B67BE4-B697-4B0C-AED9-AED1985FFEB6}" type="slidenum">
              <a:rPr lang="en-CA" smtClean="0"/>
              <a:pPr/>
              <a:t>1</a:t>
            </a:fld>
            <a:endParaRPr lang="en-CA" dirty="0"/>
          </a:p>
        </p:txBody>
      </p:sp>
    </p:spTree>
    <p:extLst>
      <p:ext uri="{BB962C8B-B14F-4D97-AF65-F5344CB8AC3E}">
        <p14:creationId xmlns:p14="http://schemas.microsoft.com/office/powerpoint/2010/main" val="289024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sz="3600" dirty="0">
                <a:solidFill>
                  <a:srgbClr val="FFC000"/>
                </a:solidFill>
              </a:rPr>
              <a:t>CHRP Designation Requirements</a:t>
            </a:r>
          </a:p>
        </p:txBody>
      </p:sp>
      <p:sp>
        <p:nvSpPr>
          <p:cNvPr id="8" name="Content Placeholder 7"/>
          <p:cNvSpPr>
            <a:spLocks noGrp="1"/>
          </p:cNvSpPr>
          <p:nvPr>
            <p:ph idx="1"/>
          </p:nvPr>
        </p:nvSpPr>
        <p:spPr>
          <a:prstGeom prst="rect">
            <a:avLst/>
          </a:prstGeom>
        </p:spPr>
        <p:txBody>
          <a:bodyPr>
            <a:normAutofit/>
          </a:bodyPr>
          <a:lstStyle/>
          <a:p>
            <a:pPr lvl="1">
              <a:defRPr/>
            </a:pPr>
            <a:r>
              <a:rPr lang="en-CA" sz="1800" dirty="0"/>
              <a:t>Membership</a:t>
            </a:r>
          </a:p>
          <a:p>
            <a:pPr lvl="1">
              <a:defRPr/>
            </a:pPr>
            <a:r>
              <a:rPr lang="en-CA" sz="1800" dirty="0">
                <a:solidFill>
                  <a:srgbClr val="7030A0"/>
                </a:solidFill>
              </a:rPr>
              <a:t>Coursework Requirement</a:t>
            </a:r>
          </a:p>
          <a:p>
            <a:pPr lvl="1">
              <a:defRPr/>
            </a:pPr>
            <a:r>
              <a:rPr lang="en-CA" sz="1800" dirty="0"/>
              <a:t>Comprehensive Knowledge Exam (CHRP-KE)</a:t>
            </a:r>
          </a:p>
          <a:p>
            <a:pPr lvl="1">
              <a:defRPr/>
            </a:pPr>
            <a:r>
              <a:rPr lang="en-CA" sz="1800" dirty="0"/>
              <a:t>CHRP Employment Law Exam </a:t>
            </a:r>
          </a:p>
          <a:p>
            <a:pPr lvl="1">
              <a:defRPr/>
            </a:pPr>
            <a:r>
              <a:rPr lang="en-CA" sz="1800" dirty="0"/>
              <a:t>Job Ready Program (Online Program, 4 Modules and available through HRPA at no cost to registrants)</a:t>
            </a:r>
          </a:p>
          <a:p>
            <a:pPr marL="0" indent="0">
              <a:buNone/>
              <a:defRPr/>
            </a:pPr>
            <a:endParaRPr lang="en-CA" sz="1800" dirty="0">
              <a:solidFill>
                <a:srgbClr val="FF0000"/>
              </a:solidFill>
            </a:endParaRPr>
          </a:p>
          <a:p>
            <a:pPr marL="0" indent="0">
              <a:buNone/>
              <a:defRPr/>
            </a:pPr>
            <a:r>
              <a:rPr lang="en-CA" sz="1800" b="0" dirty="0">
                <a:solidFill>
                  <a:srgbClr val="FF0000"/>
                </a:solidFill>
              </a:rPr>
              <a:t>Note: You must be a registrant of HRPA and meet the Coursework Requirement in order to register for the CHRP-KE</a:t>
            </a:r>
            <a:endParaRPr lang="en-US" sz="1800" b="0" dirty="0"/>
          </a:p>
        </p:txBody>
      </p:sp>
    </p:spTree>
    <p:extLst>
      <p:ext uri="{BB962C8B-B14F-4D97-AF65-F5344CB8AC3E}">
        <p14:creationId xmlns:p14="http://schemas.microsoft.com/office/powerpoint/2010/main" val="3304769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sz="3600" dirty="0">
                <a:solidFill>
                  <a:srgbClr val="FFC000"/>
                </a:solidFill>
              </a:rPr>
              <a:t>CHRL Designation Requirements</a:t>
            </a:r>
          </a:p>
        </p:txBody>
      </p:sp>
      <p:sp>
        <p:nvSpPr>
          <p:cNvPr id="8" name="Content Placeholder 7"/>
          <p:cNvSpPr>
            <a:spLocks noGrp="1"/>
          </p:cNvSpPr>
          <p:nvPr>
            <p:ph idx="1"/>
          </p:nvPr>
        </p:nvSpPr>
        <p:spPr>
          <a:prstGeom prst="rect">
            <a:avLst/>
          </a:prstGeom>
        </p:spPr>
        <p:txBody>
          <a:bodyPr>
            <a:normAutofit/>
          </a:bodyPr>
          <a:lstStyle/>
          <a:p>
            <a:pPr lvl="1">
              <a:defRPr/>
            </a:pPr>
            <a:r>
              <a:rPr lang="en-CA" sz="1800" dirty="0">
                <a:solidFill>
                  <a:schemeClr val="tx1">
                    <a:lumMod val="95000"/>
                    <a:lumOff val="5000"/>
                  </a:schemeClr>
                </a:solidFill>
              </a:rPr>
              <a:t>Membership</a:t>
            </a:r>
          </a:p>
          <a:p>
            <a:pPr lvl="1">
              <a:defRPr/>
            </a:pPr>
            <a:r>
              <a:rPr lang="en-CA" sz="1800" dirty="0">
                <a:solidFill>
                  <a:srgbClr val="7030A0"/>
                </a:solidFill>
              </a:rPr>
              <a:t>Coursework Requirement</a:t>
            </a:r>
          </a:p>
          <a:p>
            <a:pPr lvl="1">
              <a:defRPr/>
            </a:pPr>
            <a:r>
              <a:rPr lang="en-CA" sz="1800" dirty="0">
                <a:solidFill>
                  <a:schemeClr val="tx1">
                    <a:lumMod val="95000"/>
                    <a:lumOff val="5000"/>
                  </a:schemeClr>
                </a:solidFill>
              </a:rPr>
              <a:t>Comprehensive Knowledge Exam (CHRL-KE)</a:t>
            </a:r>
          </a:p>
          <a:p>
            <a:pPr lvl="1">
              <a:defRPr/>
            </a:pPr>
            <a:r>
              <a:rPr lang="en-CA" sz="1800" dirty="0">
                <a:solidFill>
                  <a:schemeClr val="tx1">
                    <a:lumMod val="95000"/>
                    <a:lumOff val="5000"/>
                  </a:schemeClr>
                </a:solidFill>
              </a:rPr>
              <a:t>CHRL Employment Law Exam</a:t>
            </a:r>
          </a:p>
          <a:p>
            <a:pPr lvl="1">
              <a:defRPr/>
            </a:pPr>
            <a:r>
              <a:rPr lang="en-CA" sz="1800" dirty="0">
                <a:solidFill>
                  <a:schemeClr val="tx1">
                    <a:lumMod val="95000"/>
                    <a:lumOff val="5000"/>
                  </a:schemeClr>
                </a:solidFill>
              </a:rPr>
              <a:t>Validation of Experience</a:t>
            </a:r>
          </a:p>
          <a:p>
            <a:pPr lvl="1">
              <a:defRPr/>
            </a:pPr>
            <a:r>
              <a:rPr lang="en-CA" sz="1800" dirty="0">
                <a:solidFill>
                  <a:schemeClr val="tx1">
                    <a:lumMod val="95000"/>
                    <a:lumOff val="5000"/>
                  </a:schemeClr>
                </a:solidFill>
              </a:rPr>
              <a:t>Degree </a:t>
            </a:r>
          </a:p>
          <a:p>
            <a:pPr marL="342900" lvl="1" indent="0">
              <a:buNone/>
              <a:defRPr/>
            </a:pPr>
            <a:endParaRPr lang="en-CA" sz="1800" dirty="0">
              <a:solidFill>
                <a:schemeClr val="tx1">
                  <a:lumMod val="95000"/>
                  <a:lumOff val="5000"/>
                </a:schemeClr>
              </a:solidFill>
            </a:endParaRPr>
          </a:p>
          <a:p>
            <a:pPr marL="342900" lvl="1" indent="0">
              <a:buNone/>
              <a:defRPr/>
            </a:pPr>
            <a:r>
              <a:rPr lang="en-CA" sz="1800" dirty="0">
                <a:solidFill>
                  <a:srgbClr val="FF0000"/>
                </a:solidFill>
              </a:rPr>
              <a:t>Note: You must be a registrant of HRPA and meet the Coursework Requirement in order to register for the CHRL-KE</a:t>
            </a:r>
            <a:endParaRPr lang="en-US" sz="1800" dirty="0"/>
          </a:p>
        </p:txBody>
      </p:sp>
    </p:spTree>
    <p:extLst>
      <p:ext uri="{BB962C8B-B14F-4D97-AF65-F5344CB8AC3E}">
        <p14:creationId xmlns:p14="http://schemas.microsoft.com/office/powerpoint/2010/main" val="1743077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sz="3600" dirty="0">
                <a:solidFill>
                  <a:srgbClr val="FFC000"/>
                </a:solidFill>
              </a:rPr>
              <a:t>Designation Requirement Overview</a:t>
            </a:r>
          </a:p>
        </p:txBody>
      </p:sp>
      <p:graphicFrame>
        <p:nvGraphicFramePr>
          <p:cNvPr id="9" name="Table 8"/>
          <p:cNvGraphicFramePr>
            <a:graphicFrameLocks noGrp="1"/>
          </p:cNvGraphicFramePr>
          <p:nvPr>
            <p:extLst>
              <p:ext uri="{D42A27DB-BD31-4B8C-83A1-F6EECF244321}">
                <p14:modId xmlns:p14="http://schemas.microsoft.com/office/powerpoint/2010/main" val="4070945409"/>
              </p:ext>
            </p:extLst>
          </p:nvPr>
        </p:nvGraphicFramePr>
        <p:xfrm>
          <a:off x="825622" y="1578747"/>
          <a:ext cx="9694417" cy="3463771"/>
        </p:xfrm>
        <a:graphic>
          <a:graphicData uri="http://schemas.openxmlformats.org/drawingml/2006/table">
            <a:tbl>
              <a:tblPr firstRow="1" firstCol="1" bandRow="1">
                <a:tableStyleId>{2D5ABB26-0587-4C30-8999-92F81FD0307C}</a:tableStyleId>
              </a:tblPr>
              <a:tblGrid>
                <a:gridCol w="3233489">
                  <a:extLst>
                    <a:ext uri="{9D8B030D-6E8A-4147-A177-3AD203B41FA5}">
                      <a16:colId xmlns:a16="http://schemas.microsoft.com/office/drawing/2014/main" val="20000"/>
                    </a:ext>
                  </a:extLst>
                </a:gridCol>
                <a:gridCol w="3227439">
                  <a:extLst>
                    <a:ext uri="{9D8B030D-6E8A-4147-A177-3AD203B41FA5}">
                      <a16:colId xmlns:a16="http://schemas.microsoft.com/office/drawing/2014/main" val="20001"/>
                    </a:ext>
                  </a:extLst>
                </a:gridCol>
                <a:gridCol w="3233489">
                  <a:extLst>
                    <a:ext uri="{9D8B030D-6E8A-4147-A177-3AD203B41FA5}">
                      <a16:colId xmlns:a16="http://schemas.microsoft.com/office/drawing/2014/main" val="20002"/>
                    </a:ext>
                  </a:extLst>
                </a:gridCol>
              </a:tblGrid>
              <a:tr h="413104">
                <a:tc>
                  <a:txBody>
                    <a:bodyPr/>
                    <a:lstStyle/>
                    <a:p>
                      <a:pPr marL="0" marR="0" algn="ctr">
                        <a:lnSpc>
                          <a:spcPct val="115000"/>
                        </a:lnSpc>
                        <a:spcBef>
                          <a:spcPts val="300"/>
                        </a:spcBef>
                        <a:spcAft>
                          <a:spcPts val="300"/>
                        </a:spcAft>
                      </a:pPr>
                      <a:r>
                        <a:rPr lang="en-US" sz="1000" b="1" dirty="0">
                          <a:solidFill>
                            <a:srgbClr val="7030A0"/>
                          </a:solidFill>
                          <a:effectLst/>
                          <a:latin typeface="Poppins" panose="00000500000000000000" pitchFamily="2" charset="0"/>
                        </a:rPr>
                        <a:t>CHRP</a:t>
                      </a:r>
                      <a:endParaRPr lang="en-US" sz="1000" b="1" dirty="0">
                        <a:solidFill>
                          <a:srgbClr val="7030A0"/>
                        </a:solidFill>
                        <a:effectLst/>
                        <a:latin typeface="Poppins" panose="00000500000000000000" pitchFamily="2" charset="0"/>
                        <a:ea typeface="Calibri"/>
                        <a:cs typeface="Times New Roman"/>
                      </a:endParaRPr>
                    </a:p>
                  </a:txBody>
                  <a:tcPr marL="67456" marR="67456"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b="1" dirty="0">
                          <a:solidFill>
                            <a:srgbClr val="7030A0"/>
                          </a:solidFill>
                          <a:effectLst/>
                          <a:latin typeface="Poppins" panose="00000500000000000000" pitchFamily="2" charset="0"/>
                        </a:rPr>
                        <a:t>CHRL</a:t>
                      </a:r>
                      <a:endParaRPr lang="en-US" sz="1000" b="1" dirty="0">
                        <a:solidFill>
                          <a:srgbClr val="7030A0"/>
                        </a:solidFill>
                        <a:effectLst/>
                        <a:latin typeface="Poppins" panose="00000500000000000000" pitchFamily="2" charset="0"/>
                        <a:ea typeface="Calibri"/>
                        <a:cs typeface="Times New Roman"/>
                      </a:endParaRPr>
                    </a:p>
                  </a:txBody>
                  <a:tcPr marL="67456" marR="67456"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b="1" dirty="0">
                          <a:solidFill>
                            <a:srgbClr val="7030A0"/>
                          </a:solidFill>
                          <a:effectLst/>
                          <a:latin typeface="Poppins" panose="00000500000000000000" pitchFamily="2" charset="0"/>
                        </a:rPr>
                        <a:t>CHRE</a:t>
                      </a:r>
                      <a:endParaRPr lang="en-US" sz="1000" b="1" dirty="0">
                        <a:solidFill>
                          <a:srgbClr val="7030A0"/>
                        </a:solidFill>
                        <a:effectLst/>
                        <a:latin typeface="Poppins" panose="00000500000000000000" pitchFamily="2" charset="0"/>
                        <a:ea typeface="Calibri"/>
                        <a:cs typeface="Times New Roman"/>
                      </a:endParaRPr>
                    </a:p>
                  </a:txBody>
                  <a:tcPr marL="67456" marR="6745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1538">
                <a:tc>
                  <a:txBody>
                    <a:bodyPr/>
                    <a:lstStyle/>
                    <a:p>
                      <a:pPr marL="0" marR="0" algn="ctr">
                        <a:lnSpc>
                          <a:spcPct val="115000"/>
                        </a:lnSpc>
                        <a:spcBef>
                          <a:spcPts val="300"/>
                        </a:spcBef>
                        <a:spcAft>
                          <a:spcPts val="300"/>
                        </a:spcAft>
                      </a:pPr>
                      <a:r>
                        <a:rPr lang="en-US" sz="1000" dirty="0">
                          <a:solidFill>
                            <a:schemeClr val="tx1"/>
                          </a:solidFill>
                          <a:effectLst/>
                          <a:latin typeface="Poppins" panose="00000500000000000000" pitchFamily="2" charset="0"/>
                        </a:rPr>
                        <a:t>Membership</a:t>
                      </a:r>
                      <a:endParaRPr lang="en-US" sz="1000" dirty="0">
                        <a:solidFill>
                          <a:schemeClr val="tx1"/>
                        </a:solidFill>
                        <a:effectLst/>
                        <a:latin typeface="Poppins" panose="00000500000000000000" pitchFamily="2" charset="0"/>
                        <a:ea typeface="Calibri"/>
                        <a:cs typeface="Times New Roman"/>
                      </a:endParaRP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dirty="0">
                          <a:solidFill>
                            <a:schemeClr val="tx1"/>
                          </a:solidFill>
                          <a:effectLst/>
                          <a:latin typeface="Poppins" panose="00000500000000000000" pitchFamily="2" charset="0"/>
                        </a:rPr>
                        <a:t>Membership</a:t>
                      </a:r>
                      <a:endParaRPr lang="en-US" sz="1000" dirty="0">
                        <a:solidFill>
                          <a:schemeClr val="tx1"/>
                        </a:solidFill>
                        <a:effectLst/>
                        <a:latin typeface="Poppins" panose="00000500000000000000" pitchFamily="2" charset="0"/>
                        <a:ea typeface="Calibri"/>
                        <a:cs typeface="Times New Roman"/>
                      </a:endParaRP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dirty="0">
                          <a:solidFill>
                            <a:schemeClr val="tx1"/>
                          </a:solidFill>
                          <a:effectLst/>
                          <a:latin typeface="Poppins" panose="00000500000000000000" pitchFamily="2" charset="0"/>
                        </a:rPr>
                        <a:t>Membership</a:t>
                      </a:r>
                      <a:endParaRPr lang="en-US" sz="1000" dirty="0">
                        <a:solidFill>
                          <a:schemeClr val="tx1"/>
                        </a:solidFill>
                        <a:effectLst/>
                        <a:latin typeface="Poppins" panose="00000500000000000000" pitchFamily="2" charset="0"/>
                        <a:ea typeface="Calibri"/>
                        <a:cs typeface="Times New Roman"/>
                      </a:endParaRP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3080">
                <a:tc>
                  <a:txBody>
                    <a:bodyPr/>
                    <a:lstStyle/>
                    <a:p>
                      <a:pPr marL="0" marR="0" algn="ctr">
                        <a:lnSpc>
                          <a:spcPct val="115000"/>
                        </a:lnSpc>
                        <a:spcBef>
                          <a:spcPts val="300"/>
                        </a:spcBef>
                        <a:spcAft>
                          <a:spcPts val="300"/>
                        </a:spcAft>
                      </a:pPr>
                      <a:r>
                        <a:rPr lang="en-US" sz="1000" dirty="0">
                          <a:solidFill>
                            <a:schemeClr val="tx1"/>
                          </a:solidFill>
                          <a:effectLst/>
                          <a:latin typeface="Poppins" panose="00000500000000000000" pitchFamily="2" charset="0"/>
                        </a:rPr>
                        <a:t>Coursework Requirement</a:t>
                      </a:r>
                      <a:endParaRPr lang="en-US" sz="1000" dirty="0">
                        <a:solidFill>
                          <a:schemeClr val="tx1"/>
                        </a:solidFill>
                        <a:effectLst/>
                        <a:latin typeface="Poppins" panose="00000500000000000000" pitchFamily="2" charset="0"/>
                        <a:ea typeface="Calibri"/>
                        <a:cs typeface="Times New Roman"/>
                      </a:endParaRP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dirty="0">
                          <a:solidFill>
                            <a:schemeClr val="tx1"/>
                          </a:solidFill>
                          <a:effectLst/>
                          <a:latin typeface="Poppins" panose="00000500000000000000" pitchFamily="2" charset="0"/>
                        </a:rPr>
                        <a:t>Coursework Requirement</a:t>
                      </a:r>
                      <a:endParaRPr lang="en-US" sz="1000" dirty="0">
                        <a:solidFill>
                          <a:schemeClr val="tx1"/>
                        </a:solidFill>
                        <a:effectLst/>
                        <a:latin typeface="Poppins" panose="00000500000000000000" pitchFamily="2" charset="0"/>
                        <a:ea typeface="Calibri"/>
                        <a:cs typeface="Times New Roman"/>
                      </a:endParaRP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dirty="0">
                          <a:solidFill>
                            <a:schemeClr val="tx1"/>
                          </a:solidFill>
                          <a:effectLst/>
                          <a:latin typeface="Poppins" panose="00000500000000000000" pitchFamily="2" charset="0"/>
                        </a:rPr>
                        <a:t>Minimum of ten years of professional experience in HR</a:t>
                      </a:r>
                      <a:endParaRPr lang="en-US" sz="1000" dirty="0">
                        <a:solidFill>
                          <a:schemeClr val="tx1"/>
                        </a:solidFill>
                        <a:effectLst/>
                        <a:latin typeface="Poppins" panose="00000500000000000000" pitchFamily="2" charset="0"/>
                        <a:ea typeface="Calibri"/>
                        <a:cs typeface="Times New Roman"/>
                      </a:endParaRP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03080">
                <a:tc>
                  <a:txBody>
                    <a:bodyPr/>
                    <a:lstStyle/>
                    <a:p>
                      <a:pPr marL="0" marR="0" indent="0" algn="ctr" defTabSz="457200" rtl="0" eaLnBrk="1" fontAlgn="auto" latinLnBrk="0" hangingPunct="1">
                        <a:lnSpc>
                          <a:spcPct val="115000"/>
                        </a:lnSpc>
                        <a:spcBef>
                          <a:spcPts val="300"/>
                        </a:spcBef>
                        <a:spcAft>
                          <a:spcPts val="300"/>
                        </a:spcAft>
                        <a:buClrTx/>
                        <a:buSzTx/>
                        <a:buFontTx/>
                        <a:buNone/>
                        <a:tabLst/>
                        <a:defRPr/>
                      </a:pPr>
                      <a:r>
                        <a:rPr lang="en-US" sz="1000" dirty="0">
                          <a:solidFill>
                            <a:schemeClr val="tx1"/>
                          </a:solidFill>
                          <a:effectLst/>
                          <a:latin typeface="Poppins" panose="00000500000000000000" pitchFamily="2" charset="0"/>
                        </a:rPr>
                        <a:t>Pass the Comprehensive Knowledge Exam</a:t>
                      </a:r>
                      <a:r>
                        <a:rPr lang="en-US" sz="1000" baseline="0" dirty="0">
                          <a:solidFill>
                            <a:schemeClr val="tx1"/>
                          </a:solidFill>
                          <a:effectLst/>
                          <a:latin typeface="Poppins" panose="00000500000000000000" pitchFamily="2" charset="0"/>
                        </a:rPr>
                        <a:t> (CHRP-KE or CHRL-KE)</a:t>
                      </a:r>
                      <a:endParaRPr lang="en-US" sz="1000" dirty="0">
                        <a:solidFill>
                          <a:schemeClr val="tx1"/>
                        </a:solidFill>
                        <a:effectLst/>
                        <a:latin typeface="Poppins" panose="00000500000000000000" pitchFamily="2" charset="0"/>
                        <a:ea typeface="Calibri"/>
                        <a:cs typeface="Times New Roman"/>
                      </a:endParaRP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300"/>
                        </a:spcBef>
                        <a:spcAft>
                          <a:spcPts val="300"/>
                        </a:spcAft>
                        <a:buClrTx/>
                        <a:buSzTx/>
                        <a:buFontTx/>
                        <a:buNone/>
                        <a:tabLst/>
                        <a:defRPr/>
                      </a:pPr>
                      <a:r>
                        <a:rPr lang="en-US" sz="1000" dirty="0">
                          <a:solidFill>
                            <a:schemeClr val="tx1"/>
                          </a:solidFill>
                          <a:effectLst/>
                          <a:latin typeface="Poppins" panose="00000500000000000000" pitchFamily="2" charset="0"/>
                        </a:rPr>
                        <a:t>Pass the Comprehensive Knowledge Exam</a:t>
                      </a:r>
                      <a:r>
                        <a:rPr lang="en-US" sz="1000" baseline="0" dirty="0">
                          <a:solidFill>
                            <a:schemeClr val="tx1"/>
                          </a:solidFill>
                          <a:effectLst/>
                          <a:latin typeface="Poppins" panose="00000500000000000000" pitchFamily="2" charset="0"/>
                        </a:rPr>
                        <a:t> (CHRL-KE)</a:t>
                      </a:r>
                      <a:endParaRPr lang="en-US" sz="1000" dirty="0">
                        <a:solidFill>
                          <a:schemeClr val="tx1"/>
                        </a:solidFill>
                        <a:effectLst/>
                        <a:latin typeface="Poppins" panose="00000500000000000000" pitchFamily="2" charset="0"/>
                        <a:ea typeface="Calibri"/>
                        <a:cs typeface="Times New Roman"/>
                      </a:endParaRP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dirty="0">
                          <a:solidFill>
                            <a:schemeClr val="tx1"/>
                          </a:solidFill>
                          <a:effectLst/>
                          <a:latin typeface="Poppins" panose="00000500000000000000" pitchFamily="2" charset="0"/>
                        </a:rPr>
                        <a:t>Documented strategic contribution in HR role (panel review of portfolio)</a:t>
                      </a:r>
                      <a:endParaRPr lang="en-US" sz="1000" dirty="0">
                        <a:solidFill>
                          <a:schemeClr val="tx1"/>
                        </a:solidFill>
                        <a:effectLst/>
                        <a:latin typeface="Poppins" panose="00000500000000000000" pitchFamily="2" charset="0"/>
                        <a:ea typeface="Calibri"/>
                        <a:cs typeface="Times New Roman"/>
                      </a:endParaRP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224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effectLst/>
                          <a:latin typeface="Poppins" panose="00000500000000000000" pitchFamily="2" charset="0"/>
                        </a:rPr>
                        <a:t>Pass the CHRP Employment Law Exam or the CHRL Employment Law Exam</a:t>
                      </a: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300"/>
                        </a:spcBef>
                        <a:spcAft>
                          <a:spcPts val="300"/>
                        </a:spcAft>
                        <a:buClrTx/>
                        <a:buSzTx/>
                        <a:buFontTx/>
                        <a:buNone/>
                        <a:tabLst/>
                        <a:defRPr/>
                      </a:pPr>
                      <a:r>
                        <a:rPr lang="en-US" sz="1000" dirty="0">
                          <a:solidFill>
                            <a:schemeClr val="tx1"/>
                          </a:solidFill>
                          <a:effectLst/>
                          <a:latin typeface="Poppins" panose="00000500000000000000" pitchFamily="2" charset="0"/>
                        </a:rPr>
                        <a:t>Pass the CHRL Employment Law Exam</a:t>
                      </a: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endParaRPr lang="en-US" sz="1000" dirty="0">
                        <a:solidFill>
                          <a:schemeClr val="accent4">
                            <a:lumMod val="75000"/>
                          </a:schemeClr>
                        </a:solidFill>
                        <a:effectLst/>
                        <a:latin typeface="Poppins" panose="00000500000000000000" pitchFamily="2" charset="0"/>
                        <a:ea typeface="Calibri"/>
                        <a:cs typeface="Times New Roman"/>
                      </a:endParaRP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24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effectLst/>
                          <a:latin typeface="Poppins" panose="00000500000000000000" pitchFamily="2" charset="0"/>
                        </a:rPr>
                        <a:t>Job Ready Program</a:t>
                      </a:r>
                      <a:endParaRPr lang="en-US" sz="1000" dirty="0">
                        <a:solidFill>
                          <a:schemeClr val="tx1"/>
                        </a:solidFill>
                        <a:effectLst/>
                        <a:latin typeface="Poppins" panose="00000500000000000000" pitchFamily="2" charset="0"/>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effectLst/>
                        <a:latin typeface="Poppins" panose="00000500000000000000" pitchFamily="2" charset="0"/>
                      </a:endParaRP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effectLst/>
                          <a:latin typeface="Poppins" panose="00000500000000000000" pitchFamily="2" charset="0"/>
                        </a:rPr>
                        <a:t>A degree</a:t>
                      </a:r>
                      <a:endParaRPr lang="en-US" sz="1000" dirty="0">
                        <a:solidFill>
                          <a:schemeClr val="tx1"/>
                        </a:solidFill>
                        <a:effectLst/>
                        <a:latin typeface="Poppins" panose="00000500000000000000" pitchFamily="2" charset="0"/>
                        <a:ea typeface="Calibri"/>
                        <a:cs typeface="Times New Roman"/>
                      </a:endParaRP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dirty="0">
                          <a:solidFill>
                            <a:schemeClr val="accent4">
                              <a:lumMod val="75000"/>
                            </a:schemeClr>
                          </a:solidFill>
                          <a:effectLst/>
                          <a:latin typeface="Poppins" panose="00000500000000000000" pitchFamily="2" charset="0"/>
                        </a:rPr>
                        <a:t> </a:t>
                      </a:r>
                      <a:endParaRPr lang="en-US" sz="1000" dirty="0">
                        <a:solidFill>
                          <a:schemeClr val="accent4">
                            <a:lumMod val="75000"/>
                          </a:schemeClr>
                        </a:solidFill>
                        <a:effectLst/>
                        <a:latin typeface="Poppins" panose="00000500000000000000" pitchFamily="2" charset="0"/>
                        <a:ea typeface="Calibri"/>
                        <a:cs typeface="Times New Roman"/>
                      </a:endParaRP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96106">
                <a:tc>
                  <a:txBody>
                    <a:bodyPr/>
                    <a:lstStyle/>
                    <a:p>
                      <a:pPr marL="0" marR="0" indent="0" algn="ctr" defTabSz="457200" rtl="0" eaLnBrk="1" fontAlgn="auto" latinLnBrk="0" hangingPunct="1">
                        <a:lnSpc>
                          <a:spcPct val="115000"/>
                        </a:lnSpc>
                        <a:spcBef>
                          <a:spcPts val="300"/>
                        </a:spcBef>
                        <a:spcAft>
                          <a:spcPts val="300"/>
                        </a:spcAft>
                        <a:buClrTx/>
                        <a:buSzTx/>
                        <a:buFontTx/>
                        <a:buNone/>
                        <a:tabLst/>
                        <a:defRPr/>
                      </a:pPr>
                      <a:endParaRPr lang="en-US" sz="1000" dirty="0">
                        <a:solidFill>
                          <a:schemeClr val="tx1"/>
                        </a:solidFill>
                        <a:effectLst/>
                        <a:latin typeface="Poppins" panose="00000500000000000000" pitchFamily="2" charset="0"/>
                        <a:ea typeface="Calibri"/>
                        <a:cs typeface="Times New Roman"/>
                      </a:endParaRP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effectLst/>
                          <a:latin typeface="Poppins" panose="00000500000000000000" pitchFamily="2" charset="0"/>
                        </a:rPr>
                        <a:t>Validation of Experience</a:t>
                      </a: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dirty="0">
                          <a:effectLst/>
                          <a:latin typeface="Poppins" panose="00000500000000000000" pitchFamily="2" charset="0"/>
                        </a:rPr>
                        <a:t> </a:t>
                      </a:r>
                      <a:endParaRPr lang="en-US" sz="1000" dirty="0">
                        <a:effectLst/>
                        <a:latin typeface="Poppins" panose="00000500000000000000" pitchFamily="2" charset="0"/>
                        <a:ea typeface="Calibri"/>
                        <a:cs typeface="Times New Roman"/>
                      </a:endParaRPr>
                    </a:p>
                  </a:txBody>
                  <a:tcPr marL="67456" marR="674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34085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sz="3600" dirty="0">
                <a:solidFill>
                  <a:srgbClr val="FFC000"/>
                </a:solidFill>
              </a:rPr>
              <a:t>Course-by-Course Approach</a:t>
            </a:r>
          </a:p>
        </p:txBody>
      </p:sp>
      <p:sp>
        <p:nvSpPr>
          <p:cNvPr id="8" name="Content Placeholder 7"/>
          <p:cNvSpPr>
            <a:spLocks noGrp="1"/>
          </p:cNvSpPr>
          <p:nvPr>
            <p:ph idx="1"/>
          </p:nvPr>
        </p:nvSpPr>
        <p:spPr>
          <a:prstGeom prst="rect">
            <a:avLst/>
          </a:prstGeom>
        </p:spPr>
        <p:txBody>
          <a:bodyPr>
            <a:normAutofit/>
          </a:bodyPr>
          <a:lstStyle/>
          <a:p>
            <a:r>
              <a:rPr lang="en-CA" sz="1900" b="0" dirty="0"/>
              <a:t>Nine functional areas:</a:t>
            </a:r>
          </a:p>
          <a:p>
            <a:pPr marL="342900" indent="-342900">
              <a:buFont typeface="Arial" panose="020B0604020202020204" pitchFamily="34" charset="0"/>
              <a:buChar char="•"/>
            </a:pPr>
            <a:r>
              <a:rPr lang="en-CA" sz="1900" b="0" dirty="0"/>
              <a:t>Human Resources Management</a:t>
            </a:r>
          </a:p>
          <a:p>
            <a:pPr marL="342900" indent="-342900">
              <a:buFont typeface="Arial" panose="020B0604020202020204" pitchFamily="34" charset="0"/>
              <a:buChar char="•"/>
            </a:pPr>
            <a:r>
              <a:rPr lang="en-CA" sz="1900" b="0" dirty="0"/>
              <a:t>Organizational Behaviour</a:t>
            </a:r>
          </a:p>
          <a:p>
            <a:pPr marL="342900" indent="-342900">
              <a:buFont typeface="Arial" panose="020B0604020202020204" pitchFamily="34" charset="0"/>
              <a:buChar char="•"/>
            </a:pPr>
            <a:r>
              <a:rPr lang="en-CA" sz="1900" b="0" dirty="0"/>
              <a:t>Finance and Accounting</a:t>
            </a:r>
          </a:p>
          <a:p>
            <a:pPr marL="342900" indent="-342900">
              <a:buFont typeface="Arial" panose="020B0604020202020204" pitchFamily="34" charset="0"/>
              <a:buChar char="•"/>
            </a:pPr>
            <a:r>
              <a:rPr lang="en-CA" sz="1900" b="0" dirty="0"/>
              <a:t>Human Resources Planning</a:t>
            </a:r>
          </a:p>
          <a:p>
            <a:pPr marL="342900" indent="-342900">
              <a:buFont typeface="Arial" panose="020B0604020202020204" pitchFamily="34" charset="0"/>
              <a:buChar char="•"/>
            </a:pPr>
            <a:r>
              <a:rPr lang="en-CA" sz="1900" b="0" dirty="0"/>
              <a:t>Occupational Health and Safety</a:t>
            </a:r>
          </a:p>
          <a:p>
            <a:pPr marL="342900" indent="-342900">
              <a:buFont typeface="Arial" panose="020B0604020202020204" pitchFamily="34" charset="0"/>
              <a:buChar char="•"/>
            </a:pPr>
            <a:r>
              <a:rPr lang="en-CA" sz="1900" b="0" dirty="0"/>
              <a:t>Training and Development</a:t>
            </a:r>
          </a:p>
          <a:p>
            <a:pPr marL="342900" indent="-342900">
              <a:buFont typeface="Arial" panose="020B0604020202020204" pitchFamily="34" charset="0"/>
              <a:buChar char="•"/>
            </a:pPr>
            <a:r>
              <a:rPr lang="en-CA" sz="1900" b="0" dirty="0"/>
              <a:t>Labour Relations</a:t>
            </a:r>
          </a:p>
          <a:p>
            <a:pPr marL="342900" indent="-342900">
              <a:buFont typeface="Arial" panose="020B0604020202020204" pitchFamily="34" charset="0"/>
              <a:buChar char="•"/>
            </a:pPr>
            <a:r>
              <a:rPr lang="en-CA" sz="1900" b="0" dirty="0"/>
              <a:t>Recruitment and Selection</a:t>
            </a:r>
          </a:p>
          <a:p>
            <a:pPr marL="342900" indent="-342900">
              <a:buFont typeface="Arial" panose="020B0604020202020204" pitchFamily="34" charset="0"/>
              <a:buChar char="•"/>
            </a:pPr>
            <a:r>
              <a:rPr lang="en-CA" sz="1900" b="0" dirty="0"/>
              <a:t>Compensation</a:t>
            </a:r>
          </a:p>
          <a:p>
            <a:pPr marL="457200" indent="-457200">
              <a:buFont typeface="Arial" panose="020B0604020202020204" pitchFamily="34" charset="0"/>
              <a:buChar char="•"/>
              <a:defRPr/>
            </a:pPr>
            <a:endParaRPr lang="en-US" b="0" dirty="0"/>
          </a:p>
        </p:txBody>
      </p:sp>
    </p:spTree>
    <p:extLst>
      <p:ext uri="{BB962C8B-B14F-4D97-AF65-F5344CB8AC3E}">
        <p14:creationId xmlns:p14="http://schemas.microsoft.com/office/powerpoint/2010/main" val="1374339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sz="3600" dirty="0">
                <a:solidFill>
                  <a:srgbClr val="FFC000"/>
                </a:solidFill>
              </a:rPr>
              <a:t>Course-by-Course Approach</a:t>
            </a:r>
          </a:p>
        </p:txBody>
      </p:sp>
      <p:sp>
        <p:nvSpPr>
          <p:cNvPr id="8" name="Content Placeholder 7"/>
          <p:cNvSpPr>
            <a:spLocks noGrp="1"/>
          </p:cNvSpPr>
          <p:nvPr>
            <p:ph idx="1"/>
          </p:nvPr>
        </p:nvSpPr>
        <p:spPr>
          <a:prstGeom prst="rect">
            <a:avLst/>
          </a:prstGeom>
        </p:spPr>
        <p:txBody>
          <a:bodyPr>
            <a:normAutofit/>
          </a:bodyPr>
          <a:lstStyle/>
          <a:p>
            <a:pPr marL="342900" indent="-342900">
              <a:spcAft>
                <a:spcPts val="800"/>
              </a:spcAft>
              <a:buFont typeface="Arial" panose="020B0604020202020204" pitchFamily="34" charset="0"/>
              <a:buChar char="•"/>
              <a:defRPr/>
            </a:pPr>
            <a:r>
              <a:rPr lang="en-US" sz="1900" b="0" dirty="0"/>
              <a:t>Each course must be completed within the last ten years before writing the CHRP-KE/CHRL-KE</a:t>
            </a:r>
          </a:p>
          <a:p>
            <a:pPr marL="342900" indent="-342900">
              <a:spcAft>
                <a:spcPts val="800"/>
              </a:spcAft>
              <a:buFont typeface="Arial" panose="020B0604020202020204" pitchFamily="34" charset="0"/>
              <a:buChar char="•"/>
              <a:defRPr/>
            </a:pPr>
            <a:r>
              <a:rPr lang="en-US" sz="1900" b="0" dirty="0"/>
              <a:t>An overall average of 70% is required in all nine courses, with no individual mark below 65%</a:t>
            </a:r>
          </a:p>
          <a:p>
            <a:pPr marL="342900" indent="-342900">
              <a:spcAft>
                <a:spcPts val="800"/>
              </a:spcAft>
              <a:buFont typeface="Arial" panose="020B0604020202020204" pitchFamily="34" charset="0"/>
              <a:buChar char="•"/>
              <a:defRPr/>
            </a:pPr>
            <a:r>
              <a:rPr lang="en-US" sz="1900" b="0" dirty="0"/>
              <a:t>Courses must be completed from an accredited academic institution in Ontario and the courses must be approved by HRPA</a:t>
            </a:r>
          </a:p>
          <a:p>
            <a:pPr marL="342900" indent="-342900">
              <a:spcAft>
                <a:spcPts val="800"/>
              </a:spcAft>
              <a:buFont typeface="Arial" panose="020B0604020202020204" pitchFamily="34" charset="0"/>
              <a:buChar char="•"/>
              <a:defRPr/>
            </a:pPr>
            <a:r>
              <a:rPr lang="en-US" sz="1900" b="0" dirty="0"/>
              <a:t>HRPA’s School Search Tool: </a:t>
            </a:r>
            <a:r>
              <a:rPr lang="en-US" sz="1900" b="0" dirty="0">
                <a:hlinkClick r:id="rId2"/>
              </a:rPr>
              <a:t>https://apps.hrpa.ca/schoolsearch/</a:t>
            </a:r>
            <a:r>
              <a:rPr lang="en-US" sz="1900" b="0" dirty="0"/>
              <a:t> </a:t>
            </a:r>
          </a:p>
          <a:p>
            <a:pPr marL="342900" indent="-342900">
              <a:spcAft>
                <a:spcPts val="800"/>
              </a:spcAft>
              <a:buFont typeface="Arial" panose="020B0604020202020204" pitchFamily="34" charset="0"/>
              <a:buChar char="•"/>
              <a:defRPr/>
            </a:pPr>
            <a:r>
              <a:rPr lang="en-US" sz="1900" b="0" dirty="0"/>
              <a:t>Two ways to submit transcripts:</a:t>
            </a:r>
          </a:p>
          <a:p>
            <a:pPr marL="1028700" lvl="1" indent="-342900">
              <a:spcAft>
                <a:spcPts val="800"/>
              </a:spcAft>
              <a:buFont typeface="Courier New" panose="02070309020205020404" pitchFamily="49" charset="0"/>
              <a:buChar char="o"/>
              <a:defRPr/>
            </a:pPr>
            <a:r>
              <a:rPr lang="en-US" sz="1500" b="0" dirty="0"/>
              <a:t>By mail (official and original transcript required)</a:t>
            </a:r>
          </a:p>
          <a:p>
            <a:pPr marL="1028700" lvl="1" indent="-342900">
              <a:spcAft>
                <a:spcPts val="800"/>
              </a:spcAft>
              <a:buFont typeface="Courier New" panose="02070309020205020404" pitchFamily="49" charset="0"/>
              <a:buChar char="o"/>
              <a:defRPr/>
            </a:pPr>
            <a:r>
              <a:rPr lang="en-US" sz="1500" b="0" dirty="0"/>
              <a:t>By email (must come directly from the academic institution)</a:t>
            </a:r>
          </a:p>
          <a:p>
            <a:pPr marL="342900" indent="-342900">
              <a:spcAft>
                <a:spcPts val="800"/>
              </a:spcAft>
              <a:buFont typeface="Arial" panose="020B0604020202020204" pitchFamily="34" charset="0"/>
              <a:buChar char="•"/>
              <a:defRPr/>
            </a:pPr>
            <a:r>
              <a:rPr lang="en-US" sz="1900" b="0" dirty="0"/>
              <a:t>Transcript Assessment Fee of $80.00 + HST</a:t>
            </a:r>
          </a:p>
          <a:p>
            <a:pPr>
              <a:defRPr/>
            </a:pPr>
            <a:endParaRPr lang="en-US" dirty="0"/>
          </a:p>
        </p:txBody>
      </p:sp>
    </p:spTree>
    <p:extLst>
      <p:ext uri="{BB962C8B-B14F-4D97-AF65-F5344CB8AC3E}">
        <p14:creationId xmlns:p14="http://schemas.microsoft.com/office/powerpoint/2010/main" val="2083868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sz="3600" dirty="0">
                <a:solidFill>
                  <a:srgbClr val="FFC000"/>
                </a:solidFill>
              </a:rPr>
              <a:t>Alternate Route</a:t>
            </a:r>
          </a:p>
        </p:txBody>
      </p:sp>
      <p:sp>
        <p:nvSpPr>
          <p:cNvPr id="8" name="Content Placeholder 7"/>
          <p:cNvSpPr>
            <a:spLocks noGrp="1"/>
          </p:cNvSpPr>
          <p:nvPr>
            <p:ph idx="1"/>
          </p:nvPr>
        </p:nvSpPr>
        <p:spPr>
          <a:prstGeom prst="rect">
            <a:avLst/>
          </a:prstGeom>
        </p:spPr>
        <p:txBody>
          <a:bodyPr>
            <a:normAutofit/>
          </a:bodyPr>
          <a:lstStyle/>
          <a:p>
            <a:pPr marL="285750" indent="-285750">
              <a:lnSpc>
                <a:spcPct val="100000"/>
              </a:lnSpc>
              <a:buFont typeface="Wingdings" panose="05000000000000000000" pitchFamily="2" charset="2"/>
              <a:buChar char="§"/>
            </a:pPr>
            <a:r>
              <a:rPr lang="en-US" sz="1800" b="0" dirty="0">
                <a:solidFill>
                  <a:schemeClr val="tx1">
                    <a:lumMod val="95000"/>
                    <a:lumOff val="5000"/>
                  </a:schemeClr>
                </a:solidFill>
              </a:rPr>
              <a:t>This system gives ‘points’ for HR experience, formal training, coursework, and other relevant designations</a:t>
            </a:r>
          </a:p>
          <a:p>
            <a:pPr marL="285750" indent="-285750">
              <a:lnSpc>
                <a:spcPct val="100000"/>
              </a:lnSpc>
              <a:buFont typeface="Wingdings" panose="05000000000000000000" pitchFamily="2" charset="2"/>
              <a:buChar char="§"/>
            </a:pPr>
            <a:r>
              <a:rPr lang="en-US" sz="1800" b="0" dirty="0">
                <a:solidFill>
                  <a:schemeClr val="tx1">
                    <a:lumMod val="95000"/>
                    <a:lumOff val="5000"/>
                  </a:schemeClr>
                </a:solidFill>
              </a:rPr>
              <a:t>A total of 50 points approved is required to be successful</a:t>
            </a:r>
          </a:p>
          <a:p>
            <a:pPr marL="285750" indent="-285750">
              <a:lnSpc>
                <a:spcPct val="100000"/>
              </a:lnSpc>
              <a:buFont typeface="Wingdings" panose="05000000000000000000" pitchFamily="2" charset="2"/>
              <a:buChar char="§"/>
            </a:pPr>
            <a:r>
              <a:rPr lang="en-US" sz="1800" b="0" dirty="0">
                <a:solidFill>
                  <a:schemeClr val="tx1">
                    <a:lumMod val="95000"/>
                    <a:lumOff val="5000"/>
                  </a:schemeClr>
                </a:solidFill>
              </a:rPr>
              <a:t>Two types of applications:</a:t>
            </a:r>
          </a:p>
          <a:p>
            <a:pPr lvl="1">
              <a:lnSpc>
                <a:spcPct val="100000"/>
              </a:lnSpc>
            </a:pPr>
            <a:r>
              <a:rPr lang="en-US" sz="1800" dirty="0">
                <a:solidFill>
                  <a:schemeClr val="tx1">
                    <a:lumMod val="95000"/>
                    <a:lumOff val="5000"/>
                  </a:schemeClr>
                </a:solidFill>
              </a:rPr>
              <a:t>Education and HR Designations (Academic Stream)</a:t>
            </a:r>
          </a:p>
          <a:p>
            <a:pPr lvl="1">
              <a:lnSpc>
                <a:spcPct val="100000"/>
              </a:lnSpc>
            </a:pPr>
            <a:r>
              <a:rPr lang="en-US" sz="1800" dirty="0">
                <a:solidFill>
                  <a:schemeClr val="tx1">
                    <a:lumMod val="95000"/>
                    <a:lumOff val="5000"/>
                  </a:schemeClr>
                </a:solidFill>
              </a:rPr>
              <a:t>Education, HR Designations and Experience (Experience Stream)</a:t>
            </a:r>
          </a:p>
          <a:p>
            <a:pPr marL="342900" lvl="1" indent="0">
              <a:lnSpc>
                <a:spcPct val="100000"/>
              </a:lnSpc>
              <a:buNone/>
            </a:pPr>
            <a:endParaRPr lang="en-US" sz="1800" dirty="0">
              <a:solidFill>
                <a:schemeClr val="tx1">
                  <a:lumMod val="65000"/>
                  <a:lumOff val="35000"/>
                </a:schemeClr>
              </a:solidFill>
            </a:endParaRPr>
          </a:p>
          <a:p>
            <a:pPr marL="0" indent="0">
              <a:lnSpc>
                <a:spcPct val="100000"/>
              </a:lnSpc>
              <a:buNone/>
              <a:defRPr/>
            </a:pPr>
            <a:r>
              <a:rPr lang="en-CA" sz="1800" b="0" dirty="0">
                <a:solidFill>
                  <a:srgbClr val="FF0000"/>
                </a:solidFill>
              </a:rPr>
              <a:t>Note: You must be a registrant of HRPA in order to apply for the Alternate Route.</a:t>
            </a:r>
          </a:p>
          <a:p>
            <a:pPr>
              <a:defRPr/>
            </a:pPr>
            <a:endParaRPr lang="en-US" dirty="0"/>
          </a:p>
        </p:txBody>
      </p:sp>
    </p:spTree>
    <p:extLst>
      <p:ext uri="{BB962C8B-B14F-4D97-AF65-F5344CB8AC3E}">
        <p14:creationId xmlns:p14="http://schemas.microsoft.com/office/powerpoint/2010/main" val="3848758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sz="3600" dirty="0">
                <a:solidFill>
                  <a:srgbClr val="FFC000"/>
                </a:solidFill>
              </a:rPr>
              <a:t>Alternate Route (Academic Stream)</a:t>
            </a:r>
          </a:p>
        </p:txBody>
      </p:sp>
      <p:sp>
        <p:nvSpPr>
          <p:cNvPr id="8" name="Content Placeholder 7"/>
          <p:cNvSpPr>
            <a:spLocks noGrp="1"/>
          </p:cNvSpPr>
          <p:nvPr>
            <p:ph idx="1"/>
          </p:nvPr>
        </p:nvSpPr>
        <p:spPr>
          <a:xfrm>
            <a:off x="577050" y="1065320"/>
            <a:ext cx="10916216" cy="4891597"/>
          </a:xfrm>
          <a:prstGeom prst="rect">
            <a:avLst/>
          </a:prstGeom>
        </p:spPr>
        <p:txBody>
          <a:bodyPr>
            <a:normAutofit fontScale="25000" lnSpcReduction="20000"/>
          </a:bodyPr>
          <a:lstStyle/>
          <a:p>
            <a:endParaRPr lang="en-CA" sz="7200" b="0" dirty="0"/>
          </a:p>
          <a:p>
            <a:r>
              <a:rPr lang="en-CA" sz="7200" b="0" dirty="0"/>
              <a:t>Education and HR Designations Stream used by individuals applying with the following only:</a:t>
            </a:r>
          </a:p>
          <a:p>
            <a:endParaRPr lang="en-CA" sz="7200" b="0" dirty="0"/>
          </a:p>
          <a:p>
            <a:pPr marL="857250" indent="-857250">
              <a:buFont typeface="Wingdings" panose="05000000000000000000" pitchFamily="2" charset="2"/>
              <a:buChar char="§"/>
            </a:pPr>
            <a:r>
              <a:rPr lang="en-CA" sz="7200" b="0" dirty="0"/>
              <a:t>Canadian/Canadian equivalent Master’s Degree or PhD in Human Resources or Industrial Relations</a:t>
            </a:r>
          </a:p>
          <a:p>
            <a:pPr marL="857250" indent="-857250">
              <a:buFont typeface="Wingdings" panose="05000000000000000000" pitchFamily="2" charset="2"/>
              <a:buChar char="§"/>
            </a:pPr>
            <a:r>
              <a:rPr lang="en-CA" sz="7200" b="0" dirty="0"/>
              <a:t>Approved executive program in HR</a:t>
            </a:r>
          </a:p>
          <a:p>
            <a:pPr marL="857250" indent="-857250">
              <a:buFont typeface="Wingdings" panose="05000000000000000000" pitchFamily="2" charset="2"/>
              <a:buChar char="§"/>
            </a:pPr>
            <a:r>
              <a:rPr lang="en-CA" sz="7200" b="0" dirty="0"/>
              <a:t>Senior Professional in Human Resources (SPHR) or Senior Professional in Human Resources - International (</a:t>
            </a:r>
            <a:r>
              <a:rPr lang="en-CA" sz="7200" b="0" dirty="0" err="1"/>
              <a:t>SPHRi</a:t>
            </a:r>
            <a:r>
              <a:rPr lang="en-CA" sz="7200" b="0" dirty="0"/>
              <a:t>)      </a:t>
            </a:r>
          </a:p>
          <a:p>
            <a:pPr marL="857250" indent="-857250">
              <a:buFont typeface="Wingdings" panose="05000000000000000000" pitchFamily="2" charset="2"/>
              <a:buChar char="§"/>
            </a:pPr>
            <a:r>
              <a:rPr lang="en-CA" sz="7200" b="0" dirty="0"/>
              <a:t>Chartered Member of CIPD</a:t>
            </a:r>
          </a:p>
          <a:p>
            <a:pPr marL="857250" indent="-857250">
              <a:buFont typeface="Wingdings" panose="05000000000000000000" pitchFamily="2" charset="2"/>
              <a:buChar char="§"/>
            </a:pPr>
            <a:r>
              <a:rPr lang="en-CA" sz="7200" b="0" dirty="0"/>
              <a:t>Other HR-related designation (see application for details)</a:t>
            </a:r>
          </a:p>
          <a:p>
            <a:pPr marL="857250" indent="-857250">
              <a:buFont typeface="Wingdings" panose="05000000000000000000" pitchFamily="2" charset="2"/>
              <a:buChar char="§"/>
            </a:pPr>
            <a:r>
              <a:rPr lang="en-CA" sz="7200" b="0" dirty="0"/>
              <a:t>Completion of any of the nine required courses in HR from the approved list (must have been taken within the past 10 years and meet the required grade level of 65% or higher)</a:t>
            </a:r>
          </a:p>
          <a:p>
            <a:pPr marL="857250" indent="-857250">
              <a:buFont typeface="Wingdings" panose="05000000000000000000" pitchFamily="2" charset="2"/>
              <a:buChar char="§"/>
            </a:pPr>
            <a:r>
              <a:rPr lang="en-CA" sz="7200" b="0" dirty="0"/>
              <a:t>The cost is $55.00 + HST – this does not include the fee(s) you may need to pay for transcripts, credential assessment reports or mailing costs.</a:t>
            </a:r>
          </a:p>
          <a:p>
            <a:pPr marL="857250" indent="-857250">
              <a:buFont typeface="Wingdings" panose="05000000000000000000" pitchFamily="2" charset="2"/>
              <a:buChar char="§"/>
            </a:pPr>
            <a:r>
              <a:rPr lang="en-CA" sz="7200" b="0" dirty="0"/>
              <a:t>Application processing time is approximately 7-10 business days.</a:t>
            </a:r>
          </a:p>
          <a:p>
            <a:pPr marL="457200" indent="-457200">
              <a:buFont typeface="Arial" panose="020B0604020202020204" pitchFamily="34" charset="0"/>
              <a:buChar char="•"/>
              <a:defRPr/>
            </a:pPr>
            <a:endParaRPr lang="en-US" b="0" dirty="0"/>
          </a:p>
        </p:txBody>
      </p:sp>
    </p:spTree>
    <p:extLst>
      <p:ext uri="{BB962C8B-B14F-4D97-AF65-F5344CB8AC3E}">
        <p14:creationId xmlns:p14="http://schemas.microsoft.com/office/powerpoint/2010/main" val="1089773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sz="3600" dirty="0">
                <a:solidFill>
                  <a:srgbClr val="FFC000"/>
                </a:solidFill>
              </a:rPr>
              <a:t>Alternate Route (Experience Stream)</a:t>
            </a:r>
          </a:p>
        </p:txBody>
      </p:sp>
      <p:sp>
        <p:nvSpPr>
          <p:cNvPr id="8" name="Content Placeholder 7"/>
          <p:cNvSpPr>
            <a:spLocks noGrp="1"/>
          </p:cNvSpPr>
          <p:nvPr>
            <p:ph idx="1"/>
          </p:nvPr>
        </p:nvSpPr>
        <p:spPr>
          <a:xfrm>
            <a:off x="698734" y="1154098"/>
            <a:ext cx="10761429" cy="4900473"/>
          </a:xfrm>
          <a:prstGeom prst="rect">
            <a:avLst/>
          </a:prstGeom>
        </p:spPr>
        <p:txBody>
          <a:bodyPr>
            <a:normAutofit fontScale="40000" lnSpcReduction="20000"/>
          </a:bodyPr>
          <a:lstStyle/>
          <a:p>
            <a:r>
              <a:rPr lang="en-CA" sz="4300" b="0" dirty="0"/>
              <a:t>Education, HR Designations and Experience Stream used by individuals who do not qualify for 50 points via the Academic Stream and are applying using any of the following:</a:t>
            </a:r>
          </a:p>
          <a:p>
            <a:endParaRPr lang="en-CA" sz="4300" b="0" dirty="0"/>
          </a:p>
          <a:p>
            <a:pPr marL="571500" indent="-571500">
              <a:lnSpc>
                <a:spcPct val="120000"/>
              </a:lnSpc>
              <a:buFont typeface="Wingdings" panose="05000000000000000000" pitchFamily="2" charset="2"/>
              <a:buChar char="§"/>
            </a:pPr>
            <a:r>
              <a:rPr lang="en-CA" sz="4300" b="0" dirty="0"/>
              <a:t>Other HR-related designation (see application for details)</a:t>
            </a:r>
          </a:p>
          <a:p>
            <a:pPr marL="571500" indent="-571500">
              <a:lnSpc>
                <a:spcPct val="120000"/>
              </a:lnSpc>
              <a:buFont typeface="Wingdings" panose="05000000000000000000" pitchFamily="2" charset="2"/>
              <a:buChar char="§"/>
            </a:pPr>
            <a:r>
              <a:rPr lang="en-CA" sz="4300" b="0" dirty="0"/>
              <a:t>Responsibility for overall HR function in a medium to large organization</a:t>
            </a:r>
          </a:p>
          <a:p>
            <a:pPr marL="571500" indent="-571500">
              <a:lnSpc>
                <a:spcPct val="120000"/>
              </a:lnSpc>
              <a:buFont typeface="Wingdings" panose="05000000000000000000" pitchFamily="2" charset="2"/>
              <a:buChar char="§"/>
            </a:pPr>
            <a:r>
              <a:rPr lang="en-CA" sz="4300" b="0" dirty="0"/>
              <a:t>Practice in employment law</a:t>
            </a:r>
          </a:p>
          <a:p>
            <a:pPr marL="571500" indent="-571500">
              <a:lnSpc>
                <a:spcPct val="120000"/>
              </a:lnSpc>
              <a:buFont typeface="Wingdings" panose="05000000000000000000" pitchFamily="2" charset="2"/>
              <a:buChar char="§"/>
            </a:pPr>
            <a:r>
              <a:rPr lang="en-CA" sz="4300" b="0" dirty="0"/>
              <a:t>Experience at a professional level in HR</a:t>
            </a:r>
          </a:p>
          <a:p>
            <a:pPr marL="571500" indent="-571500">
              <a:lnSpc>
                <a:spcPct val="120000"/>
              </a:lnSpc>
              <a:buFont typeface="Wingdings" panose="05000000000000000000" pitchFamily="2" charset="2"/>
              <a:buChar char="§"/>
            </a:pPr>
            <a:r>
              <a:rPr lang="en-CA" sz="4300" b="0" dirty="0"/>
              <a:t>Experience at a managerial level with significant HR responsibilities (51% of time or more)</a:t>
            </a:r>
          </a:p>
          <a:p>
            <a:pPr marL="571500" indent="-571500">
              <a:lnSpc>
                <a:spcPct val="120000"/>
              </a:lnSpc>
              <a:buFont typeface="Wingdings" panose="05000000000000000000" pitchFamily="2" charset="2"/>
              <a:buChar char="§"/>
            </a:pPr>
            <a:r>
              <a:rPr lang="en-CA" sz="4300" b="0" dirty="0"/>
              <a:t>Experience as an independent HR consultant</a:t>
            </a:r>
          </a:p>
          <a:p>
            <a:pPr marL="571500" indent="-571500">
              <a:lnSpc>
                <a:spcPct val="120000"/>
              </a:lnSpc>
              <a:buFont typeface="Wingdings" panose="05000000000000000000" pitchFamily="2" charset="2"/>
              <a:buChar char="§"/>
            </a:pPr>
            <a:r>
              <a:rPr lang="en-CA" sz="4300" b="0" dirty="0"/>
              <a:t>Experience teaching an HR course at an accredited institution</a:t>
            </a:r>
          </a:p>
          <a:p>
            <a:pPr marL="571500" indent="-571500">
              <a:lnSpc>
                <a:spcPct val="120000"/>
              </a:lnSpc>
              <a:buFont typeface="Wingdings" panose="05000000000000000000" pitchFamily="2" charset="2"/>
              <a:buChar char="§"/>
            </a:pPr>
            <a:r>
              <a:rPr lang="en-CA" sz="4300" b="0" dirty="0"/>
              <a:t>Completion of any of the nine required courses in HR from the approved list (must have been taken within the past 10 years and meet the required grade level of 65% or higher).</a:t>
            </a:r>
          </a:p>
          <a:p>
            <a:pPr marL="571500" indent="-571500">
              <a:lnSpc>
                <a:spcPct val="120000"/>
              </a:lnSpc>
              <a:buFont typeface="Wingdings" panose="05000000000000000000" pitchFamily="2" charset="2"/>
              <a:buChar char="§"/>
            </a:pPr>
            <a:r>
              <a:rPr lang="en-CA" sz="4300" b="0" dirty="0"/>
              <a:t>The cost is $500.00 + HST – this is a non-refundable fee and does not include the fee(s) you may need to pay for transcripts, letters of verification, mailing costs, etc.</a:t>
            </a:r>
          </a:p>
          <a:p>
            <a:pPr marL="457200" indent="-457200">
              <a:buFont typeface="Arial" panose="020B0604020202020204" pitchFamily="34" charset="0"/>
              <a:buChar char="•"/>
              <a:defRPr/>
            </a:pPr>
            <a:endParaRPr lang="en-US" b="0" dirty="0"/>
          </a:p>
        </p:txBody>
      </p:sp>
    </p:spTree>
    <p:extLst>
      <p:ext uri="{BB962C8B-B14F-4D97-AF65-F5344CB8AC3E}">
        <p14:creationId xmlns:p14="http://schemas.microsoft.com/office/powerpoint/2010/main" val="2076365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5214" y="1583940"/>
            <a:ext cx="10174835" cy="4664459"/>
          </a:xfrm>
        </p:spPr>
        <p:txBody>
          <a:bodyPr>
            <a:normAutofit fontScale="92500" lnSpcReduction="10000"/>
          </a:bodyPr>
          <a:lstStyle/>
          <a:p>
            <a:pPr marL="457200" indent="-457200">
              <a:lnSpc>
                <a:spcPct val="110000"/>
              </a:lnSpc>
              <a:buFont typeface="Wingdings" panose="05000000000000000000" pitchFamily="2" charset="2"/>
              <a:buChar char="§"/>
            </a:pPr>
            <a:r>
              <a:rPr lang="en-US" b="0" dirty="0"/>
              <a:t>The experience must be in the scope of practice of human resources.</a:t>
            </a:r>
          </a:p>
          <a:p>
            <a:pPr marL="457200" indent="-457200">
              <a:lnSpc>
                <a:spcPct val="110000"/>
              </a:lnSpc>
              <a:buFont typeface="Wingdings" panose="05000000000000000000" pitchFamily="2" charset="2"/>
              <a:buChar char="§"/>
            </a:pPr>
            <a:r>
              <a:rPr lang="en-US" b="0" dirty="0"/>
              <a:t>The experience must be at an appropriate </a:t>
            </a:r>
            <a:r>
              <a:rPr lang="en-US" dirty="0"/>
              <a:t>professional level</a:t>
            </a:r>
            <a:r>
              <a:rPr lang="en-US" b="0" dirty="0"/>
              <a:t>.</a:t>
            </a:r>
          </a:p>
          <a:p>
            <a:pPr marL="457200" indent="-457200">
              <a:lnSpc>
                <a:spcPct val="110000"/>
              </a:lnSpc>
              <a:buFont typeface="Wingdings" panose="05000000000000000000" pitchFamily="2" charset="2"/>
              <a:buChar char="§"/>
            </a:pPr>
            <a:r>
              <a:rPr lang="en-US" b="0" dirty="0"/>
              <a:t>The experience must have been acquired within 10 years of the application date with at least three months experience in the previous two years (recency requirement).​</a:t>
            </a:r>
          </a:p>
          <a:p>
            <a:pPr>
              <a:lnSpc>
                <a:spcPct val="110000"/>
              </a:lnSpc>
            </a:pPr>
            <a:r>
              <a:rPr lang="en-US" b="0" dirty="0"/>
              <a:t>	- Extensive leaves [e.g. parental leaves] are </a:t>
            </a:r>
            <a:r>
              <a:rPr lang="en-US" b="0" u="sng" dirty="0"/>
              <a:t>not</a:t>
            </a:r>
            <a:r>
              <a:rPr lang="en-US" b="0" dirty="0"/>
              <a:t> 		credited towards time</a:t>
            </a:r>
          </a:p>
        </p:txBody>
      </p:sp>
      <p:sp>
        <p:nvSpPr>
          <p:cNvPr id="6" name="Title 6">
            <a:extLst>
              <a:ext uri="{FF2B5EF4-FFF2-40B4-BE49-F238E27FC236}">
                <a16:creationId xmlns:a16="http://schemas.microsoft.com/office/drawing/2014/main" id="{81EABDCC-DDC6-445D-9078-AD5B566806BE}"/>
              </a:ext>
            </a:extLst>
          </p:cNvPr>
          <p:cNvSpPr>
            <a:spLocks noGrp="1"/>
          </p:cNvSpPr>
          <p:nvPr>
            <p:ph type="title"/>
          </p:nvPr>
        </p:nvSpPr>
        <p:spPr>
          <a:xfrm>
            <a:off x="698500" y="414338"/>
            <a:ext cx="10655300" cy="804862"/>
          </a:xfrm>
        </p:spPr>
        <p:txBody>
          <a:bodyPr>
            <a:normAutofit/>
          </a:bodyPr>
          <a:lstStyle/>
          <a:p>
            <a:r>
              <a:rPr lang="en-CA" sz="3600" dirty="0">
                <a:solidFill>
                  <a:srgbClr val="FFC000"/>
                </a:solidFill>
              </a:rPr>
              <a:t>AR Experience Stream: Experience Criteria</a:t>
            </a:r>
          </a:p>
        </p:txBody>
      </p:sp>
    </p:spTree>
    <p:extLst>
      <p:ext uri="{BB962C8B-B14F-4D97-AF65-F5344CB8AC3E}">
        <p14:creationId xmlns:p14="http://schemas.microsoft.com/office/powerpoint/2010/main" val="209076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sz="3600" dirty="0">
                <a:solidFill>
                  <a:srgbClr val="FFC000"/>
                </a:solidFill>
              </a:rPr>
              <a:t>What does ‘in HR’ mean?</a:t>
            </a:r>
          </a:p>
        </p:txBody>
      </p:sp>
      <p:sp>
        <p:nvSpPr>
          <p:cNvPr id="8" name="Content Placeholder 7"/>
          <p:cNvSpPr>
            <a:spLocks noGrp="1"/>
          </p:cNvSpPr>
          <p:nvPr>
            <p:ph idx="1"/>
          </p:nvPr>
        </p:nvSpPr>
        <p:spPr>
          <a:prstGeom prst="rect">
            <a:avLst/>
          </a:prstGeom>
        </p:spPr>
        <p:txBody>
          <a:bodyPr>
            <a:normAutofit/>
          </a:bodyPr>
          <a:lstStyle/>
          <a:p>
            <a:pPr marL="285750" indent="-285750">
              <a:spcBef>
                <a:spcPct val="0"/>
              </a:spcBef>
              <a:buFont typeface="Arial" panose="020B0604020202020204" pitchFamily="34" charset="0"/>
              <a:buChar char="•"/>
            </a:pPr>
            <a:r>
              <a:rPr lang="en-CA" altLang="en-US" sz="2000" b="0" dirty="0"/>
              <a:t>The development and implementation of human resources policies and procedures</a:t>
            </a:r>
            <a:endParaRPr lang="en-US" altLang="en-US" sz="2000" b="0" dirty="0"/>
          </a:p>
          <a:p>
            <a:pPr marL="285750" indent="-285750">
              <a:spcBef>
                <a:spcPct val="0"/>
              </a:spcBef>
              <a:buFont typeface="Arial" panose="020B0604020202020204" pitchFamily="34" charset="0"/>
              <a:buChar char="•"/>
            </a:pPr>
            <a:r>
              <a:rPr lang="en-CA" altLang="en-US" sz="2000" b="0" dirty="0"/>
              <a:t>Consultation in the area of human resources management</a:t>
            </a:r>
            <a:endParaRPr lang="en-US" altLang="en-US" sz="2000" b="0" dirty="0"/>
          </a:p>
          <a:p>
            <a:pPr marL="285750" indent="-285750">
              <a:spcBef>
                <a:spcPct val="0"/>
              </a:spcBef>
              <a:buFont typeface="Arial" panose="020B0604020202020204" pitchFamily="34" charset="0"/>
              <a:buChar char="•"/>
            </a:pPr>
            <a:r>
              <a:rPr lang="en-CA" altLang="en-US" sz="2000" b="0" dirty="0"/>
              <a:t>Providing advice to clients, managers, and employees in matters pertaining to management of human resources</a:t>
            </a:r>
            <a:endParaRPr lang="en-US" altLang="en-US" sz="2000" b="0" dirty="0"/>
          </a:p>
          <a:p>
            <a:pPr marL="285750" indent="-285750">
              <a:spcBef>
                <a:spcPct val="0"/>
              </a:spcBef>
              <a:buFont typeface="Arial" panose="020B0604020202020204" pitchFamily="34" charset="0"/>
              <a:buChar char="•"/>
            </a:pPr>
            <a:r>
              <a:rPr lang="en-CA" altLang="en-US" sz="2000" b="0" dirty="0"/>
              <a:t>The representation of clients and organizations in proceedings related to human resources management</a:t>
            </a:r>
          </a:p>
          <a:p>
            <a:pPr marL="285750" indent="-285750">
              <a:spcBef>
                <a:spcPct val="0"/>
              </a:spcBef>
              <a:buFont typeface="Arial" panose="020B0604020202020204" pitchFamily="34" charset="0"/>
              <a:buChar char="•"/>
            </a:pPr>
            <a:r>
              <a:rPr lang="en-CA" altLang="en-US" sz="2000" b="0" dirty="0"/>
              <a:t>Program development and evaluation in the area of human resources management</a:t>
            </a:r>
          </a:p>
          <a:p>
            <a:pPr marL="285750" indent="-285750">
              <a:spcBef>
                <a:spcPct val="0"/>
              </a:spcBef>
              <a:buFont typeface="Arial" panose="020B0604020202020204" pitchFamily="34" charset="0"/>
              <a:buChar char="•"/>
            </a:pPr>
            <a:r>
              <a:rPr lang="en-CA" altLang="en-US" sz="2000" b="0" dirty="0"/>
              <a:t>The supervision of other human resources professionals whether registered or non-registered</a:t>
            </a:r>
            <a:endParaRPr lang="en-US" altLang="en-US" sz="2000" b="0" dirty="0"/>
          </a:p>
          <a:p>
            <a:pPr marL="285750" indent="-285750">
              <a:spcBef>
                <a:spcPct val="0"/>
              </a:spcBef>
              <a:buFont typeface="Arial" panose="020B0604020202020204" pitchFamily="34" charset="0"/>
              <a:buChar char="•"/>
            </a:pPr>
            <a:r>
              <a:rPr lang="en-CA" altLang="en-US" sz="2000" b="0" dirty="0"/>
              <a:t>Coaching of employees, managers, and other individuals in matters relating to work and employment</a:t>
            </a:r>
            <a:endParaRPr lang="en-US" altLang="en-US" sz="2000" b="0" dirty="0"/>
          </a:p>
          <a:p>
            <a:pPr marL="285750" indent="-285750">
              <a:spcBef>
                <a:spcPct val="0"/>
              </a:spcBef>
              <a:buFont typeface="Arial" panose="020B0604020202020204" pitchFamily="34" charset="0"/>
              <a:buChar char="•"/>
            </a:pPr>
            <a:r>
              <a:rPr lang="en-CA" altLang="en-US" sz="2000" b="0" dirty="0"/>
              <a:t>The conduct of research in the area of human resources management </a:t>
            </a:r>
          </a:p>
          <a:p>
            <a:pPr marL="285750" indent="-285750">
              <a:spcBef>
                <a:spcPct val="0"/>
              </a:spcBef>
              <a:buFont typeface="Arial" panose="020B0604020202020204" pitchFamily="34" charset="0"/>
              <a:buChar char="•"/>
            </a:pPr>
            <a:r>
              <a:rPr lang="en-CA" altLang="en-US" sz="2000" b="0" dirty="0"/>
              <a:t>Teaching in the area of human resources management</a:t>
            </a:r>
            <a:endParaRPr lang="en-US" altLang="en-US" sz="2000" b="0" dirty="0"/>
          </a:p>
          <a:p>
            <a:pPr marL="285750" indent="-285750">
              <a:spcBef>
                <a:spcPct val="0"/>
              </a:spcBef>
              <a:buFont typeface="Arial" panose="020B0604020202020204" pitchFamily="34" charset="0"/>
              <a:buChar char="•"/>
            </a:pPr>
            <a:endParaRPr lang="en-US" altLang="en-US" sz="2000" b="0" dirty="0"/>
          </a:p>
          <a:p>
            <a:pPr marL="457200" indent="-457200">
              <a:buFont typeface="Arial" panose="020B0604020202020204" pitchFamily="34" charset="0"/>
              <a:buChar char="•"/>
              <a:defRPr/>
            </a:pPr>
            <a:endParaRPr lang="en-US" sz="3200" b="0" dirty="0"/>
          </a:p>
        </p:txBody>
      </p:sp>
    </p:spTree>
    <p:extLst>
      <p:ext uri="{BB962C8B-B14F-4D97-AF65-F5344CB8AC3E}">
        <p14:creationId xmlns:p14="http://schemas.microsoft.com/office/powerpoint/2010/main" val="79673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2ADEAD-BC25-47F6-A156-64B3DFEE3EEE}"/>
              </a:ext>
            </a:extLst>
          </p:cNvPr>
          <p:cNvSpPr>
            <a:spLocks noGrp="1"/>
          </p:cNvSpPr>
          <p:nvPr>
            <p:ph type="body" sz="half" idx="2"/>
          </p:nvPr>
        </p:nvSpPr>
        <p:spPr>
          <a:xfrm>
            <a:off x="839788" y="995363"/>
            <a:ext cx="3932237" cy="4873625"/>
          </a:xfrm>
        </p:spPr>
        <p:txBody>
          <a:bodyPr/>
          <a:lstStyle/>
          <a:p>
            <a:r>
              <a:rPr lang="en-CA" sz="2800" dirty="0"/>
              <a:t>Thomas Callitsis</a:t>
            </a:r>
          </a:p>
          <a:p>
            <a:r>
              <a:rPr lang="en-CA" dirty="0">
                <a:hlinkClick r:id="rId2"/>
              </a:rPr>
              <a:t>tcallitsis@hrpa.ca</a:t>
            </a:r>
            <a:r>
              <a:rPr lang="en-CA" dirty="0"/>
              <a:t> </a:t>
            </a:r>
          </a:p>
          <a:p>
            <a:r>
              <a:rPr lang="en-CA" dirty="0"/>
              <a:t>416-923-2324 x 301</a:t>
            </a:r>
          </a:p>
          <a:p>
            <a:r>
              <a:rPr lang="en-CA" dirty="0"/>
              <a:t>Exams Specialist </a:t>
            </a:r>
          </a:p>
          <a:p>
            <a:r>
              <a:rPr lang="en-CA" dirty="0"/>
              <a:t>Human Resources Professionals Association</a:t>
            </a:r>
          </a:p>
          <a:p>
            <a:endParaRPr lang="en-CA" dirty="0"/>
          </a:p>
        </p:txBody>
      </p:sp>
      <p:sp>
        <p:nvSpPr>
          <p:cNvPr id="5" name="Slide Number Placeholder 4">
            <a:extLst>
              <a:ext uri="{FF2B5EF4-FFF2-40B4-BE49-F238E27FC236}">
                <a16:creationId xmlns:a16="http://schemas.microsoft.com/office/drawing/2014/main" id="{9628AEA7-A655-4E3E-A690-489CAD6CBD9E}"/>
              </a:ext>
            </a:extLst>
          </p:cNvPr>
          <p:cNvSpPr>
            <a:spLocks noGrp="1"/>
          </p:cNvSpPr>
          <p:nvPr>
            <p:ph type="sldNum" sz="quarter" idx="10"/>
          </p:nvPr>
        </p:nvSpPr>
        <p:spPr/>
        <p:txBody>
          <a:bodyPr/>
          <a:lstStyle/>
          <a:p>
            <a:fld id="{A9B67BE4-B697-4B0C-AED9-AED1985FFEB6}" type="slidenum">
              <a:rPr lang="en-CA" smtClean="0"/>
              <a:pPr/>
              <a:t>2</a:t>
            </a:fld>
            <a:endParaRPr lang="en-CA" dirty="0"/>
          </a:p>
        </p:txBody>
      </p:sp>
      <p:pic>
        <p:nvPicPr>
          <p:cNvPr id="10" name="Picture 9">
            <a:extLst>
              <a:ext uri="{FF2B5EF4-FFF2-40B4-BE49-F238E27FC236}">
                <a16:creationId xmlns:a16="http://schemas.microsoft.com/office/drawing/2014/main" id="{A1E278A0-0C84-48B6-974A-C49D78724731}"/>
              </a:ext>
            </a:extLst>
          </p:cNvPr>
          <p:cNvPicPr>
            <a:picLocks noChangeAspect="1"/>
          </p:cNvPicPr>
          <p:nvPr/>
        </p:nvPicPr>
        <p:blipFill>
          <a:blip r:embed="rId3"/>
          <a:stretch>
            <a:fillRect/>
          </a:stretch>
        </p:blipFill>
        <p:spPr>
          <a:xfrm>
            <a:off x="6658668" y="888848"/>
            <a:ext cx="3719328" cy="4567323"/>
          </a:xfrm>
          <a:prstGeom prst="rect">
            <a:avLst/>
          </a:prstGeom>
        </p:spPr>
      </p:pic>
    </p:spTree>
    <p:extLst>
      <p:ext uri="{BB962C8B-B14F-4D97-AF65-F5344CB8AC3E}">
        <p14:creationId xmlns:p14="http://schemas.microsoft.com/office/powerpoint/2010/main" val="234769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sz="3600" dirty="0">
                <a:solidFill>
                  <a:srgbClr val="FFC000"/>
                </a:solidFill>
              </a:rPr>
              <a:t>What is ‘professional level’ HR?</a:t>
            </a:r>
          </a:p>
        </p:txBody>
      </p:sp>
      <p:sp>
        <p:nvSpPr>
          <p:cNvPr id="8" name="Content Placeholder 7"/>
          <p:cNvSpPr>
            <a:spLocks noGrp="1"/>
          </p:cNvSpPr>
          <p:nvPr>
            <p:ph idx="1"/>
          </p:nvPr>
        </p:nvSpPr>
        <p:spPr>
          <a:prstGeom prst="rect">
            <a:avLst/>
          </a:prstGeom>
        </p:spPr>
        <p:txBody>
          <a:bodyPr>
            <a:normAutofit fontScale="55000" lnSpcReduction="20000"/>
          </a:bodyPr>
          <a:lstStyle/>
          <a:p>
            <a:pPr marL="571500" indent="-571500">
              <a:lnSpc>
                <a:spcPct val="120000"/>
              </a:lnSpc>
              <a:spcAft>
                <a:spcPts val="800"/>
              </a:spcAft>
              <a:buFont typeface="Arial" panose="020B0604020202020204" pitchFamily="34" charset="0"/>
              <a:buChar char="•"/>
              <a:defRPr/>
            </a:pPr>
            <a:r>
              <a:rPr lang="en-CA" sz="3800" dirty="0"/>
              <a:t>Independence of actions </a:t>
            </a:r>
            <a:r>
              <a:rPr lang="en-CA" sz="3800" b="0" dirty="0"/>
              <a:t>— the amount of planning, self-direction, decision-making and autonomy involved in the work experience </a:t>
            </a:r>
          </a:p>
          <a:p>
            <a:pPr marL="571500" indent="-571500">
              <a:lnSpc>
                <a:spcPct val="120000"/>
              </a:lnSpc>
              <a:spcAft>
                <a:spcPts val="800"/>
              </a:spcAft>
              <a:buFont typeface="Arial" panose="020B0604020202020204" pitchFamily="34" charset="0"/>
              <a:buChar char="•"/>
              <a:defRPr/>
            </a:pPr>
            <a:r>
              <a:rPr lang="en-CA" sz="3800" dirty="0"/>
              <a:t>Depth of work requirements </a:t>
            </a:r>
            <a:r>
              <a:rPr lang="en-CA" sz="3800" b="0" dirty="0"/>
              <a:t>— the extent to which work experience requires information analysis and interpretation of relevant information </a:t>
            </a:r>
          </a:p>
          <a:p>
            <a:pPr marL="571500" indent="-571500">
              <a:lnSpc>
                <a:spcPct val="120000"/>
              </a:lnSpc>
              <a:spcAft>
                <a:spcPts val="800"/>
              </a:spcAft>
              <a:buFont typeface="Arial" panose="020B0604020202020204" pitchFamily="34" charset="0"/>
              <a:buChar char="•"/>
              <a:defRPr/>
            </a:pPr>
            <a:r>
              <a:rPr lang="en-CA" sz="3800" dirty="0"/>
              <a:t>Level of interaction </a:t>
            </a:r>
            <a:r>
              <a:rPr lang="en-CA" sz="3800" b="0" dirty="0"/>
              <a:t>— relates to the degree to which the individual interacts with a broad spectrum of contacts, including decision-makers</a:t>
            </a:r>
          </a:p>
          <a:p>
            <a:pPr marL="571500" indent="-571500">
              <a:lnSpc>
                <a:spcPct val="120000"/>
              </a:lnSpc>
              <a:spcAft>
                <a:spcPts val="800"/>
              </a:spcAft>
              <a:buFont typeface="Arial" panose="020B0604020202020204" pitchFamily="34" charset="0"/>
              <a:buChar char="•"/>
              <a:defRPr/>
            </a:pPr>
            <a:r>
              <a:rPr lang="en-CA" sz="3800" dirty="0"/>
              <a:t>Responsibility for work outcome </a:t>
            </a:r>
            <a:r>
              <a:rPr lang="en-CA" sz="3800" b="0" dirty="0"/>
              <a:t>— relates to accuracy and extent to which the individual is held accountable for his/her work and decisions </a:t>
            </a:r>
          </a:p>
          <a:p>
            <a:pPr marL="0" indent="0">
              <a:lnSpc>
                <a:spcPct val="120000"/>
              </a:lnSpc>
              <a:buNone/>
              <a:defRPr/>
            </a:pPr>
            <a:r>
              <a:rPr lang="en-CA" sz="3800" b="0" dirty="0">
                <a:solidFill>
                  <a:srgbClr val="FF2D2D"/>
                </a:solidFill>
              </a:rPr>
              <a:t>Note: </a:t>
            </a:r>
            <a:r>
              <a:rPr lang="en-CA" sz="3800" b="0" u="sng" dirty="0">
                <a:solidFill>
                  <a:srgbClr val="FF2D2D"/>
                </a:solidFill>
              </a:rPr>
              <a:t>All</a:t>
            </a:r>
            <a:r>
              <a:rPr lang="en-CA" sz="3800" b="0" dirty="0">
                <a:solidFill>
                  <a:srgbClr val="FF2D2D"/>
                </a:solidFill>
              </a:rPr>
              <a:t> four dimensions must be present in each position for the experience to be considered at a professional level. The job title does </a:t>
            </a:r>
            <a:r>
              <a:rPr lang="en-CA" sz="3800" b="0" u="sng" dirty="0">
                <a:solidFill>
                  <a:srgbClr val="FF2D2D"/>
                </a:solidFill>
              </a:rPr>
              <a:t>not</a:t>
            </a:r>
            <a:r>
              <a:rPr lang="en-CA" sz="3800" b="0" dirty="0">
                <a:solidFill>
                  <a:srgbClr val="FF2D2D"/>
                </a:solidFill>
              </a:rPr>
              <a:t> matter. Experience is assessed based on duties/responsibilities.</a:t>
            </a:r>
            <a:endParaRPr lang="en-US" sz="3800" b="0" dirty="0">
              <a:solidFill>
                <a:srgbClr val="FF2D2D"/>
              </a:solidFill>
            </a:endParaRPr>
          </a:p>
          <a:p>
            <a:pPr>
              <a:defRPr/>
            </a:pPr>
            <a:endParaRPr lang="en-US" b="0" dirty="0"/>
          </a:p>
        </p:txBody>
      </p:sp>
    </p:spTree>
    <p:extLst>
      <p:ext uri="{BB962C8B-B14F-4D97-AF65-F5344CB8AC3E}">
        <p14:creationId xmlns:p14="http://schemas.microsoft.com/office/powerpoint/2010/main" val="3719530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734" y="1020933"/>
            <a:ext cx="10975402" cy="5299968"/>
          </a:xfrm>
        </p:spPr>
        <p:txBody>
          <a:bodyPr>
            <a:normAutofit fontScale="92500" lnSpcReduction="20000"/>
          </a:bodyPr>
          <a:lstStyle/>
          <a:p>
            <a:pPr marL="0" indent="0">
              <a:buNone/>
              <a:defRPr/>
            </a:pPr>
            <a:r>
              <a:rPr lang="en-US" sz="2800" b="1" dirty="0">
                <a:solidFill>
                  <a:schemeClr val="bg2">
                    <a:lumMod val="10000"/>
                  </a:schemeClr>
                </a:solidFill>
              </a:rPr>
              <a:t>Required documents:</a:t>
            </a:r>
            <a:br>
              <a:rPr lang="en-US" sz="3467" dirty="0">
                <a:solidFill>
                  <a:schemeClr val="bg2">
                    <a:lumMod val="10000"/>
                  </a:schemeClr>
                </a:solidFill>
              </a:rPr>
            </a:br>
            <a:endParaRPr lang="en-US" sz="1067" dirty="0">
              <a:solidFill>
                <a:schemeClr val="bg2">
                  <a:lumMod val="10000"/>
                </a:schemeClr>
              </a:solidFill>
            </a:endParaRPr>
          </a:p>
          <a:p>
            <a:pPr marL="914400" lvl="1" indent="-457200">
              <a:buClr>
                <a:schemeClr val="bg2">
                  <a:lumMod val="10000"/>
                </a:schemeClr>
              </a:buClr>
              <a:buFont typeface="+mj-lt"/>
              <a:buAutoNum type="arabicPeriod"/>
              <a:defRPr/>
            </a:pPr>
            <a:r>
              <a:rPr lang="en-US" dirty="0">
                <a:solidFill>
                  <a:schemeClr val="bg2">
                    <a:lumMod val="10000"/>
                  </a:schemeClr>
                </a:solidFill>
              </a:rPr>
              <a:t>AR Experience A</a:t>
            </a:r>
            <a:r>
              <a:rPr lang="en-US" sz="2400" dirty="0">
                <a:solidFill>
                  <a:schemeClr val="bg2">
                    <a:lumMod val="10000"/>
                  </a:schemeClr>
                </a:solidFill>
              </a:rPr>
              <a:t>pplication form</a:t>
            </a:r>
          </a:p>
          <a:p>
            <a:pPr marL="914400" lvl="1" indent="-457200">
              <a:buClr>
                <a:schemeClr val="bg2">
                  <a:lumMod val="10000"/>
                </a:schemeClr>
              </a:buClr>
              <a:buFont typeface="+mj-lt"/>
              <a:buAutoNum type="arabicPeriod"/>
              <a:defRPr/>
            </a:pPr>
            <a:r>
              <a:rPr lang="en-US" dirty="0">
                <a:solidFill>
                  <a:schemeClr val="bg2">
                    <a:lumMod val="10000"/>
                  </a:schemeClr>
                </a:solidFill>
              </a:rPr>
              <a:t>Chronological resume</a:t>
            </a:r>
            <a:endParaRPr lang="en-US" sz="2400" dirty="0">
              <a:solidFill>
                <a:schemeClr val="bg2">
                  <a:lumMod val="10000"/>
                </a:schemeClr>
              </a:solidFill>
            </a:endParaRPr>
          </a:p>
          <a:p>
            <a:pPr marL="914400" lvl="1" indent="-457200">
              <a:buClr>
                <a:schemeClr val="bg2">
                  <a:lumMod val="10000"/>
                </a:schemeClr>
              </a:buClr>
              <a:buFont typeface="+mj-lt"/>
              <a:buAutoNum type="arabicPeriod"/>
              <a:defRPr/>
            </a:pPr>
            <a:r>
              <a:rPr lang="en-US" sz="2400" dirty="0">
                <a:solidFill>
                  <a:schemeClr val="bg2">
                    <a:lumMod val="10000"/>
                  </a:schemeClr>
                </a:solidFill>
              </a:rPr>
              <a:t>Questionnaire for each job position </a:t>
            </a:r>
          </a:p>
          <a:p>
            <a:pPr marL="914400" lvl="1" indent="-457200">
              <a:buClr>
                <a:schemeClr val="bg2">
                  <a:lumMod val="10000"/>
                </a:schemeClr>
              </a:buClr>
              <a:buFont typeface="+mj-lt"/>
              <a:buAutoNum type="arabicPeriod"/>
              <a:defRPr/>
            </a:pPr>
            <a:r>
              <a:rPr lang="en-US" sz="2400" dirty="0">
                <a:solidFill>
                  <a:schemeClr val="bg2">
                    <a:lumMod val="10000"/>
                  </a:schemeClr>
                </a:solidFill>
              </a:rPr>
              <a:t>Job description for each job position</a:t>
            </a:r>
          </a:p>
          <a:p>
            <a:pPr marL="914400" lvl="1" indent="-457200">
              <a:buClr>
                <a:schemeClr val="bg2">
                  <a:lumMod val="10000"/>
                </a:schemeClr>
              </a:buClr>
              <a:buFont typeface="+mj-lt"/>
              <a:buAutoNum type="arabicPeriod"/>
              <a:defRPr/>
            </a:pPr>
            <a:r>
              <a:rPr lang="en-US" sz="2400" dirty="0">
                <a:solidFill>
                  <a:schemeClr val="bg2">
                    <a:lumMod val="10000"/>
                  </a:schemeClr>
                </a:solidFill>
              </a:rPr>
              <a:t>Organizational chart for each job position</a:t>
            </a:r>
          </a:p>
          <a:p>
            <a:pPr marL="457200" lvl="1" indent="0">
              <a:buClr>
                <a:schemeClr val="bg2">
                  <a:lumMod val="10000"/>
                </a:schemeClr>
              </a:buClr>
              <a:buNone/>
              <a:defRPr/>
            </a:pPr>
            <a:endParaRPr lang="en-US" sz="2400" dirty="0">
              <a:solidFill>
                <a:schemeClr val="bg2">
                  <a:lumMod val="10000"/>
                </a:schemeClr>
              </a:solidFill>
            </a:endParaRPr>
          </a:p>
          <a:p>
            <a:pPr marL="457200" lvl="1" indent="0">
              <a:buClr>
                <a:schemeClr val="bg2">
                  <a:lumMod val="10000"/>
                </a:schemeClr>
              </a:buClr>
              <a:buNone/>
              <a:defRPr/>
            </a:pPr>
            <a:r>
              <a:rPr lang="en-US" dirty="0">
                <a:solidFill>
                  <a:schemeClr val="bg2">
                    <a:lumMod val="10000"/>
                  </a:schemeClr>
                </a:solidFill>
              </a:rPr>
              <a:t>If combining experience with HR courses/HR-related designations:</a:t>
            </a:r>
          </a:p>
          <a:p>
            <a:pPr marL="457200" lvl="1" indent="0">
              <a:buClr>
                <a:schemeClr val="bg2">
                  <a:lumMod val="10000"/>
                </a:schemeClr>
              </a:buClr>
              <a:buNone/>
              <a:defRPr/>
            </a:pPr>
            <a:r>
              <a:rPr lang="en-US" sz="2400" dirty="0">
                <a:solidFill>
                  <a:schemeClr val="bg2">
                    <a:lumMod val="10000"/>
                  </a:schemeClr>
                </a:solidFill>
              </a:rPr>
              <a:t>6. </a:t>
            </a:r>
            <a:r>
              <a:rPr lang="en-US" dirty="0">
                <a:solidFill>
                  <a:schemeClr val="bg2">
                    <a:lumMod val="10000"/>
                  </a:schemeClr>
                </a:solidFill>
              </a:rPr>
              <a:t>Original Transcript (approved courses only)</a:t>
            </a:r>
          </a:p>
          <a:p>
            <a:pPr marL="457200" lvl="1" indent="0">
              <a:buClr>
                <a:schemeClr val="bg2">
                  <a:lumMod val="10000"/>
                </a:schemeClr>
              </a:buClr>
              <a:buNone/>
              <a:defRPr/>
            </a:pPr>
            <a:r>
              <a:rPr lang="en-US" dirty="0">
                <a:solidFill>
                  <a:schemeClr val="bg2">
                    <a:lumMod val="10000"/>
                  </a:schemeClr>
                </a:solidFill>
              </a:rPr>
              <a:t>7. Certificate of Standing/Confirmation of HR-related designation</a:t>
            </a:r>
          </a:p>
          <a:p>
            <a:pPr marL="457200" lvl="1" indent="0">
              <a:buClr>
                <a:schemeClr val="bg2">
                  <a:lumMod val="10000"/>
                </a:schemeClr>
              </a:buClr>
              <a:buNone/>
              <a:defRPr/>
            </a:pPr>
            <a:endParaRPr lang="en-US" dirty="0">
              <a:solidFill>
                <a:schemeClr val="bg2">
                  <a:lumMod val="10000"/>
                </a:schemeClr>
              </a:solidFill>
            </a:endParaRPr>
          </a:p>
          <a:p>
            <a:pPr marL="457200" lvl="1" indent="0">
              <a:buClr>
                <a:schemeClr val="bg2">
                  <a:lumMod val="10000"/>
                </a:schemeClr>
              </a:buClr>
              <a:buNone/>
              <a:defRPr/>
            </a:pPr>
            <a:r>
              <a:rPr lang="en-US" dirty="0">
                <a:solidFill>
                  <a:schemeClr val="bg2">
                    <a:lumMod val="10000"/>
                  </a:schemeClr>
                </a:solidFill>
              </a:rPr>
              <a:t>Applications should be emailed to </a:t>
            </a:r>
            <a:r>
              <a:rPr lang="en-US" dirty="0">
                <a:solidFill>
                  <a:schemeClr val="bg2">
                    <a:lumMod val="10000"/>
                  </a:schemeClr>
                </a:solidFill>
                <a:hlinkClick r:id="rId2"/>
              </a:rPr>
              <a:t>registrar@hrpa.ca</a:t>
            </a:r>
            <a:r>
              <a:rPr lang="en-US" dirty="0">
                <a:solidFill>
                  <a:schemeClr val="bg2">
                    <a:lumMod val="10000"/>
                  </a:schemeClr>
                </a:solidFill>
              </a:rPr>
              <a:t>. Original transcripts (if applicable) must be mailed to HRPA’s office.</a:t>
            </a:r>
          </a:p>
          <a:p>
            <a:pPr marL="457200" lvl="1" indent="0">
              <a:buClr>
                <a:schemeClr val="bg2">
                  <a:lumMod val="10000"/>
                </a:schemeClr>
              </a:buClr>
              <a:buNone/>
              <a:defRPr/>
            </a:pPr>
            <a:endParaRPr lang="en-US" dirty="0">
              <a:solidFill>
                <a:schemeClr val="bg2">
                  <a:lumMod val="10000"/>
                </a:schemeClr>
              </a:solidFill>
            </a:endParaRPr>
          </a:p>
          <a:p>
            <a:pPr marL="457200" lvl="1" indent="0">
              <a:buClr>
                <a:schemeClr val="bg2">
                  <a:lumMod val="10000"/>
                </a:schemeClr>
              </a:buClr>
              <a:buNone/>
              <a:defRPr/>
            </a:pPr>
            <a:r>
              <a:rPr lang="en-US" sz="2400" dirty="0">
                <a:solidFill>
                  <a:schemeClr val="bg2">
                    <a:lumMod val="10000"/>
                  </a:schemeClr>
                </a:solidFill>
              </a:rPr>
              <a:t>Deadline date: always the last business day of the month (except December)</a:t>
            </a:r>
          </a:p>
          <a:p>
            <a:pPr marL="457200" lvl="1" indent="0">
              <a:buClr>
                <a:schemeClr val="bg2">
                  <a:lumMod val="10000"/>
                </a:schemeClr>
              </a:buClr>
              <a:buNone/>
              <a:defRPr/>
            </a:pPr>
            <a:r>
              <a:rPr lang="en-US" dirty="0">
                <a:solidFill>
                  <a:schemeClr val="bg2">
                    <a:lumMod val="10000"/>
                  </a:schemeClr>
                </a:solidFill>
              </a:rPr>
              <a:t>Results are emailed approximately 8-10 weeks from the deadline date</a:t>
            </a:r>
            <a:endParaRPr lang="en-US" sz="2400" dirty="0">
              <a:solidFill>
                <a:schemeClr val="bg2">
                  <a:lumMod val="10000"/>
                </a:schemeClr>
              </a:solidFill>
            </a:endParaRPr>
          </a:p>
          <a:p>
            <a:pPr marL="457200" lvl="1" indent="0">
              <a:buClr>
                <a:schemeClr val="bg2">
                  <a:lumMod val="10000"/>
                </a:schemeClr>
              </a:buClr>
              <a:buNone/>
              <a:defRPr/>
            </a:pPr>
            <a:endParaRPr lang="en-US" dirty="0">
              <a:solidFill>
                <a:schemeClr val="bg2">
                  <a:lumMod val="10000"/>
                </a:schemeClr>
              </a:solidFill>
            </a:endParaRPr>
          </a:p>
        </p:txBody>
      </p:sp>
      <p:sp>
        <p:nvSpPr>
          <p:cNvPr id="4" name="Title 6">
            <a:extLst>
              <a:ext uri="{FF2B5EF4-FFF2-40B4-BE49-F238E27FC236}">
                <a16:creationId xmlns:a16="http://schemas.microsoft.com/office/drawing/2014/main" id="{F0237039-DE77-4839-A7A9-51B512A9279C}"/>
              </a:ext>
            </a:extLst>
          </p:cNvPr>
          <p:cNvSpPr txBox="1">
            <a:spLocks/>
          </p:cNvSpPr>
          <p:nvPr/>
        </p:nvSpPr>
        <p:spPr>
          <a:xfrm>
            <a:off x="698734" y="216553"/>
            <a:ext cx="10655066" cy="804380"/>
          </a:xfrm>
          <a:prstGeom prst="rect">
            <a:avLst/>
          </a:prstGeom>
        </p:spPr>
        <p:txBody>
          <a:bodyPr>
            <a:normAutofit/>
          </a:bodyPr>
          <a:lstStyle>
            <a:lvl1pPr algn="l" defTabSz="914400" rtl="0" eaLnBrk="1" latinLnBrk="0" hangingPunct="1">
              <a:lnSpc>
                <a:spcPct val="90000"/>
              </a:lnSpc>
              <a:spcBef>
                <a:spcPct val="0"/>
              </a:spcBef>
              <a:buNone/>
              <a:defRPr sz="4400" b="1" kern="1200" baseline="0">
                <a:solidFill>
                  <a:schemeClr val="tx1"/>
                </a:solidFill>
                <a:latin typeface="Poppins" panose="00000500000000000000" pitchFamily="2" charset="0"/>
                <a:ea typeface="+mj-ea"/>
                <a:cs typeface="Poppins" panose="00000500000000000000" pitchFamily="2" charset="0"/>
              </a:defRPr>
            </a:lvl1pPr>
          </a:lstStyle>
          <a:p>
            <a:r>
              <a:rPr lang="en-CA" sz="3600" dirty="0">
                <a:solidFill>
                  <a:srgbClr val="FFC000"/>
                </a:solidFill>
              </a:rPr>
              <a:t>AR Experience Application</a:t>
            </a:r>
          </a:p>
        </p:txBody>
      </p:sp>
    </p:spTree>
    <p:extLst>
      <p:ext uri="{BB962C8B-B14F-4D97-AF65-F5344CB8AC3E}">
        <p14:creationId xmlns:p14="http://schemas.microsoft.com/office/powerpoint/2010/main" val="1620698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752B1C-C3BF-4452-A2C6-92A91FF401AE}"/>
              </a:ext>
            </a:extLst>
          </p:cNvPr>
          <p:cNvSpPr>
            <a:spLocks noGrp="1"/>
          </p:cNvSpPr>
          <p:nvPr>
            <p:ph type="sldNum" sz="quarter" idx="10"/>
          </p:nvPr>
        </p:nvSpPr>
        <p:spPr/>
        <p:txBody>
          <a:bodyPr/>
          <a:lstStyle/>
          <a:p>
            <a:fld id="{A9B67BE4-B697-4B0C-AED9-AED1985FFEB6}" type="slidenum">
              <a:rPr lang="en-CA" smtClean="0"/>
              <a:pPr/>
              <a:t>22</a:t>
            </a:fld>
            <a:endParaRPr lang="en-CA" dirty="0"/>
          </a:p>
        </p:txBody>
      </p:sp>
      <p:sp>
        <p:nvSpPr>
          <p:cNvPr id="3" name="Title 2">
            <a:extLst>
              <a:ext uri="{FF2B5EF4-FFF2-40B4-BE49-F238E27FC236}">
                <a16:creationId xmlns:a16="http://schemas.microsoft.com/office/drawing/2014/main" id="{676C3E5E-F6A8-437F-A857-CBBF161C8F89}"/>
              </a:ext>
            </a:extLst>
          </p:cNvPr>
          <p:cNvSpPr>
            <a:spLocks noGrp="1"/>
          </p:cNvSpPr>
          <p:nvPr>
            <p:ph type="title"/>
          </p:nvPr>
        </p:nvSpPr>
        <p:spPr>
          <a:xfrm>
            <a:off x="592202" y="2705260"/>
            <a:ext cx="10655066" cy="804380"/>
          </a:xfrm>
        </p:spPr>
        <p:txBody>
          <a:bodyPr/>
          <a:lstStyle/>
          <a:p>
            <a:pPr algn="ctr"/>
            <a:r>
              <a:rPr lang="en-CA" sz="3600" dirty="0">
                <a:solidFill>
                  <a:srgbClr val="FFC000"/>
                </a:solidFill>
              </a:rPr>
              <a:t>Questions?</a:t>
            </a:r>
          </a:p>
        </p:txBody>
      </p:sp>
    </p:spTree>
    <p:extLst>
      <p:ext uri="{BB962C8B-B14F-4D97-AF65-F5344CB8AC3E}">
        <p14:creationId xmlns:p14="http://schemas.microsoft.com/office/powerpoint/2010/main" val="2449738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95E818-F832-41D5-9C7F-D91D9C0B79C9}"/>
              </a:ext>
            </a:extLst>
          </p:cNvPr>
          <p:cNvSpPr>
            <a:spLocks noGrp="1"/>
          </p:cNvSpPr>
          <p:nvPr>
            <p:ph type="body" sz="quarter" idx="11"/>
          </p:nvPr>
        </p:nvSpPr>
        <p:spPr/>
        <p:txBody>
          <a:bodyPr/>
          <a:lstStyle/>
          <a:p>
            <a:r>
              <a:rPr lang="en-US" dirty="0"/>
              <a:t>Thank You!</a:t>
            </a:r>
          </a:p>
        </p:txBody>
      </p:sp>
    </p:spTree>
    <p:extLst>
      <p:ext uri="{BB962C8B-B14F-4D97-AF65-F5344CB8AC3E}">
        <p14:creationId xmlns:p14="http://schemas.microsoft.com/office/powerpoint/2010/main" val="1265194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2ADEAD-BC25-47F6-A156-64B3DFEE3EEE}"/>
              </a:ext>
            </a:extLst>
          </p:cNvPr>
          <p:cNvSpPr>
            <a:spLocks noGrp="1"/>
          </p:cNvSpPr>
          <p:nvPr>
            <p:ph type="body" sz="half" idx="2"/>
          </p:nvPr>
        </p:nvSpPr>
        <p:spPr>
          <a:xfrm>
            <a:off x="839788" y="995363"/>
            <a:ext cx="3932237" cy="4873625"/>
          </a:xfrm>
        </p:spPr>
        <p:txBody>
          <a:bodyPr/>
          <a:lstStyle/>
          <a:p>
            <a:r>
              <a:rPr lang="en-US" sz="2800" dirty="0"/>
              <a:t>Arianne Andres</a:t>
            </a:r>
          </a:p>
          <a:p>
            <a:r>
              <a:rPr lang="en-US" dirty="0">
                <a:hlinkClick r:id="rId2"/>
              </a:rPr>
              <a:t>aandres@hrpa.ca</a:t>
            </a:r>
            <a:r>
              <a:rPr lang="en-US" dirty="0"/>
              <a:t> </a:t>
            </a:r>
          </a:p>
          <a:p>
            <a:r>
              <a:rPr lang="en-US" dirty="0"/>
              <a:t>416-923-2324 x 351</a:t>
            </a:r>
          </a:p>
          <a:p>
            <a:r>
              <a:rPr lang="en-US" dirty="0"/>
              <a:t>Regulatory Process Specialist</a:t>
            </a:r>
          </a:p>
          <a:p>
            <a:r>
              <a:rPr lang="en-US" dirty="0"/>
              <a:t>Human Resources Professionals Association</a:t>
            </a:r>
          </a:p>
          <a:p>
            <a:endParaRPr lang="en-CA" dirty="0"/>
          </a:p>
        </p:txBody>
      </p:sp>
      <p:sp>
        <p:nvSpPr>
          <p:cNvPr id="5" name="Slide Number Placeholder 4">
            <a:extLst>
              <a:ext uri="{FF2B5EF4-FFF2-40B4-BE49-F238E27FC236}">
                <a16:creationId xmlns:a16="http://schemas.microsoft.com/office/drawing/2014/main" id="{9628AEA7-A655-4E3E-A690-489CAD6CBD9E}"/>
              </a:ext>
            </a:extLst>
          </p:cNvPr>
          <p:cNvSpPr>
            <a:spLocks noGrp="1"/>
          </p:cNvSpPr>
          <p:nvPr>
            <p:ph type="sldNum" sz="quarter" idx="10"/>
          </p:nvPr>
        </p:nvSpPr>
        <p:spPr/>
        <p:txBody>
          <a:bodyPr/>
          <a:lstStyle/>
          <a:p>
            <a:fld id="{A9B67BE4-B697-4B0C-AED9-AED1985FFEB6}" type="slidenum">
              <a:rPr lang="en-CA" smtClean="0"/>
              <a:pPr/>
              <a:t>3</a:t>
            </a:fld>
            <a:endParaRPr lang="en-CA" dirty="0"/>
          </a:p>
        </p:txBody>
      </p:sp>
      <p:pic>
        <p:nvPicPr>
          <p:cNvPr id="6" name="Picture 5" descr="A person smiling for the camera&#10;&#10;Description automatically generated">
            <a:extLst>
              <a:ext uri="{FF2B5EF4-FFF2-40B4-BE49-F238E27FC236}">
                <a16:creationId xmlns:a16="http://schemas.microsoft.com/office/drawing/2014/main" id="{B630B2E1-13BF-49E0-B56F-9DC736E3AF13}"/>
              </a:ext>
            </a:extLst>
          </p:cNvPr>
          <p:cNvPicPr>
            <a:picLocks noChangeAspect="1"/>
          </p:cNvPicPr>
          <p:nvPr/>
        </p:nvPicPr>
        <p:blipFill rotWithShape="1">
          <a:blip r:embed="rId3">
            <a:extLst>
              <a:ext uri="{28A0092B-C50C-407E-A947-70E740481C1C}">
                <a14:useLocalDpi xmlns:a14="http://schemas.microsoft.com/office/drawing/2010/main" val="0"/>
              </a:ext>
            </a:extLst>
          </a:blip>
          <a:srcRect l="23461" r="20392"/>
          <a:stretch/>
        </p:blipFill>
        <p:spPr>
          <a:xfrm>
            <a:off x="6968972" y="1100830"/>
            <a:ext cx="3471168" cy="4417852"/>
          </a:xfrm>
          <a:prstGeom prst="rect">
            <a:avLst/>
          </a:prstGeom>
        </p:spPr>
      </p:pic>
    </p:spTree>
    <p:extLst>
      <p:ext uri="{BB962C8B-B14F-4D97-AF65-F5344CB8AC3E}">
        <p14:creationId xmlns:p14="http://schemas.microsoft.com/office/powerpoint/2010/main" val="830579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9D91-E7A8-477D-A113-E30BA6DE7505}"/>
              </a:ext>
            </a:extLst>
          </p:cNvPr>
          <p:cNvSpPr>
            <a:spLocks noGrp="1"/>
          </p:cNvSpPr>
          <p:nvPr>
            <p:ph type="title"/>
          </p:nvPr>
        </p:nvSpPr>
        <p:spPr>
          <a:xfrm>
            <a:off x="634992" y="816638"/>
            <a:ext cx="4476836" cy="5224724"/>
          </a:xfrm>
        </p:spPr>
        <p:txBody>
          <a:bodyPr anchor="ctr">
            <a:normAutofit/>
          </a:bodyPr>
          <a:lstStyle/>
          <a:p>
            <a:r>
              <a:rPr lang="en-CA" dirty="0"/>
              <a:t>ON24</a:t>
            </a:r>
            <a:br>
              <a:rPr lang="en-CA" dirty="0"/>
            </a:br>
            <a:r>
              <a:rPr lang="en-CA" dirty="0"/>
              <a:t>Housekeeping</a:t>
            </a:r>
          </a:p>
        </p:txBody>
      </p:sp>
      <p:graphicFrame>
        <p:nvGraphicFramePr>
          <p:cNvPr id="13" name="Content Placeholder 12">
            <a:extLst>
              <a:ext uri="{FF2B5EF4-FFF2-40B4-BE49-F238E27FC236}">
                <a16:creationId xmlns:a16="http://schemas.microsoft.com/office/drawing/2014/main" id="{266C236F-D6C4-4E9A-9573-05D573A64AAC}"/>
              </a:ext>
            </a:extLst>
          </p:cNvPr>
          <p:cNvGraphicFramePr>
            <a:graphicFrameLocks noGrp="1"/>
          </p:cNvGraphicFramePr>
          <p:nvPr>
            <p:ph idx="1"/>
            <p:extLst>
              <p:ext uri="{D42A27DB-BD31-4B8C-83A1-F6EECF244321}">
                <p14:modId xmlns:p14="http://schemas.microsoft.com/office/powerpoint/2010/main" val="3751358117"/>
              </p:ext>
            </p:extLst>
          </p:nvPr>
        </p:nvGraphicFramePr>
        <p:xfrm>
          <a:off x="5174843" y="86832"/>
          <a:ext cx="6746149" cy="5954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1100795"/>
      </p:ext>
    </p:extLst>
  </p:cSld>
  <p:clrMapOvr>
    <a:masterClrMapping/>
  </p:clrMapOvr>
  <mc:AlternateContent xmlns:mc="http://schemas.openxmlformats.org/markup-compatibility/2006" xmlns:p14="http://schemas.microsoft.com/office/powerpoint/2010/main">
    <mc:Choice Requires="p14">
      <p:transition p14:dur="10" advClick="0" advTm="340227"/>
    </mc:Choice>
    <mc:Fallback xmlns="">
      <p:transition advClick="0" advTm="34022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22DF-B792-41EB-B11B-22C4D008C80E}"/>
              </a:ext>
            </a:extLst>
          </p:cNvPr>
          <p:cNvSpPr>
            <a:spLocks noGrp="1"/>
          </p:cNvSpPr>
          <p:nvPr>
            <p:ph type="title"/>
          </p:nvPr>
        </p:nvSpPr>
        <p:spPr/>
        <p:txBody>
          <a:bodyPr/>
          <a:lstStyle/>
          <a:p>
            <a:r>
              <a:rPr lang="en-US" dirty="0"/>
              <a:t>Fall 2021 Webinar Series</a:t>
            </a:r>
            <a:endParaRPr lang="en-CA" dirty="0"/>
          </a:p>
        </p:txBody>
      </p:sp>
      <p:sp>
        <p:nvSpPr>
          <p:cNvPr id="3" name="Slide Number Placeholder 2">
            <a:extLst>
              <a:ext uri="{FF2B5EF4-FFF2-40B4-BE49-F238E27FC236}">
                <a16:creationId xmlns:a16="http://schemas.microsoft.com/office/drawing/2014/main" id="{6526A8BC-5A5B-4746-8E13-6299DC485306}"/>
              </a:ext>
            </a:extLst>
          </p:cNvPr>
          <p:cNvSpPr>
            <a:spLocks noGrp="1"/>
          </p:cNvSpPr>
          <p:nvPr>
            <p:ph type="sldNum" sz="quarter" idx="10"/>
          </p:nvPr>
        </p:nvSpPr>
        <p:spPr/>
        <p:txBody>
          <a:bodyPr/>
          <a:lstStyle/>
          <a:p>
            <a:fld id="{A9B67BE4-B697-4B0C-AED9-AED1985FFEB6}" type="slidenum">
              <a:rPr lang="en-CA" smtClean="0"/>
              <a:pPr/>
              <a:t>5</a:t>
            </a:fld>
            <a:endParaRPr lang="en-CA" dirty="0"/>
          </a:p>
        </p:txBody>
      </p:sp>
      <p:graphicFrame>
        <p:nvGraphicFramePr>
          <p:cNvPr id="8" name="Table 8">
            <a:extLst>
              <a:ext uri="{FF2B5EF4-FFF2-40B4-BE49-F238E27FC236}">
                <a16:creationId xmlns:a16="http://schemas.microsoft.com/office/drawing/2014/main" id="{9FF9DA7C-0C9D-47C2-8B88-02D6376D6100}"/>
              </a:ext>
            </a:extLst>
          </p:cNvPr>
          <p:cNvGraphicFramePr>
            <a:graphicFrameLocks noGrp="1"/>
          </p:cNvGraphicFramePr>
          <p:nvPr>
            <p:ph idx="1"/>
            <p:extLst>
              <p:ext uri="{D42A27DB-BD31-4B8C-83A1-F6EECF244321}">
                <p14:modId xmlns:p14="http://schemas.microsoft.com/office/powerpoint/2010/main" val="2179725551"/>
              </p:ext>
            </p:extLst>
          </p:nvPr>
        </p:nvGraphicFramePr>
        <p:xfrm>
          <a:off x="698500" y="1360488"/>
          <a:ext cx="10761662" cy="3108960"/>
        </p:xfrm>
        <a:graphic>
          <a:graphicData uri="http://schemas.openxmlformats.org/drawingml/2006/table">
            <a:tbl>
              <a:tblPr firstRow="1" bandRow="1">
                <a:tableStyleId>{616DA210-FB5B-4158-B5E0-FEB733F419BA}</a:tableStyleId>
              </a:tblPr>
              <a:tblGrid>
                <a:gridCol w="3220022">
                  <a:extLst>
                    <a:ext uri="{9D8B030D-6E8A-4147-A177-3AD203B41FA5}">
                      <a16:colId xmlns:a16="http://schemas.microsoft.com/office/drawing/2014/main" val="2206527067"/>
                    </a:ext>
                  </a:extLst>
                </a:gridCol>
                <a:gridCol w="7541640">
                  <a:extLst>
                    <a:ext uri="{9D8B030D-6E8A-4147-A177-3AD203B41FA5}">
                      <a16:colId xmlns:a16="http://schemas.microsoft.com/office/drawing/2014/main" val="923885287"/>
                    </a:ext>
                  </a:extLst>
                </a:gridCol>
              </a:tblGrid>
              <a:tr h="370840">
                <a:tc>
                  <a:txBody>
                    <a:bodyPr/>
                    <a:lstStyle/>
                    <a:p>
                      <a:r>
                        <a:rPr lang="en-US" b="1" dirty="0">
                          <a:latin typeface="Poppins" panose="00000500000000000000" pitchFamily="2" charset="0"/>
                          <a:cs typeface="Poppins" panose="00000500000000000000" pitchFamily="2" charset="0"/>
                        </a:rPr>
                        <a:t>October 27, 2021</a:t>
                      </a:r>
                      <a:endParaRPr lang="en-CA" b="1" dirty="0">
                        <a:latin typeface="Poppins" panose="00000500000000000000" pitchFamily="2" charset="0"/>
                        <a:cs typeface="Poppins" panose="00000500000000000000" pitchFamily="2" charset="0"/>
                      </a:endParaRPr>
                    </a:p>
                  </a:txBody>
                  <a:tcPr/>
                </a:tc>
                <a:tc>
                  <a:txBody>
                    <a:bodyPr/>
                    <a:lstStyle/>
                    <a:p>
                      <a:r>
                        <a:rPr lang="en-CA" sz="1800" b="1" kern="1200" dirty="0">
                          <a:solidFill>
                            <a:schemeClr val="tx1"/>
                          </a:solidFill>
                          <a:effectLst/>
                          <a:latin typeface="Poppins" panose="00000500000000000000" pitchFamily="2" charset="0"/>
                          <a:ea typeface="+mn-ea"/>
                          <a:cs typeface="Poppins" panose="00000500000000000000" pitchFamily="2" charset="0"/>
                        </a:rPr>
                        <a:t>CHRP/CHRL Coursework Requirement Explained</a:t>
                      </a:r>
                    </a:p>
                    <a:p>
                      <a:endParaRPr lang="en-CA" b="1"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688245814"/>
                  </a:ext>
                </a:extLst>
              </a:tr>
              <a:tr h="370840">
                <a:tc>
                  <a:txBody>
                    <a:bodyPr/>
                    <a:lstStyle/>
                    <a:p>
                      <a:r>
                        <a:rPr lang="en-US" b="0" dirty="0">
                          <a:latin typeface="Poppins" panose="00000500000000000000" pitchFamily="2" charset="0"/>
                          <a:cs typeface="Poppins" panose="00000500000000000000" pitchFamily="2" charset="0"/>
                        </a:rPr>
                        <a:t>November 3, 2021</a:t>
                      </a:r>
                      <a:endParaRPr lang="en-CA" b="0" dirty="0">
                        <a:latin typeface="Poppins" panose="00000500000000000000" pitchFamily="2" charset="0"/>
                        <a:cs typeface="Poppins" panose="00000500000000000000" pitchFamily="2" charset="0"/>
                      </a:endParaRPr>
                    </a:p>
                  </a:txBody>
                  <a:tcPr/>
                </a:tc>
                <a:tc>
                  <a:txBody>
                    <a:bodyPr/>
                    <a:lstStyle/>
                    <a:p>
                      <a:r>
                        <a:rPr lang="en-US" sz="1800" b="0" kern="1200" dirty="0">
                          <a:solidFill>
                            <a:schemeClr val="tx1"/>
                          </a:solidFill>
                          <a:effectLst/>
                          <a:latin typeface="Poppins" panose="00000500000000000000" pitchFamily="2" charset="0"/>
                          <a:ea typeface="+mn-ea"/>
                          <a:cs typeface="Poppins" panose="00000500000000000000" pitchFamily="2" charset="0"/>
                        </a:rPr>
                        <a:t>How to achieve the Certified Human Resources Executive (CHRE) Designation</a:t>
                      </a:r>
                    </a:p>
                    <a:p>
                      <a:endParaRPr lang="en-CA" b="0"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233444876"/>
                  </a:ext>
                </a:extLst>
              </a:tr>
              <a:tr h="370840">
                <a:tc>
                  <a:txBody>
                    <a:bodyPr/>
                    <a:lstStyle/>
                    <a:p>
                      <a:r>
                        <a:rPr lang="en-US" b="0" dirty="0">
                          <a:latin typeface="Poppins" panose="00000500000000000000" pitchFamily="2" charset="0"/>
                          <a:cs typeface="Poppins" panose="00000500000000000000" pitchFamily="2" charset="0"/>
                        </a:rPr>
                        <a:t>November 10, 2021</a:t>
                      </a:r>
                      <a:endParaRPr lang="en-CA" b="0" dirty="0">
                        <a:latin typeface="Poppins" panose="00000500000000000000" pitchFamily="2" charset="0"/>
                        <a:cs typeface="Poppins" panose="000005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kern="1200" dirty="0">
                          <a:solidFill>
                            <a:schemeClr val="tx1"/>
                          </a:solidFill>
                          <a:effectLst/>
                          <a:latin typeface="Poppins" panose="00000500000000000000" pitchFamily="2" charset="0"/>
                          <a:ea typeface="+mn-ea"/>
                          <a:cs typeface="Poppins" panose="00000500000000000000" pitchFamily="2" charset="0"/>
                        </a:rPr>
                        <a:t>The Requirement to Notify the Registrar of Bankruptcies and Insolvency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kern="1200" dirty="0">
                        <a:solidFill>
                          <a:schemeClr val="tx1"/>
                        </a:solidFill>
                        <a:effectLst/>
                        <a:latin typeface="Poppins" panose="00000500000000000000" pitchFamily="2" charset="0"/>
                        <a:ea typeface="+mn-ea"/>
                        <a:cs typeface="Poppins" panose="00000500000000000000" pitchFamily="2" charset="0"/>
                      </a:endParaRPr>
                    </a:p>
                  </a:txBody>
                  <a:tcPr/>
                </a:tc>
                <a:extLst>
                  <a:ext uri="{0D108BD9-81ED-4DB2-BD59-A6C34878D82A}">
                    <a16:rowId xmlns:a16="http://schemas.microsoft.com/office/drawing/2014/main" val="2451104287"/>
                  </a:ext>
                </a:extLst>
              </a:tr>
              <a:tr h="370840">
                <a:tc>
                  <a:txBody>
                    <a:bodyPr/>
                    <a:lstStyle/>
                    <a:p>
                      <a:r>
                        <a:rPr lang="en-US" b="0" dirty="0">
                          <a:latin typeface="Poppins" panose="00000500000000000000" pitchFamily="2" charset="0"/>
                          <a:cs typeface="Poppins" panose="00000500000000000000" pitchFamily="2" charset="0"/>
                        </a:rPr>
                        <a:t>November 17, 2021</a:t>
                      </a:r>
                      <a:endParaRPr lang="en-CA" b="0" dirty="0">
                        <a:latin typeface="Poppins" panose="00000500000000000000" pitchFamily="2" charset="0"/>
                        <a:cs typeface="Poppins" panose="00000500000000000000" pitchFamily="2" charset="0"/>
                      </a:endParaRPr>
                    </a:p>
                  </a:txBody>
                  <a:tcPr/>
                </a:tc>
                <a:tc>
                  <a:txBody>
                    <a:bodyPr/>
                    <a:lstStyle/>
                    <a:p>
                      <a:r>
                        <a:rPr lang="en-CA" sz="1800" b="0" kern="1200" dirty="0">
                          <a:solidFill>
                            <a:schemeClr val="tx1"/>
                          </a:solidFill>
                          <a:effectLst/>
                          <a:latin typeface="Poppins" panose="00000500000000000000" pitchFamily="2" charset="0"/>
                          <a:ea typeface="+mn-ea"/>
                          <a:cs typeface="Poppins" panose="00000500000000000000" pitchFamily="2" charset="0"/>
                        </a:rPr>
                        <a:t>The Public Register: You are on it, you should know why</a:t>
                      </a:r>
                    </a:p>
                    <a:p>
                      <a:endParaRPr lang="en-CA" b="0"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2807648778"/>
                  </a:ext>
                </a:extLst>
              </a:tr>
            </a:tbl>
          </a:graphicData>
        </a:graphic>
      </p:graphicFrame>
      <p:sp>
        <p:nvSpPr>
          <p:cNvPr id="10" name="TextBox 9">
            <a:extLst>
              <a:ext uri="{FF2B5EF4-FFF2-40B4-BE49-F238E27FC236}">
                <a16:creationId xmlns:a16="http://schemas.microsoft.com/office/drawing/2014/main" id="{860DCAA8-F765-48B2-9B16-C0DDE1B80B20}"/>
              </a:ext>
            </a:extLst>
          </p:cNvPr>
          <p:cNvSpPr txBox="1"/>
          <p:nvPr/>
        </p:nvSpPr>
        <p:spPr>
          <a:xfrm>
            <a:off x="698500" y="4753665"/>
            <a:ext cx="10655065" cy="593239"/>
          </a:xfrm>
          <a:prstGeom prst="rect">
            <a:avLst/>
          </a:prstGeom>
          <a:noFill/>
        </p:spPr>
        <p:txBody>
          <a:bodyPr wrap="square">
            <a:spAutoFit/>
          </a:bodyPr>
          <a:lstStyle/>
          <a:p>
            <a:pPr marR="0" lvl="0" algn="l" defTabSz="914400" rtl="0" eaLnBrk="1" fontAlgn="auto" latinLnBrk="0" hangingPunct="1">
              <a:lnSpc>
                <a:spcPct val="90000"/>
              </a:lnSpc>
              <a:spcBef>
                <a:spcPts val="1200"/>
              </a:spcBef>
              <a:spcAft>
                <a:spcPts val="600"/>
              </a:spcAft>
              <a:buClrTx/>
              <a:buSzTx/>
              <a:tabLst/>
              <a:defRPr/>
            </a:pPr>
            <a:r>
              <a:rPr kumimoji="0" lang="en-US" sz="18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Our previously aired regulatory and how-to webinar series can be found on the </a:t>
            </a:r>
            <a:r>
              <a:rPr kumimoji="0" lang="en-US" sz="18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hlinkClick r:id="rId2"/>
              </a:rPr>
              <a:t>Professional Development</a:t>
            </a:r>
            <a:r>
              <a:rPr kumimoji="0" lang="en-US" sz="18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 page of our website.</a:t>
            </a:r>
          </a:p>
        </p:txBody>
      </p:sp>
    </p:spTree>
    <p:extLst>
      <p:ext uri="{BB962C8B-B14F-4D97-AF65-F5344CB8AC3E}">
        <p14:creationId xmlns:p14="http://schemas.microsoft.com/office/powerpoint/2010/main" val="9991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CA" sz="3600" dirty="0">
                <a:solidFill>
                  <a:srgbClr val="FFC000"/>
                </a:solidFill>
              </a:rPr>
              <a:t>Agenda</a:t>
            </a:r>
          </a:p>
        </p:txBody>
      </p:sp>
      <p:sp>
        <p:nvSpPr>
          <p:cNvPr id="2" name="Content Placeholder 1"/>
          <p:cNvSpPr>
            <a:spLocks noGrp="1"/>
          </p:cNvSpPr>
          <p:nvPr>
            <p:ph idx="1"/>
          </p:nvPr>
        </p:nvSpPr>
        <p:spPr/>
        <p:txBody>
          <a:bodyPr>
            <a:normAutofit/>
          </a:bodyPr>
          <a:lstStyle/>
          <a:p>
            <a:pPr marL="285750" indent="-285750">
              <a:buFont typeface="Wingdings" panose="05000000000000000000" pitchFamily="2" charset="2"/>
              <a:buChar char="§"/>
            </a:pPr>
            <a:r>
              <a:rPr lang="en-US" sz="1800" dirty="0"/>
              <a:t>HRPA’s Competency and Certification Framework</a:t>
            </a:r>
          </a:p>
          <a:p>
            <a:pPr marL="285750" indent="-285750">
              <a:buFont typeface="Wingdings" panose="05000000000000000000" pitchFamily="2" charset="2"/>
              <a:buChar char="§"/>
            </a:pPr>
            <a:r>
              <a:rPr lang="en-US" sz="1800" dirty="0"/>
              <a:t>Overview of the CHRP and CHRL Requirements</a:t>
            </a:r>
          </a:p>
          <a:p>
            <a:pPr marL="285750" indent="-285750">
              <a:buFont typeface="Wingdings" panose="05000000000000000000" pitchFamily="2" charset="2"/>
              <a:buChar char="§"/>
            </a:pPr>
            <a:r>
              <a:rPr lang="en-US" sz="1800" dirty="0"/>
              <a:t>Meeting the Coursework Requirement</a:t>
            </a:r>
          </a:p>
          <a:p>
            <a:pPr lvl="1">
              <a:buFont typeface="Wingdings" panose="05000000000000000000" pitchFamily="2" charset="2"/>
              <a:buChar char="Ø"/>
            </a:pPr>
            <a:r>
              <a:rPr lang="en-US" sz="1800" dirty="0"/>
              <a:t>Course-by-Course Approach</a:t>
            </a:r>
          </a:p>
          <a:p>
            <a:pPr lvl="1">
              <a:buFont typeface="Wingdings" panose="05000000000000000000" pitchFamily="2" charset="2"/>
              <a:buChar char="Ø"/>
            </a:pPr>
            <a:r>
              <a:rPr lang="en-US" sz="1800" dirty="0"/>
              <a:t>Alternate Route – Academic and Experience Streams</a:t>
            </a:r>
          </a:p>
        </p:txBody>
      </p:sp>
    </p:spTree>
    <p:extLst>
      <p:ext uri="{BB962C8B-B14F-4D97-AF65-F5344CB8AC3E}">
        <p14:creationId xmlns:p14="http://schemas.microsoft.com/office/powerpoint/2010/main" val="365219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sz="3600" dirty="0">
                <a:solidFill>
                  <a:srgbClr val="FFC000"/>
                </a:solidFill>
              </a:rPr>
              <a:t>What is Certification?</a:t>
            </a:r>
          </a:p>
        </p:txBody>
      </p:sp>
      <p:sp>
        <p:nvSpPr>
          <p:cNvPr id="8" name="Content Placeholder 7"/>
          <p:cNvSpPr>
            <a:spLocks noGrp="1"/>
          </p:cNvSpPr>
          <p:nvPr>
            <p:ph idx="1"/>
          </p:nvPr>
        </p:nvSpPr>
        <p:spPr>
          <a:prstGeom prst="rect">
            <a:avLst/>
          </a:prstGeom>
        </p:spPr>
        <p:txBody>
          <a:bodyPr>
            <a:normAutofit/>
          </a:bodyPr>
          <a:lstStyle/>
          <a:p>
            <a:pPr marL="285750" indent="-285750">
              <a:buFont typeface="Arial" panose="020B0604020202020204" pitchFamily="34" charset="0"/>
              <a:buChar char="•"/>
            </a:pPr>
            <a:r>
              <a:rPr lang="en-US" b="0" dirty="0"/>
              <a:t>Certification is a benefit for members (e.g., help in landing a first job in HR) but that is not the primary purpose</a:t>
            </a:r>
          </a:p>
          <a:p>
            <a:pPr marL="285750" indent="-285750">
              <a:buFont typeface="Arial" panose="020B0604020202020204" pitchFamily="34" charset="0"/>
              <a:buChar char="•"/>
            </a:pPr>
            <a:r>
              <a:rPr lang="en-US" b="0" dirty="0"/>
              <a:t>The primary purpose of certification is to promote and protect the public interest by identifying those professionals who have met specific standards of qualifications, knowledge, skill, competence, ethics, etc.</a:t>
            </a:r>
          </a:p>
          <a:p>
            <a:pPr>
              <a:defRPr/>
            </a:pPr>
            <a:endParaRPr lang="en-US" dirty="0"/>
          </a:p>
        </p:txBody>
      </p:sp>
    </p:spTree>
    <p:extLst>
      <p:ext uri="{BB962C8B-B14F-4D97-AF65-F5344CB8AC3E}">
        <p14:creationId xmlns:p14="http://schemas.microsoft.com/office/powerpoint/2010/main" val="4145195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733" y="1722267"/>
            <a:ext cx="5702066" cy="4251319"/>
          </a:xfrm>
        </p:spPr>
        <p:txBody>
          <a:bodyPr/>
          <a:lstStyle/>
          <a:p>
            <a:pPr marL="457200" indent="-457200">
              <a:spcBef>
                <a:spcPts val="800"/>
              </a:spcBef>
              <a:spcAft>
                <a:spcPts val="800"/>
              </a:spcAft>
              <a:buFont typeface="Wingdings" panose="05000000000000000000" pitchFamily="2" charset="2"/>
              <a:buChar char="§"/>
            </a:pPr>
            <a:r>
              <a:rPr lang="en-US" sz="2800" b="0" dirty="0">
                <a:solidFill>
                  <a:srgbClr val="002060"/>
                </a:solidFill>
              </a:rPr>
              <a:t>Describes a profession that is complex, and which requires</a:t>
            </a:r>
            <a:r>
              <a:rPr lang="en-US" b="0" dirty="0">
                <a:solidFill>
                  <a:srgbClr val="002060"/>
                </a:solidFill>
              </a:rPr>
              <a:t> </a:t>
            </a:r>
            <a:r>
              <a:rPr lang="en-US" sz="2800" b="0" dirty="0">
                <a:solidFill>
                  <a:srgbClr val="002060"/>
                </a:solidFill>
              </a:rPr>
              <a:t>a high degree of competence </a:t>
            </a:r>
          </a:p>
          <a:p>
            <a:pPr marL="457200" indent="-457200">
              <a:spcBef>
                <a:spcPts val="800"/>
              </a:spcBef>
              <a:spcAft>
                <a:spcPts val="800"/>
              </a:spcAft>
              <a:buFont typeface="Arial" panose="020B0604020202020204" pitchFamily="34" charset="0"/>
              <a:buChar char="•"/>
            </a:pPr>
            <a:r>
              <a:rPr lang="en-US" sz="2800" b="0" dirty="0">
                <a:solidFill>
                  <a:srgbClr val="002060"/>
                </a:solidFill>
              </a:rPr>
              <a:t>Identifies three levels of practice in HR: an administrator level, a professional level, and a senior practitioner level</a:t>
            </a:r>
          </a:p>
          <a:p>
            <a:pPr algn="ctr"/>
            <a:r>
              <a:rPr lang="en-US" sz="1600" b="0" dirty="0">
                <a:hlinkClick r:id="rId2"/>
              </a:rPr>
              <a:t>HRPA Competency Framework</a:t>
            </a:r>
            <a:endParaRPr lang="en-US" sz="1600" b="0" dirty="0"/>
          </a:p>
        </p:txBody>
      </p:sp>
      <p:pic>
        <p:nvPicPr>
          <p:cNvPr id="6" name="Picture 5" descr="Text, application, Teams&#10;&#10;Description automatically generated">
            <a:extLst>
              <a:ext uri="{FF2B5EF4-FFF2-40B4-BE49-F238E27FC236}">
                <a16:creationId xmlns:a16="http://schemas.microsoft.com/office/drawing/2014/main" id="{7AC2F469-F5CD-40B9-A371-93E5083356D5}"/>
              </a:ext>
            </a:extLst>
          </p:cNvPr>
          <p:cNvPicPr>
            <a:picLocks noChangeAspect="1"/>
          </p:cNvPicPr>
          <p:nvPr/>
        </p:nvPicPr>
        <p:blipFill>
          <a:blip r:embed="rId3"/>
          <a:stretch>
            <a:fillRect/>
          </a:stretch>
        </p:blipFill>
        <p:spPr>
          <a:xfrm>
            <a:off x="6654463" y="1256184"/>
            <a:ext cx="4464167" cy="4717402"/>
          </a:xfrm>
          <a:prstGeom prst="rect">
            <a:avLst/>
          </a:prstGeom>
        </p:spPr>
      </p:pic>
      <p:sp>
        <p:nvSpPr>
          <p:cNvPr id="7" name="Title 6">
            <a:extLst>
              <a:ext uri="{FF2B5EF4-FFF2-40B4-BE49-F238E27FC236}">
                <a16:creationId xmlns:a16="http://schemas.microsoft.com/office/drawing/2014/main" id="{D18DE2A8-9CFC-466B-8AB1-8F0BBA2186D6}"/>
              </a:ext>
            </a:extLst>
          </p:cNvPr>
          <p:cNvSpPr txBox="1">
            <a:spLocks/>
          </p:cNvSpPr>
          <p:nvPr/>
        </p:nvSpPr>
        <p:spPr>
          <a:xfrm>
            <a:off x="768467" y="451804"/>
            <a:ext cx="10655066" cy="804380"/>
          </a:xfrm>
          <a:prstGeom prst="rect">
            <a:avLst/>
          </a:prstGeom>
        </p:spPr>
        <p:txBody>
          <a:bodyPr>
            <a:normAutofit/>
          </a:bodyPr>
          <a:lstStyle>
            <a:lvl1pPr algn="l" defTabSz="914400" rtl="0" eaLnBrk="1" latinLnBrk="0" hangingPunct="1">
              <a:lnSpc>
                <a:spcPct val="90000"/>
              </a:lnSpc>
              <a:spcBef>
                <a:spcPct val="0"/>
              </a:spcBef>
              <a:buNone/>
              <a:defRPr sz="4400" b="1" kern="1200" baseline="0">
                <a:solidFill>
                  <a:schemeClr val="tx1"/>
                </a:solidFill>
                <a:latin typeface="Poppins" panose="00000500000000000000" pitchFamily="2" charset="0"/>
                <a:ea typeface="+mj-ea"/>
                <a:cs typeface="Poppins" panose="00000500000000000000" pitchFamily="2" charset="0"/>
              </a:defRPr>
            </a:lvl1pPr>
          </a:lstStyle>
          <a:p>
            <a:r>
              <a:rPr lang="en-CA" sz="3600" dirty="0">
                <a:solidFill>
                  <a:srgbClr val="FFC000"/>
                </a:solidFill>
              </a:rPr>
              <a:t>HRPA’s Competency Framework</a:t>
            </a:r>
          </a:p>
        </p:txBody>
      </p:sp>
    </p:spTree>
    <p:extLst>
      <p:ext uri="{BB962C8B-B14F-4D97-AF65-F5344CB8AC3E}">
        <p14:creationId xmlns:p14="http://schemas.microsoft.com/office/powerpoint/2010/main" val="1765703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38527" y="2908995"/>
            <a:ext cx="3026455" cy="3631763"/>
          </a:xfrm>
          <a:prstGeom prst="rect">
            <a:avLst/>
          </a:prstGeom>
        </p:spPr>
        <p:txBody>
          <a:bodyPr wrap="square">
            <a:spAutoFit/>
          </a:bodyPr>
          <a:lstStyle/>
          <a:p>
            <a:r>
              <a:rPr lang="en-US" sz="1300" dirty="0">
                <a:latin typeface="Poppins" panose="00000500000000000000" pitchFamily="2" charset="0"/>
                <a:cs typeface="Poppins" panose="00000500000000000000" pitchFamily="2" charset="0"/>
              </a:rPr>
              <a:t>Human Resources professionals at the ​CHRE level can be found in either specialist or generalist positions but with a high level of experience and responsibility such as leading the HR function in large organizations, developing and executing significant HR projects, working with Boards or HR Committees, dealing with executive compensation, and having responsibility for HR strategies in support of long–term organizational goals.</a:t>
            </a:r>
          </a:p>
          <a:p>
            <a:r>
              <a:rPr lang="en-US" sz="1200" dirty="0">
                <a:latin typeface="Poppins" panose="00000500000000000000" pitchFamily="2" charset="0"/>
                <a:cs typeface="Poppins" panose="00000500000000000000" pitchFamily="2" charset="0"/>
              </a:rPr>
              <a:t>​​​​</a:t>
            </a:r>
            <a:br>
              <a:rPr lang="en-US" dirty="0">
                <a:latin typeface="Poppins" panose="00000500000000000000" pitchFamily="2" charset="0"/>
                <a:cs typeface="Poppins" panose="00000500000000000000" pitchFamily="2" charset="0"/>
              </a:rPr>
            </a:br>
            <a:endParaRPr lang="en-US" dirty="0">
              <a:latin typeface="Poppins" panose="00000500000000000000" pitchFamily="2" charset="0"/>
              <a:cs typeface="Poppins" panose="00000500000000000000" pitchFamily="2" charset="0"/>
            </a:endParaRPr>
          </a:p>
          <a:p>
            <a:r>
              <a:rPr lang="en-US" dirty="0">
                <a:latin typeface="Poppins" panose="00000500000000000000" pitchFamily="2" charset="0"/>
                <a:cs typeface="Poppins" panose="00000500000000000000" pitchFamily="2" charset="0"/>
              </a:rPr>
              <a:t>​​</a:t>
            </a:r>
            <a:endParaRPr lang="en-CA" sz="2400" dirty="0">
              <a:latin typeface="Poppins" panose="00000500000000000000" pitchFamily="2" charset="0"/>
              <a:cs typeface="Poppins" panose="00000500000000000000" pitchFamily="2" charset="0"/>
            </a:endParaRPr>
          </a:p>
        </p:txBody>
      </p:sp>
      <p:sp>
        <p:nvSpPr>
          <p:cNvPr id="8" name="Rectangle 7"/>
          <p:cNvSpPr/>
          <p:nvPr/>
        </p:nvSpPr>
        <p:spPr>
          <a:xfrm>
            <a:off x="4326468" y="2980015"/>
            <a:ext cx="3026455" cy="3093154"/>
          </a:xfrm>
          <a:prstGeom prst="rect">
            <a:avLst/>
          </a:prstGeom>
        </p:spPr>
        <p:txBody>
          <a:bodyPr wrap="square">
            <a:spAutoFit/>
          </a:bodyPr>
          <a:lstStyle/>
          <a:p>
            <a:r>
              <a:rPr lang="en-US" sz="1300" dirty="0">
                <a:latin typeface="Poppins" panose="00000500000000000000" pitchFamily="2" charset="0"/>
                <a:cs typeface="Poppins" panose="00000500000000000000" pitchFamily="2" charset="0"/>
              </a:rPr>
              <a:t>Expectations for HR professionals have changed, requiring that they operate at a more strategic level. In today’s organizations, they need to be more solution providers and less process administrators. HR ​professionals at the CHRL level can be found in either specialist or generalist positions with responsibilities such as managing projects, programs, and initiatives; implementing plans passed down by senior management; and delegating tasks to entry-level staff. </a:t>
            </a:r>
          </a:p>
        </p:txBody>
      </p:sp>
      <p:sp>
        <p:nvSpPr>
          <p:cNvPr id="9" name="Rectangle 8"/>
          <p:cNvSpPr/>
          <p:nvPr/>
        </p:nvSpPr>
        <p:spPr>
          <a:xfrm>
            <a:off x="870702" y="2980015"/>
            <a:ext cx="3056977" cy="2693045"/>
          </a:xfrm>
          <a:prstGeom prst="rect">
            <a:avLst/>
          </a:prstGeom>
        </p:spPr>
        <p:txBody>
          <a:bodyPr wrap="square">
            <a:spAutoFit/>
          </a:bodyPr>
          <a:lstStyle/>
          <a:p>
            <a:r>
              <a:rPr lang="en-US" sz="1300" dirty="0">
                <a:latin typeface="Poppins" panose="00000500000000000000" pitchFamily="2" charset="0"/>
                <a:cs typeface="Poppins" panose="00000500000000000000" pitchFamily="2" charset="0"/>
              </a:rPr>
              <a:t>The CHRP is a designation intended for HR professionals in roles that are mostly administrative in nature, such as a contributing role in a larger HR function, or a sole HR practitioner in a small HR function. Individuals in this level would have responsibilities such as supporting HR initiatives, executing tasks passed down from management, and operating at tactical and transactional levels.</a:t>
            </a:r>
            <a:endParaRPr lang="en-CA" sz="1300" dirty="0">
              <a:latin typeface="Poppins" panose="00000500000000000000" pitchFamily="2" charset="0"/>
              <a:cs typeface="Poppins" panose="00000500000000000000" pitchFamily="2" charset="0"/>
            </a:endParaRPr>
          </a:p>
        </p:txBody>
      </p:sp>
      <p:pic>
        <p:nvPicPr>
          <p:cNvPr id="10" name="Picture 9" descr="Logo&#10;&#10;Description automatically generated">
            <a:extLst>
              <a:ext uri="{FF2B5EF4-FFF2-40B4-BE49-F238E27FC236}">
                <a16:creationId xmlns:a16="http://schemas.microsoft.com/office/drawing/2014/main" id="{667A1338-B55D-43CC-9AAA-EA8FE0128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245" y="1540022"/>
            <a:ext cx="1753948" cy="1267452"/>
          </a:xfrm>
          <a:prstGeom prst="rect">
            <a:avLst/>
          </a:prstGeom>
        </p:spPr>
      </p:pic>
      <p:pic>
        <p:nvPicPr>
          <p:cNvPr id="14" name="Picture 13" descr="Logo&#10;&#10;Description automatically generated">
            <a:extLst>
              <a:ext uri="{FF2B5EF4-FFF2-40B4-BE49-F238E27FC236}">
                <a16:creationId xmlns:a16="http://schemas.microsoft.com/office/drawing/2014/main" id="{D6B4AE8F-7142-446C-8793-342F4AE60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993" y="1540022"/>
            <a:ext cx="1753949" cy="1267452"/>
          </a:xfrm>
          <a:prstGeom prst="rect">
            <a:avLst/>
          </a:prstGeom>
        </p:spPr>
      </p:pic>
      <p:pic>
        <p:nvPicPr>
          <p:cNvPr id="16" name="Picture 15" descr="Logo&#10;&#10;Description automatically generated">
            <a:extLst>
              <a:ext uri="{FF2B5EF4-FFF2-40B4-BE49-F238E27FC236}">
                <a16:creationId xmlns:a16="http://schemas.microsoft.com/office/drawing/2014/main" id="{32679649-B4A2-46D2-9524-69D2269CC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3406" y="1554046"/>
            <a:ext cx="1773356" cy="1281476"/>
          </a:xfrm>
          <a:prstGeom prst="rect">
            <a:avLst/>
          </a:prstGeom>
        </p:spPr>
      </p:pic>
      <p:sp>
        <p:nvSpPr>
          <p:cNvPr id="11" name="Title 6">
            <a:extLst>
              <a:ext uri="{FF2B5EF4-FFF2-40B4-BE49-F238E27FC236}">
                <a16:creationId xmlns:a16="http://schemas.microsoft.com/office/drawing/2014/main" id="{C95E6A45-A6E7-40F4-AC5F-F6377ADDECFF}"/>
              </a:ext>
            </a:extLst>
          </p:cNvPr>
          <p:cNvSpPr txBox="1">
            <a:spLocks/>
          </p:cNvSpPr>
          <p:nvPr/>
        </p:nvSpPr>
        <p:spPr>
          <a:xfrm>
            <a:off x="870702" y="380560"/>
            <a:ext cx="10655066" cy="804380"/>
          </a:xfrm>
          <a:prstGeom prst="rect">
            <a:avLst/>
          </a:prstGeom>
        </p:spPr>
        <p:txBody>
          <a:bodyPr>
            <a:normAutofit/>
          </a:bodyPr>
          <a:lstStyle>
            <a:lvl1pPr algn="l" defTabSz="914400" rtl="0" eaLnBrk="1" latinLnBrk="0" hangingPunct="1">
              <a:lnSpc>
                <a:spcPct val="90000"/>
              </a:lnSpc>
              <a:spcBef>
                <a:spcPct val="0"/>
              </a:spcBef>
              <a:buNone/>
              <a:defRPr sz="4400" b="1" kern="1200" baseline="0">
                <a:solidFill>
                  <a:schemeClr val="tx1"/>
                </a:solidFill>
                <a:latin typeface="Poppins" panose="00000500000000000000" pitchFamily="2" charset="0"/>
                <a:ea typeface="+mj-ea"/>
                <a:cs typeface="Poppins" panose="00000500000000000000" pitchFamily="2" charset="0"/>
              </a:defRPr>
            </a:lvl1pPr>
          </a:lstStyle>
          <a:p>
            <a:r>
              <a:rPr lang="en-CA" sz="3600" dirty="0">
                <a:solidFill>
                  <a:srgbClr val="FFC000"/>
                </a:solidFill>
              </a:rPr>
              <a:t>Certification Framework</a:t>
            </a:r>
          </a:p>
        </p:txBody>
      </p:sp>
    </p:spTree>
    <p:extLst>
      <p:ext uri="{BB962C8B-B14F-4D97-AF65-F5344CB8AC3E}">
        <p14:creationId xmlns:p14="http://schemas.microsoft.com/office/powerpoint/2010/main" val="23225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Title Page">
  <a:themeElements>
    <a:clrScheme name="Custom 2">
      <a:dk1>
        <a:srgbClr val="29334A"/>
      </a:dk1>
      <a:lt1>
        <a:srgbClr val="FFFFFF"/>
      </a:lt1>
      <a:dk2>
        <a:srgbClr val="F55259"/>
      </a:dk2>
      <a:lt2>
        <a:srgbClr val="F5F5F0"/>
      </a:lt2>
      <a:accent1>
        <a:srgbClr val="29334A"/>
      </a:accent1>
      <a:accent2>
        <a:srgbClr val="F55259"/>
      </a:accent2>
      <a:accent3>
        <a:srgbClr val="B5D9D6"/>
      </a:accent3>
      <a:accent4>
        <a:srgbClr val="F5F5F0"/>
      </a:accent4>
      <a:accent5>
        <a:srgbClr val="4472C4"/>
      </a:accent5>
      <a:accent6>
        <a:srgbClr val="70AD47"/>
      </a:accent6>
      <a:hlink>
        <a:srgbClr val="0563C1"/>
      </a:hlink>
      <a:folHlink>
        <a:srgbClr val="481F67"/>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86ABC38B24074EBDDC9492839CAFD1" ma:contentTypeVersion="8" ma:contentTypeDescription="Create a new document." ma:contentTypeScope="" ma:versionID="9298930a18ec4fcc36673f043fe3fee2">
  <xsd:schema xmlns:xsd="http://www.w3.org/2001/XMLSchema" xmlns:xs="http://www.w3.org/2001/XMLSchema" xmlns:p="http://schemas.microsoft.com/office/2006/metadata/properties" xmlns:ns2="0cbcf418-7bcf-4e7d-9973-a2a8e5544f38" targetNamespace="http://schemas.microsoft.com/office/2006/metadata/properties" ma:root="true" ma:fieldsID="f8efeb73f9570ebe2f560ababa51005e" ns2:_="">
    <xsd:import namespace="0cbcf418-7bcf-4e7d-9973-a2a8e5544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cf418-7bcf-4e7d-9973-a2a8e5544f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2FA499-9CE1-49F5-B6B4-EB6175B206A1}">
  <ds:schemaRefs>
    <ds:schemaRef ds:uri="http://schemas.microsoft.com/sharepoint/v3/contenttype/forms"/>
  </ds:schemaRefs>
</ds:datastoreItem>
</file>

<file path=customXml/itemProps2.xml><?xml version="1.0" encoding="utf-8"?>
<ds:datastoreItem xmlns:ds="http://schemas.openxmlformats.org/officeDocument/2006/customXml" ds:itemID="{80D3BB3F-30F8-45DA-AF9E-820C0E368E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cf418-7bcf-4e7d-9973-a2a8e5544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A0EC26-940E-4C70-B077-12FCAF3B620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3807</TotalTime>
  <Words>1981</Words>
  <Application>Microsoft Office PowerPoint</Application>
  <PresentationFormat>Widescreen</PresentationFormat>
  <Paragraphs>203</Paragraphs>
  <Slides>23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Courier New</vt:lpstr>
      <vt:lpstr>Klavika</vt:lpstr>
      <vt:lpstr>Klavika Basic Bold</vt:lpstr>
      <vt:lpstr>Poppins</vt:lpstr>
      <vt:lpstr>Rockwell</vt:lpstr>
      <vt:lpstr>Wingdings</vt:lpstr>
      <vt:lpstr>Title Page</vt:lpstr>
      <vt:lpstr>PowerPoint Presentation</vt:lpstr>
      <vt:lpstr>PowerPoint Presentation</vt:lpstr>
      <vt:lpstr>PowerPoint Presentation</vt:lpstr>
      <vt:lpstr>ON24 Housekeeping</vt:lpstr>
      <vt:lpstr>Fall 2021 Webinar Series</vt:lpstr>
      <vt:lpstr>Agenda</vt:lpstr>
      <vt:lpstr>What is Certification?</vt:lpstr>
      <vt:lpstr>PowerPoint Presentation</vt:lpstr>
      <vt:lpstr>PowerPoint Presentation</vt:lpstr>
      <vt:lpstr>CHRP Designation Requirements</vt:lpstr>
      <vt:lpstr>CHRL Designation Requirements</vt:lpstr>
      <vt:lpstr>Designation Requirement Overview</vt:lpstr>
      <vt:lpstr>Course-by-Course Approach</vt:lpstr>
      <vt:lpstr>Course-by-Course Approach</vt:lpstr>
      <vt:lpstr>Alternate Route</vt:lpstr>
      <vt:lpstr>Alternate Route (Academic Stream)</vt:lpstr>
      <vt:lpstr>Alternate Route (Experience Stream)</vt:lpstr>
      <vt:lpstr>AR Experience Stream: Experience Criteria</vt:lpstr>
      <vt:lpstr>What does ‘in HR’ mean?</vt:lpstr>
      <vt:lpstr>What is ‘professional level’ HR?</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Phoenix</dc:creator>
  <cp:lastModifiedBy>Thomas</cp:lastModifiedBy>
  <cp:revision>115</cp:revision>
  <dcterms:created xsi:type="dcterms:W3CDTF">2019-04-04T20:10:48Z</dcterms:created>
  <dcterms:modified xsi:type="dcterms:W3CDTF">2021-10-25T16:43:45Z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0x0101004A86ABC38B24074EBDDC9492839CAFD1</vt:lpwstr>
  </property>
</Properties>
</file>